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diagrams/data1.xml" ContentType="application/vnd.openxmlformats-officedocument.drawingml.diagramData+xml"/>
  <Override PartName="/ppt/diagrams/data7.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diagrams/drawing1.xml" ContentType="application/vnd.ms-office.drawingml.diagramDrawing+xml"/>
  <Override PartName="/ppt/diagrams/colors1.xml" ContentType="application/vnd.openxmlformats-officedocument.drawingml.diagramColors+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theme/theme3.xml" ContentType="application/vnd.openxmlformats-officedocument.theme+xml"/>
  <Override PartName="/ppt/theme/theme2.xml" ContentType="application/vnd.openxmlformats-officedocument.theme+xml"/>
  <Override PartName="/ppt/diagrams/layout3.xml" ContentType="application/vnd.openxmlformats-officedocument.drawingml.diagram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3.xml" ContentType="application/vnd.openxmlformats-officedocument.drawingml.diagramColors+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theme/theme1.xml" ContentType="application/vnd.openxmlformats-officedocument.theme+xml"/>
  <Override PartName="/ppt/diagrams/drawing4.xml" ContentType="application/vnd.ms-office.drawingml.diagramDrawing+xml"/>
  <Override PartName="/ppt/diagrams/colors4.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quickStyle3.xml" ContentType="application/vnd.openxmlformats-officedocument.drawingml.diagramStyle+xml"/>
  <Override PartName="/ppt/diagrams/quickStyle6.xml" ContentType="application/vnd.openxmlformats-officedocument.drawingml.diagramStyle+xml"/>
  <Override PartName="/ppt/diagrams/drawing6.xml" ContentType="application/vnd.ms-office.drawingml.diagramDrawing+xml"/>
  <Override PartName="/ppt/notesMasters/notesMaster1.xml" ContentType="application/vnd.openxmlformats-officedocument.presentationml.notesMaster+xml"/>
  <Override PartName="/ppt/diagrams/drawing3.xml" ContentType="application/vnd.ms-office.drawingml.diagramDrawing+xml"/>
  <Override PartName="/ppt/diagrams/colors6.xml" ContentType="application/vnd.openxmlformats-officedocument.drawingml.diagramColors+xml"/>
  <Override PartName="/ppt/diagrams/colors7.xml" ContentType="application/vnd.openxmlformats-officedocument.drawingml.diagramColors+xml"/>
  <Override PartName="/ppt/diagrams/layout7.xml" ContentType="application/vnd.openxmlformats-officedocument.drawingml.diagramLayout+xml"/>
  <Override PartName="/ppt/diagrams/drawing7.xml" ContentType="application/vnd.ms-office.drawingml.diagramDrawing+xml"/>
  <Override PartName="/ppt/diagrams/quickStyle7.xml" ContentType="application/vnd.openxmlformats-officedocument.drawingml.diagram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806" r:id="rId3"/>
    <p:sldId id="380" r:id="rId4"/>
    <p:sldId id="347" r:id="rId5"/>
    <p:sldId id="795" r:id="rId6"/>
    <p:sldId id="803" r:id="rId7"/>
    <p:sldId id="804" r:id="rId8"/>
    <p:sldId id="371" r:id="rId9"/>
    <p:sldId id="372" r:id="rId10"/>
    <p:sldId id="862" r:id="rId11"/>
    <p:sldId id="86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36EA1"/>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66" d="100"/>
          <a:sy n="66" d="100"/>
        </p:scale>
        <p:origin x="858"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190D18-3777-405D-BDC8-F43F091BD49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ky-KG"/>
        </a:p>
      </dgm:t>
    </dgm:pt>
    <dgm:pt modelId="{621E49CC-C0E2-433C-9602-E4B4AF6F2D4F}">
      <dgm:prSet custT="1"/>
      <dgm:spPr>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dgm:spPr>
      <dgm:t>
        <a:bodyPr wrap="square"/>
        <a:lstStyle/>
        <a:p>
          <a:pPr marL="0" algn="l" defTabSz="914400" rtl="0" eaLnBrk="1" latinLnBrk="0" hangingPunct="1">
            <a:buFont typeface="Wingdings" pitchFamily="2" charset="2"/>
            <a:buNone/>
            <a:defRPr/>
          </a:pPr>
          <a:r>
            <a:rPr lang="en-US" sz="1400" kern="0" dirty="0">
              <a:ea typeface="Arial Unicode MS" pitchFamily="34" charset="-128"/>
            </a:rPr>
            <a:t>The location of the hydroelectric power station on the river. </a:t>
          </a:r>
          <a:r>
            <a:rPr lang="en-US" sz="1400" kern="0" dirty="0" err="1">
              <a:ea typeface="Arial Unicode MS" pitchFamily="34" charset="-128"/>
            </a:rPr>
            <a:t>Naryn</a:t>
          </a:r>
          <a:endParaRPr lang="ky-KG" sz="1400" kern="0" dirty="0">
            <a:latin typeface="Arial Unicode MS" pitchFamily="34" charset="-128"/>
            <a:ea typeface="Arial Unicode MS" pitchFamily="34" charset="-128"/>
            <a:cs typeface="Arial Unicode MS" pitchFamily="34" charset="-128"/>
          </a:endParaRPr>
        </a:p>
      </dgm:t>
    </dgm:pt>
    <dgm:pt modelId="{745D4519-1D18-4E96-894D-A84D06AF12C5}" type="parTrans" cxnId="{436E7E8A-DD3B-4E5B-B562-5BFE2B94F95A}">
      <dgm:prSet/>
      <dgm:spPr/>
      <dgm:t>
        <a:bodyPr/>
        <a:lstStyle/>
        <a:p>
          <a:endParaRPr lang="ky-KG"/>
        </a:p>
      </dgm:t>
    </dgm:pt>
    <dgm:pt modelId="{B991F474-9C2D-45D2-8221-519CB439890A}" type="sibTrans" cxnId="{436E7E8A-DD3B-4E5B-B562-5BFE2B94F95A}">
      <dgm:prSet/>
      <dgm:spPr/>
      <dgm:t>
        <a:bodyPr/>
        <a:lstStyle/>
        <a:p>
          <a:endParaRPr lang="ky-KG"/>
        </a:p>
      </dgm:t>
    </dgm:pt>
    <dgm:pt modelId="{9F417E27-6BBE-4DFD-B2B3-A8830C907EAE}" type="pres">
      <dgm:prSet presAssocID="{58190D18-3777-405D-BDC8-F43F091BD498}" presName="linear" presStyleCnt="0">
        <dgm:presLayoutVars>
          <dgm:animLvl val="lvl"/>
          <dgm:resizeHandles val="exact"/>
        </dgm:presLayoutVars>
      </dgm:prSet>
      <dgm:spPr/>
    </dgm:pt>
    <dgm:pt modelId="{77F0BB32-038C-4288-9E0F-409AF5B14E24}" type="pres">
      <dgm:prSet presAssocID="{621E49CC-C0E2-433C-9602-E4B4AF6F2D4F}" presName="parentText" presStyleLbl="node1" presStyleIdx="0" presStyleCnt="1" custLinFactY="4589" custLinFactNeighborY="100000">
        <dgm:presLayoutVars>
          <dgm:chMax val="0"/>
          <dgm:bulletEnabled val="1"/>
        </dgm:presLayoutVars>
      </dgm:prSet>
      <dgm:spPr>
        <a:xfrm>
          <a:off x="0" y="0"/>
          <a:ext cx="8834437" cy="287819"/>
        </a:xfrm>
        <a:prstGeom prst="roundRect">
          <a:avLst/>
        </a:prstGeom>
      </dgm:spPr>
    </dgm:pt>
  </dgm:ptLst>
  <dgm:cxnLst>
    <dgm:cxn modelId="{E2659705-2A2E-4CD0-8233-B206A86F4536}" type="presOf" srcId="{58190D18-3777-405D-BDC8-F43F091BD498}" destId="{9F417E27-6BBE-4DFD-B2B3-A8830C907EAE}" srcOrd="0" destOrd="0" presId="urn:microsoft.com/office/officeart/2005/8/layout/vList2"/>
    <dgm:cxn modelId="{01001A4D-F420-40BA-BD43-4CF94261FA8F}" type="presOf" srcId="{621E49CC-C0E2-433C-9602-E4B4AF6F2D4F}" destId="{77F0BB32-038C-4288-9E0F-409AF5B14E24}" srcOrd="0" destOrd="0" presId="urn:microsoft.com/office/officeart/2005/8/layout/vList2"/>
    <dgm:cxn modelId="{436E7E8A-DD3B-4E5B-B562-5BFE2B94F95A}" srcId="{58190D18-3777-405D-BDC8-F43F091BD498}" destId="{621E49CC-C0E2-433C-9602-E4B4AF6F2D4F}" srcOrd="0" destOrd="0" parTransId="{745D4519-1D18-4E96-894D-A84D06AF12C5}" sibTransId="{B991F474-9C2D-45D2-8221-519CB439890A}"/>
    <dgm:cxn modelId="{0FC3482B-7D76-46E4-B15A-0C4AED1E6EB0}" type="presParOf" srcId="{9F417E27-6BBE-4DFD-B2B3-A8830C907EAE}" destId="{77F0BB32-038C-4288-9E0F-409AF5B14E2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AE125-15F9-4A30-A151-A4DF892E9454}"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D78BA9DB-9BFA-4F8E-8AF9-2FF379531ACE}">
      <dgm:prSet custT="1">
        <dgm:style>
          <a:lnRef idx="2">
            <a:schemeClr val="dk1"/>
          </a:lnRef>
          <a:fillRef idx="1">
            <a:schemeClr val="lt1"/>
          </a:fillRef>
          <a:effectRef idx="0">
            <a:schemeClr val="dk1"/>
          </a:effectRef>
          <a:fontRef idx="minor">
            <a:schemeClr val="dk1"/>
          </a:fontRef>
        </dgm:style>
      </dgm:prSet>
      <dgm:spPr>
        <a:ln>
          <a:noFill/>
        </a:ln>
      </dgm:spPr>
      <dgm:t>
        <a:bodyPr/>
        <a:lstStyle/>
        <a:p>
          <a:pPr algn="ctr"/>
          <a:endParaRPr lang="ru-RU" sz="2000" b="1" dirty="0">
            <a:latin typeface="+mj-lt"/>
          </a:endParaRPr>
        </a:p>
        <a:p>
          <a:pPr algn="ctr"/>
          <a:r>
            <a:rPr lang="en-US" sz="2000" b="1" dirty="0">
              <a:latin typeface="+mj-lt"/>
            </a:rPr>
            <a:t>Total hydropower potential of the Kyrgyz Republic</a:t>
          </a:r>
          <a:endParaRPr lang="ru-RU" sz="2000" dirty="0">
            <a:latin typeface="+mj-lt"/>
          </a:endParaRPr>
        </a:p>
      </dgm:t>
    </dgm:pt>
    <dgm:pt modelId="{90F70981-23C4-4AE2-B811-3FFEDA47D7A2}" type="parTrans" cxnId="{1E35FEA7-7CB5-46F4-8D66-019C020951DF}">
      <dgm:prSet/>
      <dgm:spPr/>
      <dgm:t>
        <a:bodyPr/>
        <a:lstStyle/>
        <a:p>
          <a:endParaRPr lang="ru-RU"/>
        </a:p>
      </dgm:t>
    </dgm:pt>
    <dgm:pt modelId="{1E754A7D-0EFC-4019-B6E7-98A1AE46EAE4}" type="sibTrans" cxnId="{1E35FEA7-7CB5-46F4-8D66-019C020951DF}">
      <dgm:prSet/>
      <dgm:spPr/>
      <dgm:t>
        <a:bodyPr/>
        <a:lstStyle/>
        <a:p>
          <a:endParaRPr lang="ru-RU"/>
        </a:p>
      </dgm:t>
    </dgm:pt>
    <dgm:pt modelId="{2EAF08DE-2A90-4AEB-9B5F-FF1BD3676451}" type="pres">
      <dgm:prSet presAssocID="{5A4AE125-15F9-4A30-A151-A4DF892E9454}" presName="linear" presStyleCnt="0">
        <dgm:presLayoutVars>
          <dgm:animLvl val="lvl"/>
          <dgm:resizeHandles val="exact"/>
        </dgm:presLayoutVars>
      </dgm:prSet>
      <dgm:spPr/>
    </dgm:pt>
    <dgm:pt modelId="{F4A6868E-D251-47BC-ABEB-CB0A53185260}" type="pres">
      <dgm:prSet presAssocID="{D78BA9DB-9BFA-4F8E-8AF9-2FF379531ACE}" presName="parentText" presStyleLbl="node1" presStyleIdx="0" presStyleCnt="1" custScaleY="88048" custLinFactNeighborX="-15147" custLinFactNeighborY="-12975">
        <dgm:presLayoutVars>
          <dgm:chMax val="0"/>
          <dgm:bulletEnabled val="1"/>
        </dgm:presLayoutVars>
      </dgm:prSet>
      <dgm:spPr/>
    </dgm:pt>
  </dgm:ptLst>
  <dgm:cxnLst>
    <dgm:cxn modelId="{23186D02-2913-4DEB-8C52-0EC14727D8E1}" type="presOf" srcId="{D78BA9DB-9BFA-4F8E-8AF9-2FF379531ACE}" destId="{F4A6868E-D251-47BC-ABEB-CB0A53185260}" srcOrd="0" destOrd="0" presId="urn:microsoft.com/office/officeart/2005/8/layout/vList2"/>
    <dgm:cxn modelId="{B7BAB28C-EDE6-44D7-AEF8-C807EEE752F4}" type="presOf" srcId="{5A4AE125-15F9-4A30-A151-A4DF892E9454}" destId="{2EAF08DE-2A90-4AEB-9B5F-FF1BD3676451}" srcOrd="0" destOrd="0" presId="urn:microsoft.com/office/officeart/2005/8/layout/vList2"/>
    <dgm:cxn modelId="{1E35FEA7-7CB5-46F4-8D66-019C020951DF}" srcId="{5A4AE125-15F9-4A30-A151-A4DF892E9454}" destId="{D78BA9DB-9BFA-4F8E-8AF9-2FF379531ACE}" srcOrd="0" destOrd="0" parTransId="{90F70981-23C4-4AE2-B811-3FFEDA47D7A2}" sibTransId="{1E754A7D-0EFC-4019-B6E7-98A1AE46EAE4}"/>
    <dgm:cxn modelId="{15AF8F94-9422-43B0-BF8A-CA1016D2D7FD}" type="presParOf" srcId="{2EAF08DE-2A90-4AEB-9B5F-FF1BD3676451}" destId="{F4A6868E-D251-47BC-ABEB-CB0A53185260}" srcOrd="0" destOrd="0" presId="urn:microsoft.com/office/officeart/2005/8/layout/vList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AF753D-8210-4FE1-B487-82892ADD69D2}"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F5877443-C969-4996-986C-D160FF2C7269}">
      <dgm:prSet custT="1">
        <dgm:style>
          <a:lnRef idx="2">
            <a:schemeClr val="accent1"/>
          </a:lnRef>
          <a:fillRef idx="1">
            <a:schemeClr val="lt1"/>
          </a:fillRef>
          <a:effectRef idx="0">
            <a:schemeClr val="accent1"/>
          </a:effectRef>
          <a:fontRef idx="minor">
            <a:schemeClr val="dk1"/>
          </a:fontRef>
        </dgm:style>
      </dgm:prSet>
      <dgm:spPr>
        <a:noFill/>
        <a:ln>
          <a:noFill/>
        </a:ln>
      </dgm:spPr>
      <dgm:t>
        <a:bodyPr/>
        <a:lstStyle/>
        <a:p>
          <a:pPr algn="ctr"/>
          <a:r>
            <a:rPr lang="en-US" sz="2000" b="1" dirty="0">
              <a:latin typeface="+mj-lt"/>
            </a:rPr>
            <a:t>Hydropotential of the rivers of the Kyrgyz Republic</a:t>
          </a:r>
          <a:endParaRPr lang="ru-RU" sz="2000" dirty="0">
            <a:latin typeface="+mj-lt"/>
          </a:endParaRPr>
        </a:p>
      </dgm:t>
    </dgm:pt>
    <dgm:pt modelId="{C07E7AFD-8319-4E76-8F6E-4DDC047FAA65}" type="parTrans" cxnId="{BEB32521-2908-49D7-8E4F-8C06937F6F72}">
      <dgm:prSet/>
      <dgm:spPr/>
      <dgm:t>
        <a:bodyPr/>
        <a:lstStyle/>
        <a:p>
          <a:endParaRPr lang="ru-RU"/>
        </a:p>
      </dgm:t>
    </dgm:pt>
    <dgm:pt modelId="{A16ECF5E-9124-46C3-BB86-3B2C3C788BB2}" type="sibTrans" cxnId="{BEB32521-2908-49D7-8E4F-8C06937F6F72}">
      <dgm:prSet/>
      <dgm:spPr/>
      <dgm:t>
        <a:bodyPr/>
        <a:lstStyle/>
        <a:p>
          <a:endParaRPr lang="ru-RU"/>
        </a:p>
      </dgm:t>
    </dgm:pt>
    <dgm:pt modelId="{56C8ABFE-2028-4FA4-BC94-5F1317299ED3}" type="pres">
      <dgm:prSet presAssocID="{1FAF753D-8210-4FE1-B487-82892ADD69D2}" presName="linear" presStyleCnt="0">
        <dgm:presLayoutVars>
          <dgm:animLvl val="lvl"/>
          <dgm:resizeHandles val="exact"/>
        </dgm:presLayoutVars>
      </dgm:prSet>
      <dgm:spPr/>
    </dgm:pt>
    <dgm:pt modelId="{F266AD7E-140A-4AE8-84AC-ACE2FB960711}" type="pres">
      <dgm:prSet presAssocID="{F5877443-C969-4996-986C-D160FF2C7269}" presName="parentText" presStyleLbl="node1" presStyleIdx="0" presStyleCnt="1">
        <dgm:presLayoutVars>
          <dgm:chMax val="0"/>
          <dgm:bulletEnabled val="1"/>
        </dgm:presLayoutVars>
      </dgm:prSet>
      <dgm:spPr/>
    </dgm:pt>
  </dgm:ptLst>
  <dgm:cxnLst>
    <dgm:cxn modelId="{BEB32521-2908-49D7-8E4F-8C06937F6F72}" srcId="{1FAF753D-8210-4FE1-B487-82892ADD69D2}" destId="{F5877443-C969-4996-986C-D160FF2C7269}" srcOrd="0" destOrd="0" parTransId="{C07E7AFD-8319-4E76-8F6E-4DDC047FAA65}" sibTransId="{A16ECF5E-9124-46C3-BB86-3B2C3C788BB2}"/>
    <dgm:cxn modelId="{95906099-FA70-4B00-B3B4-B333A4E64B75}" type="presOf" srcId="{F5877443-C969-4996-986C-D160FF2C7269}" destId="{F266AD7E-140A-4AE8-84AC-ACE2FB960711}" srcOrd="0" destOrd="0" presId="urn:microsoft.com/office/officeart/2005/8/layout/vList2"/>
    <dgm:cxn modelId="{DA8714D8-4FCF-41F1-9128-088624EF5935}" type="presOf" srcId="{1FAF753D-8210-4FE1-B487-82892ADD69D2}" destId="{56C8ABFE-2028-4FA4-BC94-5F1317299ED3}" srcOrd="0" destOrd="0" presId="urn:microsoft.com/office/officeart/2005/8/layout/vList2"/>
    <dgm:cxn modelId="{175F0621-393E-48F5-9C2A-1EBA4A7E2AC7}" type="presParOf" srcId="{56C8ABFE-2028-4FA4-BC94-5F1317299ED3}" destId="{F266AD7E-140A-4AE8-84AC-ACE2FB96071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BE17BB-1CD7-48AD-A6D7-B5646502807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740F8BB6-F093-4BCA-A159-5917B21F9039}">
      <dgm:prSet custT="1"/>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sz="1400" b="1" dirty="0"/>
            <a:t>1. Creation of a joint venture for the implementation of the construction project of the Upper </a:t>
          </a:r>
          <a:r>
            <a:rPr lang="en-US" sz="1400" b="1" dirty="0" err="1"/>
            <a:t>Naryn</a:t>
          </a:r>
          <a:r>
            <a:rPr lang="en-US" sz="1400" b="1" dirty="0"/>
            <a:t> HPP cascade with the following distribution of shares in the authorized capital of the enterprise:</a:t>
          </a:r>
          <a:endParaRPr lang="ru-RU" sz="1400" b="1" dirty="0"/>
        </a:p>
      </dgm:t>
    </dgm:pt>
    <dgm:pt modelId="{7C18BCF0-A8D4-4C4B-80AF-42931107B8BB}" type="parTrans" cxnId="{0CFDCD4A-573A-467F-8C8F-C8BA7064A283}">
      <dgm:prSet/>
      <dgm:spPr/>
      <dgm:t>
        <a:bodyPr/>
        <a:lstStyle/>
        <a:p>
          <a:endParaRPr lang="ru-RU"/>
        </a:p>
      </dgm:t>
    </dgm:pt>
    <dgm:pt modelId="{F16D6709-74B0-4D43-9E81-3E72A70E8137}" type="sibTrans" cxnId="{0CFDCD4A-573A-467F-8C8F-C8BA7064A283}">
      <dgm:prSet/>
      <dgm:spPr/>
      <dgm:t>
        <a:bodyPr/>
        <a:lstStyle/>
        <a:p>
          <a:endParaRPr lang="ru-RU"/>
        </a:p>
      </dgm:t>
    </dgm:pt>
    <dgm:pt modelId="{A6669F90-E820-454E-9EDF-E3327F8B40A5}" type="pres">
      <dgm:prSet presAssocID="{6FBE17BB-1CD7-48AD-A6D7-B5646502807C}" presName="linear" presStyleCnt="0">
        <dgm:presLayoutVars>
          <dgm:animLvl val="lvl"/>
          <dgm:resizeHandles val="exact"/>
        </dgm:presLayoutVars>
      </dgm:prSet>
      <dgm:spPr/>
    </dgm:pt>
    <dgm:pt modelId="{28927D8E-9DA5-4FF4-909B-0EB1BEED6F9D}" type="pres">
      <dgm:prSet presAssocID="{740F8BB6-F093-4BCA-A159-5917B21F9039}" presName="parentText" presStyleLbl="node1" presStyleIdx="0" presStyleCnt="1" custScaleY="138859">
        <dgm:presLayoutVars>
          <dgm:chMax val="0"/>
          <dgm:bulletEnabled val="1"/>
        </dgm:presLayoutVars>
      </dgm:prSet>
      <dgm:spPr>
        <a:prstGeom prst="snipRoundRect">
          <a:avLst/>
        </a:prstGeom>
      </dgm:spPr>
    </dgm:pt>
  </dgm:ptLst>
  <dgm:cxnLst>
    <dgm:cxn modelId="{6B90C518-B77C-44F9-BF71-803B4893D922}" type="presOf" srcId="{740F8BB6-F093-4BCA-A159-5917B21F9039}" destId="{28927D8E-9DA5-4FF4-909B-0EB1BEED6F9D}" srcOrd="0" destOrd="0" presId="urn:microsoft.com/office/officeart/2005/8/layout/vList2"/>
    <dgm:cxn modelId="{0CFDCD4A-573A-467F-8C8F-C8BA7064A283}" srcId="{6FBE17BB-1CD7-48AD-A6D7-B5646502807C}" destId="{740F8BB6-F093-4BCA-A159-5917B21F9039}" srcOrd="0" destOrd="0" parTransId="{7C18BCF0-A8D4-4C4B-80AF-42931107B8BB}" sibTransId="{F16D6709-74B0-4D43-9E81-3E72A70E8137}"/>
    <dgm:cxn modelId="{1E70E36F-7A21-4BD4-8B5C-28762DFF476D}" type="presOf" srcId="{6FBE17BB-1CD7-48AD-A6D7-B5646502807C}" destId="{A6669F90-E820-454E-9EDF-E3327F8B40A5}" srcOrd="0" destOrd="0" presId="urn:microsoft.com/office/officeart/2005/8/layout/vList2"/>
    <dgm:cxn modelId="{06102C9A-DEE8-48F5-961D-00D2B34B3A18}" type="presParOf" srcId="{A6669F90-E820-454E-9EDF-E3327F8B40A5}" destId="{28927D8E-9DA5-4FF4-909B-0EB1BEED6F9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C37C46-2479-49FF-87DA-C728B74AA64B}"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F24A846B-ED4F-4C11-AB07-59D4A8AE66E9}">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b="1" dirty="0"/>
            <a:t>In-kind contribution of the Kyrgyz side:</a:t>
          </a:r>
          <a:endParaRPr lang="ru-RU" b="1" dirty="0"/>
        </a:p>
      </dgm:t>
    </dgm:pt>
    <dgm:pt modelId="{E94FC69C-29FC-4B30-B7D4-A8358A61227B}" type="parTrans" cxnId="{B6E3DC8C-E446-404E-8F1F-9B58A51FF960}">
      <dgm:prSet/>
      <dgm:spPr/>
      <dgm:t>
        <a:bodyPr/>
        <a:lstStyle/>
        <a:p>
          <a:endParaRPr lang="ru-RU"/>
        </a:p>
      </dgm:t>
    </dgm:pt>
    <dgm:pt modelId="{F770965C-B105-4D38-BEAE-06386B366435}" type="sibTrans" cxnId="{B6E3DC8C-E446-404E-8F1F-9B58A51FF960}">
      <dgm:prSet/>
      <dgm:spPr/>
      <dgm:t>
        <a:bodyPr/>
        <a:lstStyle/>
        <a:p>
          <a:endParaRPr lang="ru-RU"/>
        </a:p>
      </dgm:t>
    </dgm:pt>
    <dgm:pt modelId="{8957F0C4-0BBA-458C-AC8F-1105A503DFE6}" type="pres">
      <dgm:prSet presAssocID="{64C37C46-2479-49FF-87DA-C728B74AA64B}" presName="linear" presStyleCnt="0">
        <dgm:presLayoutVars>
          <dgm:animLvl val="lvl"/>
          <dgm:resizeHandles val="exact"/>
        </dgm:presLayoutVars>
      </dgm:prSet>
      <dgm:spPr/>
    </dgm:pt>
    <dgm:pt modelId="{B244E239-868E-4FAA-A08D-BC4A31146284}" type="pres">
      <dgm:prSet presAssocID="{F24A846B-ED4F-4C11-AB07-59D4A8AE66E9}" presName="parentText" presStyleLbl="node1" presStyleIdx="0" presStyleCnt="1">
        <dgm:presLayoutVars>
          <dgm:chMax val="0"/>
          <dgm:bulletEnabled val="1"/>
        </dgm:presLayoutVars>
      </dgm:prSet>
      <dgm:spPr>
        <a:prstGeom prst="snipRoundRect">
          <a:avLst/>
        </a:prstGeom>
      </dgm:spPr>
    </dgm:pt>
  </dgm:ptLst>
  <dgm:cxnLst>
    <dgm:cxn modelId="{64759F3E-BCA9-4CD1-A956-5B553360616D}" type="presOf" srcId="{F24A846B-ED4F-4C11-AB07-59D4A8AE66E9}" destId="{B244E239-868E-4FAA-A08D-BC4A31146284}" srcOrd="0" destOrd="0" presId="urn:microsoft.com/office/officeart/2005/8/layout/vList2"/>
    <dgm:cxn modelId="{B6E3DC8C-E446-404E-8F1F-9B58A51FF960}" srcId="{64C37C46-2479-49FF-87DA-C728B74AA64B}" destId="{F24A846B-ED4F-4C11-AB07-59D4A8AE66E9}" srcOrd="0" destOrd="0" parTransId="{E94FC69C-29FC-4B30-B7D4-A8358A61227B}" sibTransId="{F770965C-B105-4D38-BEAE-06386B366435}"/>
    <dgm:cxn modelId="{73D6D99C-8054-455B-9176-0080AA1A2645}" type="presOf" srcId="{64C37C46-2479-49FF-87DA-C728B74AA64B}" destId="{8957F0C4-0BBA-458C-AC8F-1105A503DFE6}" srcOrd="0" destOrd="0" presId="urn:microsoft.com/office/officeart/2005/8/layout/vList2"/>
    <dgm:cxn modelId="{85D86C5D-8FEC-4490-9F6C-F6DB72BA1C07}" type="presParOf" srcId="{8957F0C4-0BBA-458C-AC8F-1105A503DFE6}" destId="{B244E239-868E-4FAA-A08D-BC4A3114628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B15AFB-30AD-4F51-93F8-460B87758A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0F97C995-DD23-4638-AC41-A988EB5A1F2D}">
      <dgm:prSet custT="1"/>
      <dgm:spPr>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dgm:spPr>
      <dgm:t>
        <a:bodyPr/>
        <a:lstStyle/>
        <a:p>
          <a:r>
            <a:rPr lang="en-US" sz="1600" b="1" dirty="0"/>
            <a:t>2. With the participation of a third party, the share of shares is distributed as follows:</a:t>
          </a:r>
          <a:endParaRPr lang="ru-RU" sz="1600" b="1" dirty="0"/>
        </a:p>
      </dgm:t>
    </dgm:pt>
    <dgm:pt modelId="{2E6CD646-5141-435C-B5A0-3BEBD0391043}" type="parTrans" cxnId="{BF144CB3-2169-4E98-AE1A-6E5C90EF7743}">
      <dgm:prSet/>
      <dgm:spPr/>
      <dgm:t>
        <a:bodyPr/>
        <a:lstStyle/>
        <a:p>
          <a:endParaRPr lang="ru-RU"/>
        </a:p>
      </dgm:t>
    </dgm:pt>
    <dgm:pt modelId="{BE1C2E1A-D301-40F7-B639-29B6A91B6F50}" type="sibTrans" cxnId="{BF144CB3-2169-4E98-AE1A-6E5C90EF7743}">
      <dgm:prSet/>
      <dgm:spPr/>
      <dgm:t>
        <a:bodyPr/>
        <a:lstStyle/>
        <a:p>
          <a:endParaRPr lang="ru-RU"/>
        </a:p>
      </dgm:t>
    </dgm:pt>
    <dgm:pt modelId="{F2198647-D1C4-44A7-B259-B5CBCA5B0753}" type="pres">
      <dgm:prSet presAssocID="{CEB15AFB-30AD-4F51-93F8-460B87758A5F}" presName="linear" presStyleCnt="0">
        <dgm:presLayoutVars>
          <dgm:animLvl val="lvl"/>
          <dgm:resizeHandles val="exact"/>
        </dgm:presLayoutVars>
      </dgm:prSet>
      <dgm:spPr/>
    </dgm:pt>
    <dgm:pt modelId="{320377D6-E70B-44FF-8B70-614C69C3D614}" type="pres">
      <dgm:prSet presAssocID="{0F97C995-DD23-4638-AC41-A988EB5A1F2D}" presName="parentText" presStyleLbl="node1" presStyleIdx="0" presStyleCnt="1" custScaleY="41710" custLinFactNeighborX="-219" custLinFactNeighborY="-4075">
        <dgm:presLayoutVars>
          <dgm:chMax val="0"/>
          <dgm:bulletEnabled val="1"/>
        </dgm:presLayoutVars>
      </dgm:prSet>
      <dgm:spPr>
        <a:prstGeom prst="snipRoundRect">
          <a:avLst/>
        </a:prstGeom>
      </dgm:spPr>
    </dgm:pt>
  </dgm:ptLst>
  <dgm:cxnLst>
    <dgm:cxn modelId="{BF144CB3-2169-4E98-AE1A-6E5C90EF7743}" srcId="{CEB15AFB-30AD-4F51-93F8-460B87758A5F}" destId="{0F97C995-DD23-4638-AC41-A988EB5A1F2D}" srcOrd="0" destOrd="0" parTransId="{2E6CD646-5141-435C-B5A0-3BEBD0391043}" sibTransId="{BE1C2E1A-D301-40F7-B639-29B6A91B6F50}"/>
    <dgm:cxn modelId="{66C809D6-0E5D-42F8-9F6F-95C3354D698B}" type="presOf" srcId="{0F97C995-DD23-4638-AC41-A988EB5A1F2D}" destId="{320377D6-E70B-44FF-8B70-614C69C3D614}" srcOrd="0" destOrd="0" presId="urn:microsoft.com/office/officeart/2005/8/layout/vList2"/>
    <dgm:cxn modelId="{F4A573F7-99C3-4464-AEBA-474EB19BB9FD}" type="presOf" srcId="{CEB15AFB-30AD-4F51-93F8-460B87758A5F}" destId="{F2198647-D1C4-44A7-B259-B5CBCA5B0753}" srcOrd="0" destOrd="0" presId="urn:microsoft.com/office/officeart/2005/8/layout/vList2"/>
    <dgm:cxn modelId="{79190E37-A4AE-42D0-B6CC-23BD2EECA7BD}" type="presParOf" srcId="{F2198647-D1C4-44A7-B259-B5CBCA5B0753}" destId="{320377D6-E70B-44FF-8B70-614C69C3D61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612FBA-FEBF-44F9-A630-5C73A061EEB3}"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ru-RU"/>
        </a:p>
      </dgm:t>
    </dgm:pt>
    <dgm:pt modelId="{9EEE93EB-9ADF-4A42-AF14-DF6D94538FC2}">
      <dgm:prSet/>
      <dgm:spPr>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dgm:spPr>
      <dgm:t>
        <a:bodyPr/>
        <a:lstStyle/>
        <a:p>
          <a:r>
            <a:rPr lang="en-US" b="1" dirty="0"/>
            <a:t>3. Implementation of the project in cooperation with the state within the framework of the law "On public-private partnership in the Kyrgyz Republic", including in the form of the following cooperation models:</a:t>
          </a:r>
          <a:endParaRPr lang="ru-RU" b="1" dirty="0"/>
        </a:p>
      </dgm:t>
    </dgm:pt>
    <dgm:pt modelId="{03DBE810-CABF-4C6A-85D4-00FE2AEC0A1F}" type="parTrans" cxnId="{164B71C6-4E7C-4646-8307-4039FF963AAA}">
      <dgm:prSet/>
      <dgm:spPr/>
      <dgm:t>
        <a:bodyPr/>
        <a:lstStyle/>
        <a:p>
          <a:endParaRPr lang="ru-RU"/>
        </a:p>
      </dgm:t>
    </dgm:pt>
    <dgm:pt modelId="{6A2F9B8D-87D0-4A68-AC46-C2F51E161566}" type="sibTrans" cxnId="{164B71C6-4E7C-4646-8307-4039FF963AAA}">
      <dgm:prSet/>
      <dgm:spPr/>
      <dgm:t>
        <a:bodyPr/>
        <a:lstStyle/>
        <a:p>
          <a:endParaRPr lang="ru-RU"/>
        </a:p>
      </dgm:t>
    </dgm:pt>
    <dgm:pt modelId="{81CCA69B-580B-46FE-ACE0-0C779D303C23}" type="pres">
      <dgm:prSet presAssocID="{DE612FBA-FEBF-44F9-A630-5C73A061EEB3}" presName="linear" presStyleCnt="0">
        <dgm:presLayoutVars>
          <dgm:animLvl val="lvl"/>
          <dgm:resizeHandles val="exact"/>
        </dgm:presLayoutVars>
      </dgm:prSet>
      <dgm:spPr/>
    </dgm:pt>
    <dgm:pt modelId="{71A2AD24-3F69-40F2-BBD5-741B1ED56433}" type="pres">
      <dgm:prSet presAssocID="{9EEE93EB-9ADF-4A42-AF14-DF6D94538FC2}" presName="parentText" presStyleLbl="node1" presStyleIdx="0" presStyleCnt="1">
        <dgm:presLayoutVars>
          <dgm:chMax val="0"/>
          <dgm:bulletEnabled val="1"/>
        </dgm:presLayoutVars>
      </dgm:prSet>
      <dgm:spPr>
        <a:prstGeom prst="snipRoundRect">
          <a:avLst/>
        </a:prstGeom>
      </dgm:spPr>
    </dgm:pt>
  </dgm:ptLst>
  <dgm:cxnLst>
    <dgm:cxn modelId="{164B71C6-4E7C-4646-8307-4039FF963AAA}" srcId="{DE612FBA-FEBF-44F9-A630-5C73A061EEB3}" destId="{9EEE93EB-9ADF-4A42-AF14-DF6D94538FC2}" srcOrd="0" destOrd="0" parTransId="{03DBE810-CABF-4C6A-85D4-00FE2AEC0A1F}" sibTransId="{6A2F9B8D-87D0-4A68-AC46-C2F51E161566}"/>
    <dgm:cxn modelId="{5429A2F1-4A74-4908-B6E7-DBD75C9EC0B9}" type="presOf" srcId="{DE612FBA-FEBF-44F9-A630-5C73A061EEB3}" destId="{81CCA69B-580B-46FE-ACE0-0C779D303C23}" srcOrd="0" destOrd="0" presId="urn:microsoft.com/office/officeart/2005/8/layout/vList2"/>
    <dgm:cxn modelId="{D58B05FA-82E1-45B7-A819-E1E34655525A}" type="presOf" srcId="{9EEE93EB-9ADF-4A42-AF14-DF6D94538FC2}" destId="{71A2AD24-3F69-40F2-BBD5-741B1ED56433}" srcOrd="0" destOrd="0" presId="urn:microsoft.com/office/officeart/2005/8/layout/vList2"/>
    <dgm:cxn modelId="{CAF96261-476A-4E31-B794-6037072F476B}" type="presParOf" srcId="{81CCA69B-580B-46FE-ACE0-0C779D303C23}" destId="{71A2AD24-3F69-40F2-BBD5-741B1ED5643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0BB32-038C-4288-9E0F-409AF5B14E24}">
      <dsp:nvSpPr>
        <dsp:cNvPr id="0" name=""/>
        <dsp:cNvSpPr/>
      </dsp:nvSpPr>
      <dsp:spPr>
        <a:xfrm>
          <a:off x="0" y="103"/>
          <a:ext cx="8834437" cy="307673"/>
        </a:xfrm>
        <a:prstGeom prst="roundRect">
          <a:avLst/>
        </a:prstGeom>
        <a:gradFill flip="none" rotWithShape="0">
          <a:gsLst>
            <a:gs pos="0">
              <a:srgbClr val="00B0F0">
                <a:shade val="30000"/>
                <a:satMod val="115000"/>
              </a:srgbClr>
            </a:gs>
            <a:gs pos="50000">
              <a:srgbClr val="00B0F0">
                <a:shade val="67500"/>
                <a:satMod val="115000"/>
              </a:srgbClr>
            </a:gs>
            <a:gs pos="100000">
              <a:srgbClr val="00B0F0">
                <a:shade val="100000"/>
                <a:satMod val="115000"/>
              </a:srgbClr>
            </a:gs>
          </a:gsLst>
          <a:lin ang="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914400" rtl="0" eaLnBrk="1" latinLnBrk="0" hangingPunct="1">
            <a:lnSpc>
              <a:spcPct val="90000"/>
            </a:lnSpc>
            <a:spcBef>
              <a:spcPct val="0"/>
            </a:spcBef>
            <a:spcAft>
              <a:spcPct val="35000"/>
            </a:spcAft>
            <a:buFont typeface="Wingdings" pitchFamily="2" charset="2"/>
            <a:buNone/>
            <a:defRPr/>
          </a:pPr>
          <a:r>
            <a:rPr lang="en-US" sz="1400" kern="0" dirty="0">
              <a:ea typeface="Arial Unicode MS" pitchFamily="34" charset="-128"/>
            </a:rPr>
            <a:t>The location of the hydroelectric power station on the river. </a:t>
          </a:r>
          <a:r>
            <a:rPr lang="en-US" sz="1400" kern="0" dirty="0" err="1">
              <a:ea typeface="Arial Unicode MS" pitchFamily="34" charset="-128"/>
            </a:rPr>
            <a:t>Naryn</a:t>
          </a:r>
          <a:endParaRPr lang="ky-KG" sz="1400" kern="0" dirty="0">
            <a:latin typeface="Arial Unicode MS" pitchFamily="34" charset="-128"/>
            <a:ea typeface="Arial Unicode MS" pitchFamily="34" charset="-128"/>
            <a:cs typeface="Arial Unicode MS" pitchFamily="34" charset="-128"/>
          </a:endParaRPr>
        </a:p>
      </dsp:txBody>
      <dsp:txXfrm>
        <a:off x="15019" y="15122"/>
        <a:ext cx="8804399" cy="277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6868E-D251-47BC-ABEB-CB0A53185260}">
      <dsp:nvSpPr>
        <dsp:cNvPr id="0" name=""/>
        <dsp:cNvSpPr/>
      </dsp:nvSpPr>
      <dsp:spPr>
        <a:xfrm>
          <a:off x="0" y="168617"/>
          <a:ext cx="4352253" cy="313892"/>
        </a:xfrm>
        <a:prstGeom prst="roundRect">
          <a:avLst/>
        </a:prstGeom>
        <a:solidFill>
          <a:schemeClr val="lt1"/>
        </a:solidFill>
        <a:ln w="12700" cap="flat" cmpd="sng" algn="ctr">
          <a:no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ru-RU" sz="2000" b="1" kern="1200" dirty="0">
            <a:latin typeface="+mj-lt"/>
          </a:endParaRPr>
        </a:p>
        <a:p>
          <a:pPr marL="0" lvl="0" indent="0" algn="ctr" defTabSz="889000">
            <a:lnSpc>
              <a:spcPct val="90000"/>
            </a:lnSpc>
            <a:spcBef>
              <a:spcPct val="0"/>
            </a:spcBef>
            <a:spcAft>
              <a:spcPct val="35000"/>
            </a:spcAft>
            <a:buNone/>
          </a:pPr>
          <a:r>
            <a:rPr lang="en-US" sz="2000" b="1" kern="1200" dirty="0">
              <a:latin typeface="+mj-lt"/>
            </a:rPr>
            <a:t>Total hydropower potential of the Kyrgyz Republic</a:t>
          </a:r>
          <a:endParaRPr lang="ru-RU" sz="2000" kern="1200" dirty="0">
            <a:latin typeface="+mj-lt"/>
          </a:endParaRPr>
        </a:p>
      </dsp:txBody>
      <dsp:txXfrm>
        <a:off x="15323" y="183940"/>
        <a:ext cx="4321607" cy="283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6AD7E-140A-4AE8-84AC-ACE2FB960711}">
      <dsp:nvSpPr>
        <dsp:cNvPr id="0" name=""/>
        <dsp:cNvSpPr/>
      </dsp:nvSpPr>
      <dsp:spPr>
        <a:xfrm>
          <a:off x="0" y="7397"/>
          <a:ext cx="5562600" cy="524160"/>
        </a:xfrm>
        <a:prstGeom prst="roundRect">
          <a:avLst/>
        </a:prstGeom>
        <a:noFill/>
        <a:ln w="12700" cap="flat" cmpd="sng" algn="ctr">
          <a:no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mj-lt"/>
            </a:rPr>
            <a:t>Hydropotential of the rivers of the Kyrgyz Republic</a:t>
          </a:r>
          <a:endParaRPr lang="ru-RU" sz="2000" kern="1200" dirty="0">
            <a:latin typeface="+mj-lt"/>
          </a:endParaRPr>
        </a:p>
      </dsp:txBody>
      <dsp:txXfrm>
        <a:off x="25587" y="32984"/>
        <a:ext cx="5511426" cy="472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27D8E-9DA5-4FF4-909B-0EB1BEED6F9D}">
      <dsp:nvSpPr>
        <dsp:cNvPr id="0" name=""/>
        <dsp:cNvSpPr/>
      </dsp:nvSpPr>
      <dsp:spPr>
        <a:xfrm>
          <a:off x="0" y="20895"/>
          <a:ext cx="11263743" cy="701848"/>
        </a:xfrm>
        <a:prstGeom prst="snip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1. Creation of a joint venture for the implementation of the construction project of the Upper </a:t>
          </a:r>
          <a:r>
            <a:rPr lang="en-US" sz="1400" b="1" kern="1200" dirty="0" err="1"/>
            <a:t>Naryn</a:t>
          </a:r>
          <a:r>
            <a:rPr lang="en-US" sz="1400" b="1" kern="1200" dirty="0"/>
            <a:t> HPP cascade with the following distribution of shares in the authorized capital of the enterprise:</a:t>
          </a:r>
          <a:endParaRPr lang="ru-RU" sz="1400" b="1" kern="1200" dirty="0"/>
        </a:p>
      </dsp:txBody>
      <dsp:txXfrm>
        <a:off x="34261" y="55156"/>
        <a:ext cx="11170993" cy="667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4E239-868E-4FAA-A08D-BC4A31146284}">
      <dsp:nvSpPr>
        <dsp:cNvPr id="0" name=""/>
        <dsp:cNvSpPr/>
      </dsp:nvSpPr>
      <dsp:spPr>
        <a:xfrm>
          <a:off x="0" y="2268"/>
          <a:ext cx="11614438" cy="365039"/>
        </a:xfrm>
        <a:prstGeom prst="snip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In-kind contribution of the Kyrgyz side:</a:t>
          </a:r>
          <a:endParaRPr lang="ru-RU" sz="1600" b="1" kern="1200" dirty="0"/>
        </a:p>
      </dsp:txBody>
      <dsp:txXfrm>
        <a:off x="17820" y="20088"/>
        <a:ext cx="11566197" cy="3472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377D6-E70B-44FF-8B70-614C69C3D614}">
      <dsp:nvSpPr>
        <dsp:cNvPr id="0" name=""/>
        <dsp:cNvSpPr/>
      </dsp:nvSpPr>
      <dsp:spPr>
        <a:xfrm>
          <a:off x="0" y="158317"/>
          <a:ext cx="11500138" cy="507527"/>
        </a:xfrm>
        <a:prstGeom prst="snipRoundRect">
          <a:avLst/>
        </a:prstGeom>
        <a:gradFill flip="none" rotWithShape="0">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2. With the participation of a third party, the share of shares is distributed as follows:</a:t>
          </a:r>
          <a:endParaRPr lang="ru-RU" sz="1600" b="1" kern="1200" dirty="0"/>
        </a:p>
      </dsp:txBody>
      <dsp:txXfrm>
        <a:off x="24775" y="183092"/>
        <a:ext cx="11433068" cy="482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2AD24-3F69-40F2-BBD5-741B1ED56433}">
      <dsp:nvSpPr>
        <dsp:cNvPr id="0" name=""/>
        <dsp:cNvSpPr/>
      </dsp:nvSpPr>
      <dsp:spPr>
        <a:xfrm>
          <a:off x="0" y="562"/>
          <a:ext cx="11490036" cy="599040"/>
        </a:xfrm>
        <a:prstGeom prst="snipRoundRect">
          <a:avLst/>
        </a:prstGeom>
        <a:gradFill flip="none" rotWithShape="0">
          <a:gsLst>
            <a:gs pos="0">
              <a:srgbClr val="0070C0">
                <a:shade val="30000"/>
                <a:satMod val="115000"/>
              </a:srgbClr>
            </a:gs>
            <a:gs pos="50000">
              <a:srgbClr val="0070C0">
                <a:shade val="67500"/>
                <a:satMod val="115000"/>
              </a:srgbClr>
            </a:gs>
            <a:gs pos="100000">
              <a:srgbClr val="0070C0">
                <a:shade val="100000"/>
                <a:satMod val="115000"/>
              </a:srgb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t>3. Implementation of the project in cooperation with the state within the framework of the law "On public-private partnership in the Kyrgyz Republic", including in the form of the following cooperation models:</a:t>
          </a:r>
          <a:endParaRPr lang="ru-RU" sz="1600" b="1" kern="1200" dirty="0"/>
        </a:p>
      </dsp:txBody>
      <dsp:txXfrm>
        <a:off x="29243" y="29805"/>
        <a:ext cx="11410872" cy="5697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40707-7B98-489C-A819-A97939A0ADDD}" type="datetimeFigureOut">
              <a:rPr lang="ru-RU" smtClean="0"/>
              <a:t>16.05.2023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8000EF-F892-4153-9ADA-B86A4BB7F4DE}" type="slidenum">
              <a:rPr lang="ru-RU" smtClean="0"/>
              <a:t>‹#›</a:t>
            </a:fld>
            <a:endParaRPr lang="ru-RU"/>
          </a:p>
        </p:txBody>
      </p:sp>
    </p:spTree>
    <p:extLst>
      <p:ext uri="{BB962C8B-B14F-4D97-AF65-F5344CB8AC3E}">
        <p14:creationId xmlns:p14="http://schemas.microsoft.com/office/powerpoint/2010/main" val="266765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a:cs typeface="Arial" pitchFamily="34" charset="0"/>
            </a:endParaRPr>
          </a:p>
        </p:txBody>
      </p:sp>
      <p:sp>
        <p:nvSpPr>
          <p:cNvPr id="13316" name="Номер слайда 3"/>
          <p:cNvSpPr txBox="1">
            <a:spLocks noGrp="1"/>
          </p:cNvSpPr>
          <p:nvPr/>
        </p:nvSpPr>
        <p:spPr bwMode="auto">
          <a:xfrm>
            <a:off x="3850908" y="9428961"/>
            <a:ext cx="2945183" cy="496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6" tIns="45596" rIns="91186" bIns="45596" anchor="b"/>
          <a:lstStyle>
            <a:lvl1pPr eaLnBrk="0" hangingPunct="0">
              <a:spcBef>
                <a:spcPct val="30000"/>
              </a:spcBef>
              <a:defRPr kumimoji="1" sz="1200">
                <a:solidFill>
                  <a:schemeClr val="tx1"/>
                </a:solidFill>
                <a:latin typeface="Calibri" pitchFamily="34" charset="0"/>
                <a:cs typeface="Arial" pitchFamily="34" charset="0"/>
              </a:defRPr>
            </a:lvl1pPr>
            <a:lvl2pPr marL="742950" indent="-285750" eaLnBrk="0" hangingPunct="0">
              <a:spcBef>
                <a:spcPct val="30000"/>
              </a:spcBef>
              <a:defRPr kumimoji="1" sz="1200">
                <a:solidFill>
                  <a:schemeClr val="tx1"/>
                </a:solidFill>
                <a:latin typeface="Calibri" pitchFamily="34" charset="0"/>
                <a:cs typeface="Arial" pitchFamily="34" charset="0"/>
              </a:defRPr>
            </a:lvl2pPr>
            <a:lvl3pPr marL="1143000" indent="-228600" eaLnBrk="0" hangingPunct="0">
              <a:spcBef>
                <a:spcPct val="30000"/>
              </a:spcBef>
              <a:defRPr kumimoji="1" sz="1200">
                <a:solidFill>
                  <a:schemeClr val="tx1"/>
                </a:solidFill>
                <a:latin typeface="Calibri" pitchFamily="34" charset="0"/>
                <a:cs typeface="Arial" pitchFamily="34" charset="0"/>
              </a:defRPr>
            </a:lvl3pPr>
            <a:lvl4pPr marL="1600200" indent="-228600" eaLnBrk="0" hangingPunct="0">
              <a:spcBef>
                <a:spcPct val="30000"/>
              </a:spcBef>
              <a:defRPr kumimoji="1" sz="1200">
                <a:solidFill>
                  <a:schemeClr val="tx1"/>
                </a:solidFill>
                <a:latin typeface="Calibri" pitchFamily="34" charset="0"/>
                <a:cs typeface="Arial" pitchFamily="34" charset="0"/>
              </a:defRPr>
            </a:lvl4pPr>
            <a:lvl5pPr marL="2057400" indent="-228600" eaLnBrk="0" hangingPunct="0">
              <a:spcBef>
                <a:spcPct val="30000"/>
              </a:spcBef>
              <a:defRPr kumimoji="1"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Calibri" pitchFamily="34" charset="0"/>
                <a:cs typeface="Arial" pitchFamily="34" charset="0"/>
              </a:defRPr>
            </a:lvl9pPr>
          </a:lstStyle>
          <a:p>
            <a:pPr algn="r" eaLnBrk="1" hangingPunct="1">
              <a:spcBef>
                <a:spcPct val="0"/>
              </a:spcBef>
            </a:pPr>
            <a:fld id="{C76FD6D3-4908-428E-BB89-437976CF6E4E}" type="slidenum">
              <a:rPr kumimoji="0" lang="ru-RU" altLang="ru-RU"/>
              <a:pPr algn="r" eaLnBrk="1" hangingPunct="1">
                <a:spcBef>
                  <a:spcPct val="0"/>
                </a:spcBef>
              </a:pPr>
              <a:t>4</a:t>
            </a:fld>
            <a:endParaRPr kumimoji="0" lang="ru-RU" altLang="ru-RU"/>
          </a:p>
        </p:txBody>
      </p:sp>
    </p:spTree>
    <p:extLst>
      <p:ext uri="{BB962C8B-B14F-4D97-AF65-F5344CB8AC3E}">
        <p14:creationId xmlns:p14="http://schemas.microsoft.com/office/powerpoint/2010/main" val="395251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a:cs typeface="Arial" pitchFamily="34" charset="0"/>
            </a:endParaRPr>
          </a:p>
        </p:txBody>
      </p:sp>
      <p:sp>
        <p:nvSpPr>
          <p:cNvPr id="13316" name="Номер слайда 3"/>
          <p:cNvSpPr txBox="1">
            <a:spLocks noGrp="1"/>
          </p:cNvSpPr>
          <p:nvPr/>
        </p:nvSpPr>
        <p:spPr bwMode="auto">
          <a:xfrm>
            <a:off x="3902170" y="9517927"/>
            <a:ext cx="2984388" cy="5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1" tIns="46098" rIns="92191" bIns="46098" anchor="b"/>
          <a:lstStyle>
            <a:lvl1pPr eaLnBrk="0" hangingPunct="0">
              <a:spcBef>
                <a:spcPct val="30000"/>
              </a:spcBef>
              <a:defRPr kumimoji="1" sz="1200">
                <a:solidFill>
                  <a:schemeClr val="tx1"/>
                </a:solidFill>
                <a:latin typeface="Calibri" pitchFamily="34" charset="0"/>
                <a:cs typeface="Arial" pitchFamily="34" charset="0"/>
              </a:defRPr>
            </a:lvl1pPr>
            <a:lvl2pPr marL="742950" indent="-285750" eaLnBrk="0" hangingPunct="0">
              <a:spcBef>
                <a:spcPct val="30000"/>
              </a:spcBef>
              <a:defRPr kumimoji="1" sz="1200">
                <a:solidFill>
                  <a:schemeClr val="tx1"/>
                </a:solidFill>
                <a:latin typeface="Calibri" pitchFamily="34" charset="0"/>
                <a:cs typeface="Arial" pitchFamily="34" charset="0"/>
              </a:defRPr>
            </a:lvl2pPr>
            <a:lvl3pPr marL="1143000" indent="-228600" eaLnBrk="0" hangingPunct="0">
              <a:spcBef>
                <a:spcPct val="30000"/>
              </a:spcBef>
              <a:defRPr kumimoji="1" sz="1200">
                <a:solidFill>
                  <a:schemeClr val="tx1"/>
                </a:solidFill>
                <a:latin typeface="Calibri" pitchFamily="34" charset="0"/>
                <a:cs typeface="Arial" pitchFamily="34" charset="0"/>
              </a:defRPr>
            </a:lvl3pPr>
            <a:lvl4pPr marL="1600200" indent="-228600" eaLnBrk="0" hangingPunct="0">
              <a:spcBef>
                <a:spcPct val="30000"/>
              </a:spcBef>
              <a:defRPr kumimoji="1" sz="1200">
                <a:solidFill>
                  <a:schemeClr val="tx1"/>
                </a:solidFill>
                <a:latin typeface="Calibri" pitchFamily="34" charset="0"/>
                <a:cs typeface="Arial" pitchFamily="34" charset="0"/>
              </a:defRPr>
            </a:lvl4pPr>
            <a:lvl5pPr marL="2057400" indent="-228600" eaLnBrk="0" hangingPunct="0">
              <a:spcBef>
                <a:spcPct val="30000"/>
              </a:spcBef>
              <a:defRPr kumimoji="1"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Calibri" pitchFamily="34" charset="0"/>
                <a:cs typeface="Arial" pitchFamily="34" charset="0"/>
              </a:defRPr>
            </a:lvl9pPr>
          </a:lstStyle>
          <a:p>
            <a:pPr algn="r" eaLnBrk="1" hangingPunct="1">
              <a:spcBef>
                <a:spcPct val="0"/>
              </a:spcBef>
            </a:pPr>
            <a:fld id="{C76FD6D3-4908-428E-BB89-437976CF6E4E}" type="slidenum">
              <a:rPr kumimoji="0" lang="ru-RU" altLang="ru-RU"/>
              <a:pPr algn="r" eaLnBrk="1" hangingPunct="1">
                <a:spcBef>
                  <a:spcPct val="0"/>
                </a:spcBef>
              </a:pPr>
              <a:t>5</a:t>
            </a:fld>
            <a:endParaRPr kumimoji="0" lang="ru-RU" altLang="ru-RU"/>
          </a:p>
        </p:txBody>
      </p:sp>
    </p:spTree>
    <p:extLst>
      <p:ext uri="{BB962C8B-B14F-4D97-AF65-F5344CB8AC3E}">
        <p14:creationId xmlns:p14="http://schemas.microsoft.com/office/powerpoint/2010/main" val="321782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a:cs typeface="Arial" pitchFamily="34" charset="0"/>
            </a:endParaRPr>
          </a:p>
        </p:txBody>
      </p:sp>
      <p:sp>
        <p:nvSpPr>
          <p:cNvPr id="13316" name="Номер слайда 3"/>
          <p:cNvSpPr txBox="1">
            <a:spLocks noGrp="1"/>
          </p:cNvSpPr>
          <p:nvPr/>
        </p:nvSpPr>
        <p:spPr bwMode="auto">
          <a:xfrm>
            <a:off x="3902170" y="9517927"/>
            <a:ext cx="2984388" cy="500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1" tIns="46098" rIns="92191" bIns="46098" anchor="b"/>
          <a:lstStyle>
            <a:lvl1pPr eaLnBrk="0" hangingPunct="0">
              <a:spcBef>
                <a:spcPct val="30000"/>
              </a:spcBef>
              <a:defRPr kumimoji="1" sz="1200">
                <a:solidFill>
                  <a:schemeClr val="tx1"/>
                </a:solidFill>
                <a:latin typeface="Calibri" pitchFamily="34" charset="0"/>
                <a:cs typeface="Arial" pitchFamily="34" charset="0"/>
              </a:defRPr>
            </a:lvl1pPr>
            <a:lvl2pPr marL="742950" indent="-285750" eaLnBrk="0" hangingPunct="0">
              <a:spcBef>
                <a:spcPct val="30000"/>
              </a:spcBef>
              <a:defRPr kumimoji="1" sz="1200">
                <a:solidFill>
                  <a:schemeClr val="tx1"/>
                </a:solidFill>
                <a:latin typeface="Calibri" pitchFamily="34" charset="0"/>
                <a:cs typeface="Arial" pitchFamily="34" charset="0"/>
              </a:defRPr>
            </a:lvl2pPr>
            <a:lvl3pPr marL="1143000" indent="-228600" eaLnBrk="0" hangingPunct="0">
              <a:spcBef>
                <a:spcPct val="30000"/>
              </a:spcBef>
              <a:defRPr kumimoji="1" sz="1200">
                <a:solidFill>
                  <a:schemeClr val="tx1"/>
                </a:solidFill>
                <a:latin typeface="Calibri" pitchFamily="34" charset="0"/>
                <a:cs typeface="Arial" pitchFamily="34" charset="0"/>
              </a:defRPr>
            </a:lvl3pPr>
            <a:lvl4pPr marL="1600200" indent="-228600" eaLnBrk="0" hangingPunct="0">
              <a:spcBef>
                <a:spcPct val="30000"/>
              </a:spcBef>
              <a:defRPr kumimoji="1" sz="1200">
                <a:solidFill>
                  <a:schemeClr val="tx1"/>
                </a:solidFill>
                <a:latin typeface="Calibri" pitchFamily="34" charset="0"/>
                <a:cs typeface="Arial" pitchFamily="34" charset="0"/>
              </a:defRPr>
            </a:lvl4pPr>
            <a:lvl5pPr marL="2057400" indent="-228600" eaLnBrk="0" hangingPunct="0">
              <a:spcBef>
                <a:spcPct val="30000"/>
              </a:spcBef>
              <a:defRPr kumimoji="1"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kumimoji="1"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kumimoji="1"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kumimoji="1"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kumimoji="1" sz="1200">
                <a:solidFill>
                  <a:schemeClr val="tx1"/>
                </a:solidFill>
                <a:latin typeface="Calibri" pitchFamily="34" charset="0"/>
                <a:cs typeface="Arial" pitchFamily="34" charset="0"/>
              </a:defRPr>
            </a:lvl9pPr>
          </a:lstStyle>
          <a:p>
            <a:pPr algn="r" eaLnBrk="1" hangingPunct="1">
              <a:spcBef>
                <a:spcPct val="0"/>
              </a:spcBef>
            </a:pPr>
            <a:fld id="{C76FD6D3-4908-428E-BB89-437976CF6E4E}" type="slidenum">
              <a:rPr kumimoji="0" lang="ru-RU" altLang="ru-RU"/>
              <a:pPr algn="r" eaLnBrk="1" hangingPunct="1">
                <a:spcBef>
                  <a:spcPct val="0"/>
                </a:spcBef>
              </a:pPr>
              <a:t>6</a:t>
            </a:fld>
            <a:endParaRPr kumimoji="0" lang="ru-RU" altLang="ru-RU"/>
          </a:p>
        </p:txBody>
      </p:sp>
    </p:spTree>
    <p:extLst>
      <p:ext uri="{BB962C8B-B14F-4D97-AF65-F5344CB8AC3E}">
        <p14:creationId xmlns:p14="http://schemas.microsoft.com/office/powerpoint/2010/main" val="4180440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C78AC6-80C8-4250-A314-13BDFCD8884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D63A2D5B-25E1-45BA-8389-7889885290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96FB81FE-1B54-48F8-B63D-1D0D0A9748E4}"/>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5" name="Нижний колонтитул 4">
            <a:extLst>
              <a:ext uri="{FF2B5EF4-FFF2-40B4-BE49-F238E27FC236}">
                <a16:creationId xmlns:a16="http://schemas.microsoft.com/office/drawing/2014/main" id="{F4650B1F-CB40-4E25-883D-5C3D42DEEF3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409798-CFBF-4978-B503-B03D4FC12603}"/>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2282403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7CD600-805D-4AA9-B6E2-15EC2023BC6E}"/>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B6F5654-9F1D-4AB4-B918-2C5C086BBBE1}"/>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37FDA6D-7327-42CE-8593-188EDAF223A6}"/>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5" name="Нижний колонтитул 4">
            <a:extLst>
              <a:ext uri="{FF2B5EF4-FFF2-40B4-BE49-F238E27FC236}">
                <a16:creationId xmlns:a16="http://schemas.microsoft.com/office/drawing/2014/main" id="{404E7762-DEE8-4775-8F86-630CE8C625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14B0AD-C0B9-4462-A052-04CF99A4B0AC}"/>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374411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F832BDF-42D7-4525-A745-A2F667487F78}"/>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6104BEF-373A-4723-8A99-BE5F8066469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145CC9-0B12-428D-B193-F2026BDA2DC1}"/>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5" name="Нижний колонтитул 4">
            <a:extLst>
              <a:ext uri="{FF2B5EF4-FFF2-40B4-BE49-F238E27FC236}">
                <a16:creationId xmlns:a16="http://schemas.microsoft.com/office/drawing/2014/main" id="{08045BAF-BE6C-4EE1-BAC2-3B4E2B792A5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63461E-DE83-4912-ABD6-E79CBCE91D94}"/>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833397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323165"/>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209447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93782"/>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1">
                <a:solidFill>
                  <a:srgbClr val="585858"/>
                </a:solidFill>
                <a:latin typeface="Century Gothic"/>
                <a:cs typeface="Century Gothic"/>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3461714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93782"/>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7" name="Holder 7"/>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949831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660393" y="1712214"/>
            <a:ext cx="7124700" cy="0"/>
          </a:xfrm>
          <a:custGeom>
            <a:avLst/>
            <a:gdLst/>
            <a:ahLst/>
            <a:cxnLst/>
            <a:rect l="l" t="t" r="r" b="b"/>
            <a:pathLst>
              <a:path w="5343525">
                <a:moveTo>
                  <a:pt x="0" y="0"/>
                </a:moveTo>
                <a:lnTo>
                  <a:pt x="5343144" y="0"/>
                </a:lnTo>
              </a:path>
            </a:pathLst>
          </a:custGeom>
          <a:ln w="25908">
            <a:solidFill>
              <a:srgbClr val="C0C0C0"/>
            </a:solidFill>
          </a:ln>
        </p:spPr>
        <p:txBody>
          <a:bodyPr wrap="square" lIns="0" tIns="0" rIns="0" bIns="0" rtlCol="0"/>
          <a:lstStyle/>
          <a:p>
            <a:endParaRPr sz="1800"/>
          </a:p>
        </p:txBody>
      </p:sp>
      <p:sp>
        <p:nvSpPr>
          <p:cNvPr id="17" name="bk object 17"/>
          <p:cNvSpPr/>
          <p:nvPr/>
        </p:nvSpPr>
        <p:spPr>
          <a:xfrm>
            <a:off x="9379711" y="5954267"/>
            <a:ext cx="2404533" cy="0"/>
          </a:xfrm>
          <a:custGeom>
            <a:avLst/>
            <a:gdLst/>
            <a:ahLst/>
            <a:cxnLst/>
            <a:rect l="l" t="t" r="r" b="b"/>
            <a:pathLst>
              <a:path w="1803400">
                <a:moveTo>
                  <a:pt x="0" y="0"/>
                </a:moveTo>
                <a:lnTo>
                  <a:pt x="1802892" y="0"/>
                </a:lnTo>
              </a:path>
            </a:pathLst>
          </a:custGeom>
          <a:ln w="15240">
            <a:solidFill>
              <a:srgbClr val="C0C0C0"/>
            </a:solidFill>
          </a:ln>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100" b="1" i="0">
                <a:solidFill>
                  <a:srgbClr val="093782"/>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5" name="Holder 5"/>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2238635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4" name="Holder 4"/>
          <p:cNvSpPr>
            <a:spLocks noGrp="1"/>
          </p:cNvSpPr>
          <p:nvPr>
            <p:ph type="sldNum" sz="quarter" idx="7"/>
          </p:nvPr>
        </p:nvSpPr>
        <p:spPr/>
        <p:txBody>
          <a:bodyPr lIns="0" tIns="0" rIns="0" bIns="0"/>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24560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77941"/>
            <a:ext cx="2804160" cy="276999"/>
          </a:xfrm>
        </p:spPr>
        <p:txBody>
          <a:bodyPr/>
          <a:lstStyle/>
          <a:p>
            <a:fld id="{FDCF0F65-1CFB-43B8-9B5F-69EF9D210597}" type="datetimeFigureOut">
              <a:rPr lang="ru-RU" smtClean="0"/>
              <a:pPr/>
              <a:t>16.05.2023</a:t>
            </a:fld>
            <a:endParaRPr lang="ru-RU"/>
          </a:p>
        </p:txBody>
      </p:sp>
      <p:sp>
        <p:nvSpPr>
          <p:cNvPr id="3" name="Footer Placeholder 2"/>
          <p:cNvSpPr>
            <a:spLocks noGrp="1"/>
          </p:cNvSpPr>
          <p:nvPr>
            <p:ph type="ftr" sz="quarter" idx="11"/>
          </p:nvPr>
        </p:nvSpPr>
        <p:spPr>
          <a:xfrm>
            <a:off x="4145280" y="6377941"/>
            <a:ext cx="3901440" cy="276999"/>
          </a:xfrm>
        </p:spPr>
        <p:txBody>
          <a:bodyPr/>
          <a:lstStyle/>
          <a:p>
            <a:endParaRPr lang="ru-RU"/>
          </a:p>
        </p:txBody>
      </p:sp>
      <p:sp>
        <p:nvSpPr>
          <p:cNvPr id="4" name="Slide Number Placeholder 3"/>
          <p:cNvSpPr>
            <a:spLocks noGrp="1"/>
          </p:cNvSpPr>
          <p:nvPr>
            <p:ph type="sldNum" sz="quarter" idx="12"/>
          </p:nvPr>
        </p:nvSpPr>
        <p:spPr>
          <a:xfrm>
            <a:off x="11183621" y="6407455"/>
            <a:ext cx="376767" cy="276999"/>
          </a:xfrm>
        </p:spPr>
        <p:txBody>
          <a:bodyPr/>
          <a:lstStyle/>
          <a:p>
            <a:fld id="{DF227A9A-8C49-4FAD-8EFB-7BB3AF6A26EF}" type="slidenum">
              <a:rPr lang="ru-RU" smtClean="0"/>
              <a:pPr/>
              <a:t>‹#›</a:t>
            </a:fld>
            <a:endParaRPr lang="ru-RU"/>
          </a:p>
        </p:txBody>
      </p:sp>
    </p:spTree>
    <p:extLst>
      <p:ext uri="{BB962C8B-B14F-4D97-AF65-F5344CB8AC3E}">
        <p14:creationId xmlns:p14="http://schemas.microsoft.com/office/powerpoint/2010/main" val="204544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9C32BCE-C72A-4600-9959-04DD94E6D74D}"/>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D6484CB-AB4F-4BC8-8522-A6B37125A9E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9DA02F-A491-487A-B1C5-4E5981BA6181}"/>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5" name="Нижний колонтитул 4">
            <a:extLst>
              <a:ext uri="{FF2B5EF4-FFF2-40B4-BE49-F238E27FC236}">
                <a16:creationId xmlns:a16="http://schemas.microsoft.com/office/drawing/2014/main" id="{21701CF1-45C8-4398-9D12-D8E360481CE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0B5F209-6453-48CC-8976-1917AE5CA53B}"/>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753992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13D478-2A91-42FB-B7D4-6BCB6D450AE2}"/>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05A4E2D-4978-4142-B37A-57DE53359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6C159B09-3A39-4440-9F8D-1DE27C226C93}"/>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5" name="Нижний колонтитул 4">
            <a:extLst>
              <a:ext uri="{FF2B5EF4-FFF2-40B4-BE49-F238E27FC236}">
                <a16:creationId xmlns:a16="http://schemas.microsoft.com/office/drawing/2014/main" id="{DC492371-446C-4004-9CA2-627278D4619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37FBF20-D2E7-4B64-8937-D17B31A4C42F}"/>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242399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690CEDF-DF1E-45B0-A568-4C19B5922A5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F5E33FF0-F958-4B61-85F0-E48A21DD01C3}"/>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A5D9669-DEF1-4E74-B826-60A4F303D38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A2903AB-0A97-4F8C-AAF6-708E99358456}"/>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6" name="Нижний колонтитул 5">
            <a:extLst>
              <a:ext uri="{FF2B5EF4-FFF2-40B4-BE49-F238E27FC236}">
                <a16:creationId xmlns:a16="http://schemas.microsoft.com/office/drawing/2014/main" id="{7F397DA5-A476-4138-8FA4-73FB91460D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638DC684-3D84-4DBA-8FDA-9426A8C694C9}"/>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190619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6B3117-58CA-4EA2-9F07-A8DCDBFAE0CA}"/>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F3DDF1C8-4677-4A77-96EC-3F5FF0A004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43C56275-0B27-4B93-8FBD-A71D40BED8E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D8EF636-C907-4760-A1D5-433492BD9F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3BF7E9E-EAC7-43FC-9C41-F9C4F6F6086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D962EF7-5DFA-42EC-A0EB-D0E431AD8BEF}"/>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8" name="Нижний колонтитул 7">
            <a:extLst>
              <a:ext uri="{FF2B5EF4-FFF2-40B4-BE49-F238E27FC236}">
                <a16:creationId xmlns:a16="http://schemas.microsoft.com/office/drawing/2014/main" id="{4938D7C8-3E7D-4C68-9BD7-BC6C5A705AC7}"/>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83FF7FD-3865-4C07-9187-0E3B91C34916}"/>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39488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29F0B2-18E1-4284-8531-2414C1F3595E}"/>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3FBD69C-3F6C-406E-958B-69D0B4C62D8A}"/>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4" name="Нижний колонтитул 3">
            <a:extLst>
              <a:ext uri="{FF2B5EF4-FFF2-40B4-BE49-F238E27FC236}">
                <a16:creationId xmlns:a16="http://schemas.microsoft.com/office/drawing/2014/main" id="{A98621AB-6182-4969-9032-CEB297137168}"/>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4DB2088B-B30A-4F07-9564-961BE942F059}"/>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3377291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0E29B79-2E81-41D7-976E-4817F82E9258}"/>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3" name="Нижний колонтитул 2">
            <a:extLst>
              <a:ext uri="{FF2B5EF4-FFF2-40B4-BE49-F238E27FC236}">
                <a16:creationId xmlns:a16="http://schemas.microsoft.com/office/drawing/2014/main" id="{49A2FA06-250F-4747-8C6E-0C876CE55C0D}"/>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AAB5A6F-64AD-46CB-A217-031CB94BC949}"/>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143517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83D975-EE20-41B0-9E9B-523A11D1952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561B3CF-ECE1-407D-8B5E-AE52F4C408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93A547A4-BBDD-48AE-AD4B-CB85F69578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688C0E5-4898-4321-A778-2E724C34211D}"/>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6" name="Нижний колонтитул 5">
            <a:extLst>
              <a:ext uri="{FF2B5EF4-FFF2-40B4-BE49-F238E27FC236}">
                <a16:creationId xmlns:a16="http://schemas.microsoft.com/office/drawing/2014/main" id="{7D08A5EB-DEA4-4C9B-AE88-8495BD78A27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48D2F4-E56F-40F3-B227-176F1038BC24}"/>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3409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5106E2-4360-4B43-8F79-1C177EEFF2B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110B976-3FA1-471F-9EF0-B6D7A84995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78921EF-A057-45AE-A018-15A1DCE2BB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E7EB950-3764-4078-9FDE-7701866A6214}"/>
              </a:ext>
            </a:extLst>
          </p:cNvPr>
          <p:cNvSpPr>
            <a:spLocks noGrp="1"/>
          </p:cNvSpPr>
          <p:nvPr>
            <p:ph type="dt" sz="half" idx="10"/>
          </p:nvPr>
        </p:nvSpPr>
        <p:spPr/>
        <p:txBody>
          <a:bodyPr/>
          <a:lstStyle/>
          <a:p>
            <a:fld id="{8992F4B6-8617-4939-A4C7-0F42633449F5}" type="datetimeFigureOut">
              <a:rPr lang="ru-RU" smtClean="0"/>
              <a:t>16.05.2023</a:t>
            </a:fld>
            <a:endParaRPr lang="ru-RU"/>
          </a:p>
        </p:txBody>
      </p:sp>
      <p:sp>
        <p:nvSpPr>
          <p:cNvPr id="6" name="Нижний колонтитул 5">
            <a:extLst>
              <a:ext uri="{FF2B5EF4-FFF2-40B4-BE49-F238E27FC236}">
                <a16:creationId xmlns:a16="http://schemas.microsoft.com/office/drawing/2014/main" id="{1DB412FA-20F6-4897-A861-F5954D7CE9E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95DF553-AFB6-4E8E-B8FE-1FF6D31A6FED}"/>
              </a:ext>
            </a:extLst>
          </p:cNvPr>
          <p:cNvSpPr>
            <a:spLocks noGrp="1"/>
          </p:cNvSpPr>
          <p:nvPr>
            <p:ph type="sldNum" sz="quarter" idx="12"/>
          </p:nvPr>
        </p:nvSpPr>
        <p:spPr/>
        <p:txBody>
          <a:bodyPr/>
          <a:lstStyle/>
          <a:p>
            <a:fld id="{76B04D03-AA0A-4C6F-B446-1E6ACDADE158}" type="slidenum">
              <a:rPr lang="ru-RU" smtClean="0"/>
              <a:t>‹#›</a:t>
            </a:fld>
            <a:endParaRPr lang="ru-RU"/>
          </a:p>
        </p:txBody>
      </p:sp>
    </p:spTree>
    <p:extLst>
      <p:ext uri="{BB962C8B-B14F-4D97-AF65-F5344CB8AC3E}">
        <p14:creationId xmlns:p14="http://schemas.microsoft.com/office/powerpoint/2010/main" val="390848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F23357-9F16-405D-BEC6-419D92EA05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52DE0D0D-E919-4C57-B3C6-CEDC8393CE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AD0F749-B28A-4E2A-A032-D114ECF216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92F4B6-8617-4939-A4C7-0F42633449F5}" type="datetimeFigureOut">
              <a:rPr lang="ru-RU" smtClean="0"/>
              <a:t>16.05.2023</a:t>
            </a:fld>
            <a:endParaRPr lang="ru-RU"/>
          </a:p>
        </p:txBody>
      </p:sp>
      <p:sp>
        <p:nvSpPr>
          <p:cNvPr id="5" name="Нижний колонтитул 4">
            <a:extLst>
              <a:ext uri="{FF2B5EF4-FFF2-40B4-BE49-F238E27FC236}">
                <a16:creationId xmlns:a16="http://schemas.microsoft.com/office/drawing/2014/main" id="{CD7CBF69-0B95-47B4-9439-1FB66141E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3C5741E0-3700-460C-8010-71C27991B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04D03-AA0A-4C6F-B446-1E6ACDADE158}" type="slidenum">
              <a:rPr lang="ru-RU" smtClean="0"/>
              <a:t>‹#›</a:t>
            </a:fld>
            <a:endParaRPr lang="ru-RU"/>
          </a:p>
        </p:txBody>
      </p:sp>
    </p:spTree>
    <p:extLst>
      <p:ext uri="{BB962C8B-B14F-4D97-AF65-F5344CB8AC3E}">
        <p14:creationId xmlns:p14="http://schemas.microsoft.com/office/powerpoint/2010/main" val="2741132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0463" y="6367271"/>
            <a:ext cx="11373273" cy="0"/>
          </a:xfrm>
          <a:custGeom>
            <a:avLst/>
            <a:gdLst/>
            <a:ahLst/>
            <a:cxnLst/>
            <a:rect l="l" t="t" r="r" b="b"/>
            <a:pathLst>
              <a:path w="8529955">
                <a:moveTo>
                  <a:pt x="0" y="0"/>
                </a:moveTo>
                <a:lnTo>
                  <a:pt x="8529828" y="0"/>
                </a:lnTo>
              </a:path>
            </a:pathLst>
          </a:custGeom>
          <a:ln w="6096">
            <a:solidFill>
              <a:srgbClr val="C0C0C0"/>
            </a:solidFill>
          </a:ln>
        </p:spPr>
        <p:txBody>
          <a:bodyPr wrap="square" lIns="0" tIns="0" rIns="0" bIns="0" rtlCol="0"/>
          <a:lstStyle/>
          <a:p>
            <a:endParaRPr sz="1800"/>
          </a:p>
        </p:txBody>
      </p:sp>
      <p:sp>
        <p:nvSpPr>
          <p:cNvPr id="2" name="Holder 2"/>
          <p:cNvSpPr>
            <a:spLocks noGrp="1"/>
          </p:cNvSpPr>
          <p:nvPr>
            <p:ph type="title"/>
          </p:nvPr>
        </p:nvSpPr>
        <p:spPr>
          <a:xfrm>
            <a:off x="78165" y="330709"/>
            <a:ext cx="12035671" cy="323165"/>
          </a:xfrm>
          <a:prstGeom prst="rect">
            <a:avLst/>
          </a:prstGeom>
        </p:spPr>
        <p:txBody>
          <a:bodyPr wrap="square" lIns="0" tIns="0" rIns="0" bIns="0">
            <a:spAutoFit/>
          </a:bodyPr>
          <a:lstStyle>
            <a:lvl1pPr>
              <a:defRPr sz="2100" b="1" i="0">
                <a:solidFill>
                  <a:srgbClr val="093782"/>
                </a:solidFill>
                <a:latin typeface="Calibri"/>
                <a:cs typeface="Calibri"/>
              </a:defRPr>
            </a:lvl1pPr>
          </a:lstStyle>
          <a:p>
            <a:endParaRPr/>
          </a:p>
        </p:txBody>
      </p:sp>
      <p:sp>
        <p:nvSpPr>
          <p:cNvPr id="3" name="Holder 3"/>
          <p:cNvSpPr>
            <a:spLocks noGrp="1"/>
          </p:cNvSpPr>
          <p:nvPr>
            <p:ph type="body" idx="1"/>
          </p:nvPr>
        </p:nvSpPr>
        <p:spPr>
          <a:xfrm>
            <a:off x="2303272" y="2432940"/>
            <a:ext cx="5113867" cy="276999"/>
          </a:xfrm>
          <a:prstGeom prst="rect">
            <a:avLst/>
          </a:prstGeom>
        </p:spPr>
        <p:txBody>
          <a:bodyPr wrap="square" lIns="0" tIns="0" rIns="0" bIns="0">
            <a:spAutoFit/>
          </a:bodyPr>
          <a:lstStyle>
            <a:lvl1pPr>
              <a:defRPr sz="1800" b="0" i="1">
                <a:solidFill>
                  <a:srgbClr val="585858"/>
                </a:solidFill>
                <a:latin typeface="Century Gothic"/>
                <a:cs typeface="Century Gothic"/>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5/16/2023</a:t>
            </a:fld>
            <a:endParaRPr lang="en-US"/>
          </a:p>
        </p:txBody>
      </p:sp>
      <p:sp>
        <p:nvSpPr>
          <p:cNvPr id="6" name="Holder 6"/>
          <p:cNvSpPr>
            <a:spLocks noGrp="1"/>
          </p:cNvSpPr>
          <p:nvPr>
            <p:ph type="sldNum" sz="quarter" idx="7"/>
          </p:nvPr>
        </p:nvSpPr>
        <p:spPr>
          <a:xfrm>
            <a:off x="11183621" y="6407455"/>
            <a:ext cx="376767" cy="234038"/>
          </a:xfrm>
          <a:prstGeom prst="rect">
            <a:avLst/>
          </a:prstGeom>
        </p:spPr>
        <p:txBody>
          <a:bodyPr wrap="square" lIns="0" tIns="0" rIns="0" bIns="0">
            <a:spAutoFit/>
          </a:bodyPr>
          <a:lstStyle>
            <a:lvl1pPr>
              <a:defRPr sz="1800" b="1" i="0">
                <a:solidFill>
                  <a:schemeClr val="bg1"/>
                </a:solidFill>
                <a:latin typeface="Calibri"/>
                <a:cs typeface="Calibri"/>
              </a:defRPr>
            </a:lvl1pPr>
          </a:lstStyle>
          <a:p>
            <a:pPr marL="83185">
              <a:lnSpc>
                <a:spcPts val="1810"/>
              </a:lnSpc>
            </a:pPr>
            <a:fld id="{81D60167-4931-47E6-BA6A-407CBD079E47}" type="slidenum">
              <a:rPr lang="ru-RU" smtClean="0"/>
              <a:pPr marL="83185">
                <a:lnSpc>
                  <a:spcPts val="1810"/>
                </a:lnSpc>
              </a:pPr>
              <a:t>‹#›</a:t>
            </a:fld>
            <a:endParaRPr lang="ru-RU" dirty="0"/>
          </a:p>
        </p:txBody>
      </p:sp>
    </p:spTree>
    <p:extLst>
      <p:ext uri="{BB962C8B-B14F-4D97-AF65-F5344CB8AC3E}">
        <p14:creationId xmlns:p14="http://schemas.microsoft.com/office/powerpoint/2010/main" val="226843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microsoft.com/office/2007/relationships/hdphoto" Target="../media/hdphoto1.wdp"/><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narynhydro.kg/uploads/posts/2014-05/1401431446_4-1.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436EA1"/>
            </a:gs>
            <a:gs pos="0">
              <a:schemeClr val="accent1">
                <a:lumMod val="67000"/>
              </a:schemeClr>
            </a:gs>
            <a:gs pos="10000">
              <a:schemeClr val="tx2">
                <a:lumMod val="60000"/>
                <a:lumOff val="40000"/>
              </a:schemeClr>
            </a:gs>
            <a:gs pos="100000">
              <a:schemeClr val="accent1">
                <a:lumMod val="60000"/>
                <a:lumOff val="40000"/>
              </a:schemeClr>
            </a:gs>
          </a:gsLst>
          <a:lin ang="16200000" scaled="1"/>
        </a:gradFill>
        <a:effectLst/>
      </p:bgPr>
    </p:bg>
    <p:spTree>
      <p:nvGrpSpPr>
        <p:cNvPr id="1" name=""/>
        <p:cNvGrpSpPr/>
        <p:nvPr/>
      </p:nvGrpSpPr>
      <p:grpSpPr>
        <a:xfrm>
          <a:off x="0" y="0"/>
          <a:ext cx="0" cy="0"/>
          <a:chOff x="0" y="0"/>
          <a:chExt cx="0" cy="0"/>
        </a:xfrm>
      </p:grpSpPr>
      <p:sp>
        <p:nvSpPr>
          <p:cNvPr id="9" name="object 9"/>
          <p:cNvSpPr txBox="1">
            <a:spLocks noGrp="1"/>
          </p:cNvSpPr>
          <p:nvPr>
            <p:ph type="title"/>
          </p:nvPr>
        </p:nvSpPr>
        <p:spPr>
          <a:xfrm>
            <a:off x="1524000" y="4724401"/>
            <a:ext cx="9144000" cy="1231106"/>
          </a:xfrm>
          <a:prstGeom prst="rect">
            <a:avLst/>
          </a:prstGeom>
          <a:noFill/>
        </p:spPr>
        <p:txBody>
          <a:bodyPr vert="horz" wrap="square" lIns="0" tIns="0" rIns="0" bIns="0" rtlCol="0">
            <a:spAutoFit/>
          </a:bodyPr>
          <a:lstStyle/>
          <a:p>
            <a:pPr lvl="0" algn="ctr"/>
            <a:r>
              <a:rPr lang="en-US" sz="4000" dirty="0">
                <a:solidFill>
                  <a:schemeClr val="bg1"/>
                </a:solidFill>
                <a:latin typeface="Arial" panose="020B0604020202020204" pitchFamily="34" charset="0"/>
                <a:cs typeface="Arial" panose="020B0604020202020204" pitchFamily="34" charset="0"/>
              </a:rPr>
              <a:t>Project "Construction of the Upper </a:t>
            </a:r>
            <a:r>
              <a:rPr lang="en-US" sz="4000" dirty="0" err="1">
                <a:solidFill>
                  <a:schemeClr val="bg1"/>
                </a:solidFill>
                <a:latin typeface="Arial" panose="020B0604020202020204" pitchFamily="34" charset="0"/>
                <a:cs typeface="Arial" panose="020B0604020202020204" pitchFamily="34" charset="0"/>
              </a:rPr>
              <a:t>Naryn</a:t>
            </a:r>
            <a:r>
              <a:rPr lang="en-US" sz="4000" dirty="0">
                <a:solidFill>
                  <a:schemeClr val="bg1"/>
                </a:solidFill>
                <a:latin typeface="Arial" panose="020B0604020202020204" pitchFamily="34" charset="0"/>
                <a:cs typeface="Arial" panose="020B0604020202020204" pitchFamily="34" charset="0"/>
              </a:rPr>
              <a:t> HPP Cascade"</a:t>
            </a:r>
            <a:endParaRPr lang="ru-RU" sz="4000" dirty="0">
              <a:solidFill>
                <a:schemeClr val="bg1"/>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14D772F6-6B3D-4B28-BBAF-5520F4D27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4437" y="193806"/>
            <a:ext cx="2143125" cy="2143125"/>
          </a:xfrm>
          <a:prstGeom prst="ellipse">
            <a:avLst/>
          </a:prstGeom>
          <a:ln w="63500" cap="rnd">
            <a:solidFill>
              <a:schemeClr val="bg1"/>
            </a:solidFill>
          </a:ln>
          <a:effectLst/>
          <a:scene3d>
            <a:camera prst="orthographicFront"/>
            <a:lightRig rig="contrasting" dir="t">
              <a:rot lat="0" lon="0" rev="3000000"/>
            </a:lightRig>
          </a:scene3d>
          <a:sp3d contourW="7620">
            <a:bevelT w="95250" h="31750"/>
            <a:contourClr>
              <a:srgbClr val="333333"/>
            </a:contourClr>
          </a:sp3d>
        </p:spPr>
      </p:pic>
      <p:sp>
        <p:nvSpPr>
          <p:cNvPr id="8" name="TextBox 7">
            <a:extLst>
              <a:ext uri="{FF2B5EF4-FFF2-40B4-BE49-F238E27FC236}">
                <a16:creationId xmlns:a16="http://schemas.microsoft.com/office/drawing/2014/main" id="{ABE49AA5-1A31-4D61-9ACE-AAC2155DA202}"/>
              </a:ext>
            </a:extLst>
          </p:cNvPr>
          <p:cNvSpPr txBox="1"/>
          <p:nvPr/>
        </p:nvSpPr>
        <p:spPr>
          <a:xfrm>
            <a:off x="1524001" y="2773681"/>
            <a:ext cx="9143999" cy="1077218"/>
          </a:xfrm>
          <a:prstGeom prst="rect">
            <a:avLst/>
          </a:prstGeom>
          <a:noFill/>
        </p:spPr>
        <p:txBody>
          <a:bodyPr wrap="square" rtlCol="0">
            <a:spAutoFit/>
          </a:bodyPr>
          <a:lstStyle/>
          <a:p>
            <a:pPr algn="ctr"/>
            <a:r>
              <a:rPr lang="en-US" sz="3200" b="1" cap="all" dirty="0">
                <a:solidFill>
                  <a:prstClr val="white"/>
                </a:solidFill>
                <a:latin typeface="Arial" panose="020B0604020202020204" pitchFamily="34" charset="0"/>
              </a:rPr>
              <a:t>Ministry of Energy </a:t>
            </a:r>
            <a:endParaRPr lang="ru-RU" sz="3200" b="1" cap="all" dirty="0">
              <a:solidFill>
                <a:prstClr val="white"/>
              </a:solidFill>
              <a:latin typeface="Arial" panose="020B0604020202020204" pitchFamily="34" charset="0"/>
            </a:endParaRPr>
          </a:p>
          <a:p>
            <a:pPr algn="ctr"/>
            <a:r>
              <a:rPr lang="en-US" sz="3200" b="1" cap="all" dirty="0">
                <a:solidFill>
                  <a:prstClr val="white"/>
                </a:solidFill>
                <a:latin typeface="Arial" panose="020B0604020202020204" pitchFamily="34" charset="0"/>
              </a:rPr>
              <a:t>of the Kyrgyz Republic</a:t>
            </a:r>
            <a:endParaRPr lang="ru-RU" sz="3200" b="1" cap="all" dirty="0">
              <a:solidFill>
                <a:prstClr val="white"/>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45C65D4-B0B5-4C45-B2A7-E498C4EBBE5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46" b="10682"/>
          <a:stretch/>
        </p:blipFill>
        <p:spPr>
          <a:xfrm>
            <a:off x="0" y="128016"/>
            <a:ext cx="12195329" cy="6729984"/>
          </a:xfrm>
          <a:prstGeom prst="rect">
            <a:avLst/>
          </a:prstGeom>
        </p:spPr>
      </p:pic>
      <p:sp>
        <p:nvSpPr>
          <p:cNvPr id="10" name="TextBox 9">
            <a:extLst>
              <a:ext uri="{FF2B5EF4-FFF2-40B4-BE49-F238E27FC236}">
                <a16:creationId xmlns:a16="http://schemas.microsoft.com/office/drawing/2014/main" id="{A9A224C3-AD0D-44C0-B83A-61F0F2D18FD6}"/>
              </a:ext>
            </a:extLst>
          </p:cNvPr>
          <p:cNvSpPr txBox="1"/>
          <p:nvPr/>
        </p:nvSpPr>
        <p:spPr>
          <a:xfrm>
            <a:off x="0" y="128016"/>
            <a:ext cx="12192000" cy="369332"/>
          </a:xfrm>
          <a:prstGeom prst="rect">
            <a:avLst/>
          </a:prstGeom>
          <a:solidFill>
            <a:schemeClr val="bg1"/>
          </a:solidFill>
        </p:spPr>
        <p:txBody>
          <a:bodyPr wrap="square" rtlCol="0">
            <a:spAutoFit/>
          </a:bodyPr>
          <a:lstStyle/>
          <a:p>
            <a:pPr algn="ctr"/>
            <a:r>
              <a:rPr lang="en-US" b="1" cap="all" dirty="0">
                <a:latin typeface="Arial (Основной текст)"/>
              </a:rPr>
              <a:t>The distribution scheme of electricity (export) to other states</a:t>
            </a:r>
            <a:endParaRPr lang="ru-RU" b="1" cap="all" dirty="0">
              <a:latin typeface="Arial (Основной текст)"/>
            </a:endParaRPr>
          </a:p>
        </p:txBody>
      </p:sp>
      <p:sp>
        <p:nvSpPr>
          <p:cNvPr id="11" name="TextBox 10">
            <a:extLst>
              <a:ext uri="{FF2B5EF4-FFF2-40B4-BE49-F238E27FC236}">
                <a16:creationId xmlns:a16="http://schemas.microsoft.com/office/drawing/2014/main" id="{B90C8CA4-738D-4F7C-857D-ECE6B9E42B1E}"/>
              </a:ext>
            </a:extLst>
          </p:cNvPr>
          <p:cNvSpPr txBox="1"/>
          <p:nvPr/>
        </p:nvSpPr>
        <p:spPr>
          <a:xfrm>
            <a:off x="7254240" y="5291328"/>
            <a:ext cx="816864"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CHINA</a:t>
            </a:r>
            <a:endParaRPr lang="ru-RU" dirty="0"/>
          </a:p>
        </p:txBody>
      </p:sp>
      <p:sp>
        <p:nvSpPr>
          <p:cNvPr id="12" name="TextBox 11">
            <a:extLst>
              <a:ext uri="{FF2B5EF4-FFF2-40B4-BE49-F238E27FC236}">
                <a16:creationId xmlns:a16="http://schemas.microsoft.com/office/drawing/2014/main" id="{DE9CA740-5099-4D42-8C1C-A49346A9B76C}"/>
              </a:ext>
            </a:extLst>
          </p:cNvPr>
          <p:cNvSpPr txBox="1"/>
          <p:nvPr/>
        </p:nvSpPr>
        <p:spPr>
          <a:xfrm>
            <a:off x="11006183" y="3462137"/>
            <a:ext cx="816864"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CHINA</a:t>
            </a:r>
            <a:endParaRPr lang="ru-RU" dirty="0"/>
          </a:p>
        </p:txBody>
      </p:sp>
      <p:sp>
        <p:nvSpPr>
          <p:cNvPr id="13" name="TextBox 12">
            <a:extLst>
              <a:ext uri="{FF2B5EF4-FFF2-40B4-BE49-F238E27FC236}">
                <a16:creationId xmlns:a16="http://schemas.microsoft.com/office/drawing/2014/main" id="{0DF173C4-B3D4-4EDE-862F-531653E7CF97}"/>
              </a:ext>
            </a:extLst>
          </p:cNvPr>
          <p:cNvSpPr txBox="1"/>
          <p:nvPr/>
        </p:nvSpPr>
        <p:spPr>
          <a:xfrm>
            <a:off x="5687568" y="6212985"/>
            <a:ext cx="816864"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CHINA</a:t>
            </a:r>
            <a:endParaRPr lang="ru-RU" dirty="0"/>
          </a:p>
        </p:txBody>
      </p:sp>
      <p:sp>
        <p:nvSpPr>
          <p:cNvPr id="14" name="TextBox 13">
            <a:extLst>
              <a:ext uri="{FF2B5EF4-FFF2-40B4-BE49-F238E27FC236}">
                <a16:creationId xmlns:a16="http://schemas.microsoft.com/office/drawing/2014/main" id="{DC8346C2-1831-405A-90EA-FC61AD95968C}"/>
              </a:ext>
            </a:extLst>
          </p:cNvPr>
          <p:cNvSpPr txBox="1"/>
          <p:nvPr/>
        </p:nvSpPr>
        <p:spPr>
          <a:xfrm>
            <a:off x="9206411" y="770128"/>
            <a:ext cx="1461589" cy="369332"/>
          </a:xfrm>
          <a:prstGeom prst="rect">
            <a:avLst/>
          </a:prstGeom>
          <a:solidFill>
            <a:schemeClr val="bg1"/>
          </a:solidFill>
          <a:ln w="22225">
            <a:solidFill>
              <a:schemeClr val="accent6">
                <a:lumMod val="75000"/>
              </a:schemeClr>
            </a:solidFill>
          </a:ln>
        </p:spPr>
        <p:txBody>
          <a:bodyPr wrap="square" rtlCol="0">
            <a:spAutoFit/>
          </a:bodyPr>
          <a:lstStyle/>
          <a:p>
            <a:pPr algn="ctr"/>
            <a:r>
              <a:rPr lang="en-US" dirty="0"/>
              <a:t>KAZAKHSTAN</a:t>
            </a:r>
            <a:endParaRPr lang="ru-RU" dirty="0"/>
          </a:p>
        </p:txBody>
      </p:sp>
      <p:sp>
        <p:nvSpPr>
          <p:cNvPr id="15" name="TextBox 14">
            <a:extLst>
              <a:ext uri="{FF2B5EF4-FFF2-40B4-BE49-F238E27FC236}">
                <a16:creationId xmlns:a16="http://schemas.microsoft.com/office/drawing/2014/main" id="{A6F82F95-C8F5-43D9-BA72-E04802CE6472}"/>
              </a:ext>
            </a:extLst>
          </p:cNvPr>
          <p:cNvSpPr txBox="1"/>
          <p:nvPr/>
        </p:nvSpPr>
        <p:spPr>
          <a:xfrm>
            <a:off x="3773351" y="800905"/>
            <a:ext cx="1461589" cy="307777"/>
          </a:xfrm>
          <a:prstGeom prst="rect">
            <a:avLst/>
          </a:prstGeom>
          <a:solidFill>
            <a:schemeClr val="bg1"/>
          </a:solidFill>
          <a:ln w="22225">
            <a:solidFill>
              <a:schemeClr val="accent6">
                <a:lumMod val="75000"/>
              </a:schemeClr>
            </a:solidFill>
          </a:ln>
        </p:spPr>
        <p:txBody>
          <a:bodyPr wrap="square" rtlCol="0">
            <a:spAutoFit/>
          </a:bodyPr>
          <a:lstStyle/>
          <a:p>
            <a:pPr algn="ctr"/>
            <a:r>
              <a:rPr lang="en-US" sz="1400" dirty="0"/>
              <a:t>KAZAKHSTAN</a:t>
            </a:r>
            <a:endParaRPr lang="ru-RU" sz="1400" dirty="0"/>
          </a:p>
        </p:txBody>
      </p:sp>
      <p:sp>
        <p:nvSpPr>
          <p:cNvPr id="16" name="TextBox 15">
            <a:extLst>
              <a:ext uri="{FF2B5EF4-FFF2-40B4-BE49-F238E27FC236}">
                <a16:creationId xmlns:a16="http://schemas.microsoft.com/office/drawing/2014/main" id="{319402AF-2D84-4192-A250-8150EE11611F}"/>
              </a:ext>
            </a:extLst>
          </p:cNvPr>
          <p:cNvSpPr txBox="1"/>
          <p:nvPr/>
        </p:nvSpPr>
        <p:spPr>
          <a:xfrm>
            <a:off x="1446711" y="3462137"/>
            <a:ext cx="1461589" cy="338554"/>
          </a:xfrm>
          <a:prstGeom prst="rect">
            <a:avLst/>
          </a:prstGeom>
          <a:solidFill>
            <a:schemeClr val="bg1"/>
          </a:solidFill>
          <a:ln w="22225">
            <a:solidFill>
              <a:schemeClr val="accent6">
                <a:lumMod val="75000"/>
              </a:schemeClr>
            </a:solidFill>
          </a:ln>
        </p:spPr>
        <p:txBody>
          <a:bodyPr wrap="square" rtlCol="0">
            <a:spAutoFit/>
          </a:bodyPr>
          <a:lstStyle/>
          <a:p>
            <a:pPr algn="ctr"/>
            <a:r>
              <a:rPr lang="en-US" sz="1600" dirty="0"/>
              <a:t>UZBEKISTAN</a:t>
            </a:r>
            <a:endParaRPr lang="ru-RU" sz="1600" dirty="0"/>
          </a:p>
        </p:txBody>
      </p:sp>
      <p:sp>
        <p:nvSpPr>
          <p:cNvPr id="17" name="TextBox 16">
            <a:extLst>
              <a:ext uri="{FF2B5EF4-FFF2-40B4-BE49-F238E27FC236}">
                <a16:creationId xmlns:a16="http://schemas.microsoft.com/office/drawing/2014/main" id="{4C25A72A-63F5-4971-9E93-3703A2493E94}"/>
              </a:ext>
            </a:extLst>
          </p:cNvPr>
          <p:cNvSpPr txBox="1"/>
          <p:nvPr/>
        </p:nvSpPr>
        <p:spPr>
          <a:xfrm>
            <a:off x="341810" y="3995537"/>
            <a:ext cx="1461589" cy="338554"/>
          </a:xfrm>
          <a:prstGeom prst="rect">
            <a:avLst/>
          </a:prstGeom>
          <a:solidFill>
            <a:schemeClr val="bg1"/>
          </a:solidFill>
          <a:ln w="22225">
            <a:solidFill>
              <a:schemeClr val="accent6">
                <a:lumMod val="75000"/>
              </a:schemeClr>
            </a:solidFill>
          </a:ln>
        </p:spPr>
        <p:txBody>
          <a:bodyPr wrap="square" rtlCol="0">
            <a:spAutoFit/>
          </a:bodyPr>
          <a:lstStyle/>
          <a:p>
            <a:pPr algn="ctr"/>
            <a:r>
              <a:rPr lang="en-US" sz="1600" dirty="0"/>
              <a:t>UZBEKISTAN</a:t>
            </a:r>
            <a:endParaRPr lang="ru-RU" sz="1600" dirty="0"/>
          </a:p>
        </p:txBody>
      </p:sp>
      <p:sp>
        <p:nvSpPr>
          <p:cNvPr id="18" name="TextBox 17">
            <a:extLst>
              <a:ext uri="{FF2B5EF4-FFF2-40B4-BE49-F238E27FC236}">
                <a16:creationId xmlns:a16="http://schemas.microsoft.com/office/drawing/2014/main" id="{59902E9C-2FB2-4AC3-9E35-3E486799D660}"/>
              </a:ext>
            </a:extLst>
          </p:cNvPr>
          <p:cNvSpPr txBox="1"/>
          <p:nvPr/>
        </p:nvSpPr>
        <p:spPr>
          <a:xfrm>
            <a:off x="341810" y="6212985"/>
            <a:ext cx="1461589" cy="338554"/>
          </a:xfrm>
          <a:prstGeom prst="rect">
            <a:avLst/>
          </a:prstGeom>
          <a:solidFill>
            <a:schemeClr val="bg1"/>
          </a:solidFill>
          <a:ln w="22225">
            <a:solidFill>
              <a:schemeClr val="accent6">
                <a:lumMod val="75000"/>
              </a:schemeClr>
            </a:solidFill>
          </a:ln>
        </p:spPr>
        <p:txBody>
          <a:bodyPr wrap="square" rtlCol="0">
            <a:spAutoFit/>
          </a:bodyPr>
          <a:lstStyle/>
          <a:p>
            <a:pPr algn="ctr"/>
            <a:r>
              <a:rPr lang="en-US" sz="1600" dirty="0"/>
              <a:t>TAJIKISTAN</a:t>
            </a:r>
            <a:endParaRPr lang="ru-RU" sz="1600" dirty="0"/>
          </a:p>
        </p:txBody>
      </p:sp>
      <p:sp>
        <p:nvSpPr>
          <p:cNvPr id="19" name="TextBox 18">
            <a:extLst>
              <a:ext uri="{FF2B5EF4-FFF2-40B4-BE49-F238E27FC236}">
                <a16:creationId xmlns:a16="http://schemas.microsoft.com/office/drawing/2014/main" id="{654CAB4F-303D-4906-823D-962BB46E311C}"/>
              </a:ext>
            </a:extLst>
          </p:cNvPr>
          <p:cNvSpPr txBox="1"/>
          <p:nvPr/>
        </p:nvSpPr>
        <p:spPr>
          <a:xfrm>
            <a:off x="1992810" y="5874431"/>
            <a:ext cx="1461589" cy="738664"/>
          </a:xfrm>
          <a:prstGeom prst="rect">
            <a:avLst/>
          </a:prstGeom>
          <a:solidFill>
            <a:schemeClr val="bg1"/>
          </a:solidFill>
          <a:ln w="22225">
            <a:solidFill>
              <a:schemeClr val="accent6">
                <a:lumMod val="75000"/>
              </a:schemeClr>
            </a:solidFill>
          </a:ln>
        </p:spPr>
        <p:txBody>
          <a:bodyPr wrap="square" rtlCol="0">
            <a:spAutoFit/>
          </a:bodyPr>
          <a:lstStyle/>
          <a:p>
            <a:pPr algn="ctr"/>
            <a:r>
              <a:rPr lang="en-US" sz="1400" dirty="0"/>
              <a:t>TAJIKISTAN</a:t>
            </a:r>
            <a:endParaRPr lang="ru-RU" sz="1400" dirty="0"/>
          </a:p>
          <a:p>
            <a:pPr algn="ctr"/>
            <a:r>
              <a:rPr lang="en-US" sz="1400" dirty="0"/>
              <a:t>AFGHANISTAN</a:t>
            </a:r>
            <a:endParaRPr lang="ru-RU" sz="1400" dirty="0"/>
          </a:p>
          <a:p>
            <a:pPr algn="ctr"/>
            <a:r>
              <a:rPr lang="en-US" sz="1400" dirty="0"/>
              <a:t>PAKISTAN</a:t>
            </a:r>
            <a:endParaRPr lang="ru-RU" sz="1400" dirty="0"/>
          </a:p>
        </p:txBody>
      </p:sp>
    </p:spTree>
    <p:extLst>
      <p:ext uri="{BB962C8B-B14F-4D97-AF65-F5344CB8AC3E}">
        <p14:creationId xmlns:p14="http://schemas.microsoft.com/office/powerpoint/2010/main" val="402248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5" descr="Каскад Нарын copy"/>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5364" y="1552694"/>
            <a:ext cx="8834437" cy="33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Схема 4">
            <a:extLst>
              <a:ext uri="{FF2B5EF4-FFF2-40B4-BE49-F238E27FC236}">
                <a16:creationId xmlns:a16="http://schemas.microsoft.com/office/drawing/2014/main" id="{2774BF13-0165-47FC-BFF8-B84B90D240D0}"/>
              </a:ext>
            </a:extLst>
          </p:cNvPr>
          <p:cNvGraphicFramePr/>
          <p:nvPr/>
        </p:nvGraphicFramePr>
        <p:xfrm>
          <a:off x="455364" y="1163910"/>
          <a:ext cx="8834437" cy="307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Схема 5">
            <a:extLst>
              <a:ext uri="{FF2B5EF4-FFF2-40B4-BE49-F238E27FC236}">
                <a16:creationId xmlns:a16="http://schemas.microsoft.com/office/drawing/2014/main" id="{E40D559E-D449-4C0F-8CEF-86D5E7E670C7}"/>
              </a:ext>
            </a:extLst>
          </p:cNvPr>
          <p:cNvGraphicFramePr/>
          <p:nvPr/>
        </p:nvGraphicFramePr>
        <p:xfrm>
          <a:off x="3919873" y="56703"/>
          <a:ext cx="4352253" cy="74363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Номер слайда 2"/>
          <p:cNvSpPr>
            <a:spLocks noGrp="1"/>
          </p:cNvSpPr>
          <p:nvPr>
            <p:ph type="sldNum" sz="quarter" idx="12"/>
          </p:nvPr>
        </p:nvSpPr>
        <p:spPr/>
        <p:txBody>
          <a:bodyPr/>
          <a:lstStyle/>
          <a:p>
            <a:fld id="{DF227A9A-8C49-4FAD-8EFB-7BB3AF6A26EF}" type="slidenum">
              <a:rPr lang="ru-RU" smtClean="0"/>
              <a:pPr/>
              <a:t>2</a:t>
            </a:fld>
            <a:endParaRPr lang="ru-RU"/>
          </a:p>
        </p:txBody>
      </p:sp>
      <p:sp>
        <p:nvSpPr>
          <p:cNvPr id="16" name="Rectangle 16">
            <a:extLst>
              <a:ext uri="{FF2B5EF4-FFF2-40B4-BE49-F238E27FC236}">
                <a16:creationId xmlns:a16="http://schemas.microsoft.com/office/drawing/2014/main" id="{3FC52E7A-D31B-4CAC-8199-051F4B3AEA89}"/>
              </a:ext>
            </a:extLst>
          </p:cNvPr>
          <p:cNvSpPr>
            <a:spLocks noChangeArrowheads="1"/>
          </p:cNvSpPr>
          <p:nvPr/>
        </p:nvSpPr>
        <p:spPr bwMode="auto">
          <a:xfrm>
            <a:off x="9446648" y="1147538"/>
            <a:ext cx="2583771" cy="340519"/>
          </a:xfrm>
          <a:prstGeom prst="roundRect">
            <a:avLst/>
          </a:prstGeom>
          <a:gradFill flip="none"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1"/>
            <a:tileRect/>
          </a:gradFill>
          <a:ln/>
        </p:spPr>
        <p:style>
          <a:lnRef idx="0">
            <a:schemeClr val="accent6"/>
          </a:lnRef>
          <a:fillRef idx="3">
            <a:schemeClr val="accent6"/>
          </a:fillRef>
          <a:effectRef idx="3">
            <a:schemeClr val="accent6"/>
          </a:effectRef>
          <a:fontRef idx="minor">
            <a:schemeClr val="lt1"/>
          </a:fontRef>
        </p:style>
        <p:txBody>
          <a:bodyPr wrap="square">
            <a:spAutoFit/>
          </a:bodyPr>
          <a:lstStyle/>
          <a:p>
            <a:pPr>
              <a:buFont typeface="Wingdings" pitchFamily="2" charset="2"/>
              <a:buNone/>
              <a:defRPr/>
            </a:pPr>
            <a:r>
              <a:rPr lang="en-US" sz="1400" kern="0" dirty="0">
                <a:solidFill>
                  <a:srgbClr val="FFFFFF"/>
                </a:solidFill>
                <a:latin typeface="Arial Unicode MS" pitchFamily="34" charset="-128"/>
                <a:ea typeface="Arial Unicode MS" pitchFamily="34" charset="-128"/>
                <a:cs typeface="Arial Unicode MS" pitchFamily="34" charset="-128"/>
              </a:rPr>
              <a:t>General indicators</a:t>
            </a:r>
            <a:endParaRPr lang="ru-RU" sz="1400" kern="0" dirty="0">
              <a:solidFill>
                <a:srgbClr val="FFFFFF"/>
              </a:solidFill>
              <a:latin typeface="Arial Unicode MS" pitchFamily="34" charset="-128"/>
              <a:ea typeface="Arial Unicode MS" pitchFamily="34" charset="-128"/>
              <a:cs typeface="Arial Unicode MS" pitchFamily="34" charset="-128"/>
            </a:endParaRPr>
          </a:p>
        </p:txBody>
      </p:sp>
      <p:sp>
        <p:nvSpPr>
          <p:cNvPr id="17" name="Text Box 17">
            <a:extLst>
              <a:ext uri="{FF2B5EF4-FFF2-40B4-BE49-F238E27FC236}">
                <a16:creationId xmlns:a16="http://schemas.microsoft.com/office/drawing/2014/main" id="{7878E6CF-F131-40FC-8F7D-7D730FE4B853}"/>
              </a:ext>
            </a:extLst>
          </p:cNvPr>
          <p:cNvSpPr txBox="1">
            <a:spLocks noChangeArrowheads="1"/>
          </p:cNvSpPr>
          <p:nvPr/>
        </p:nvSpPr>
        <p:spPr bwMode="auto">
          <a:xfrm>
            <a:off x="9446648" y="1589067"/>
            <a:ext cx="2583771" cy="237500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marL="90488" indent="-90488"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Bef>
                <a:spcPts val="20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Total natural hydropower potential of the Kyrgyz Republic - </a:t>
            </a:r>
            <a:r>
              <a:rPr lang="en-US" sz="1400" b="1" kern="0" dirty="0">
                <a:solidFill>
                  <a:srgbClr val="0070C0"/>
                </a:solidFill>
                <a:latin typeface="Arial Unicode MS" pitchFamily="34" charset="-128"/>
                <a:ea typeface="Arial Unicode MS" pitchFamily="34" charset="-128"/>
                <a:cs typeface="Arial Unicode MS" pitchFamily="34" charset="-128"/>
              </a:rPr>
              <a:t>142.5 billion kWh</a:t>
            </a:r>
            <a:endParaRPr lang="ru-RU" sz="1400" b="1" kern="0" dirty="0">
              <a:solidFill>
                <a:srgbClr val="0070C0"/>
              </a:solidFill>
              <a:latin typeface="Arial Unicode MS" pitchFamily="34" charset="-128"/>
              <a:ea typeface="Arial Unicode MS" pitchFamily="34" charset="-128"/>
              <a:cs typeface="Arial Unicode MS" pitchFamily="34" charset="-128"/>
            </a:endParaRPr>
          </a:p>
          <a:p>
            <a:pPr marL="285750" indent="-285750" eaLnBrk="1" hangingPunct="1">
              <a:spcBef>
                <a:spcPts val="20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The republic </a:t>
            </a:r>
            <a:r>
              <a:rPr lang="en-US" sz="1400" b="1" kern="0" dirty="0">
                <a:solidFill>
                  <a:srgbClr val="0070C0"/>
                </a:solidFill>
                <a:latin typeface="Arial Unicode MS" pitchFamily="34" charset="-128"/>
                <a:ea typeface="Arial Unicode MS" pitchFamily="34" charset="-128"/>
                <a:cs typeface="Arial Unicode MS" pitchFamily="34" charset="-128"/>
              </a:rPr>
              <a:t>ranks third </a:t>
            </a:r>
            <a:r>
              <a:rPr lang="en-US" sz="1400" kern="0" dirty="0">
                <a:solidFill>
                  <a:srgbClr val="000000"/>
                </a:solidFill>
                <a:latin typeface="Arial Unicode MS" pitchFamily="34" charset="-128"/>
                <a:ea typeface="Arial Unicode MS" pitchFamily="34" charset="-128"/>
                <a:cs typeface="Arial Unicode MS" pitchFamily="34" charset="-128"/>
              </a:rPr>
              <a:t>in the CIS after Russia and Tajikistan</a:t>
            </a:r>
            <a:r>
              <a:rPr lang="ru-RU" sz="1400" kern="0" dirty="0">
                <a:solidFill>
                  <a:srgbClr val="000000"/>
                </a:solidFill>
                <a:latin typeface="Arial Unicode MS" pitchFamily="34" charset="-128"/>
                <a:ea typeface="Arial Unicode MS" pitchFamily="34" charset="-128"/>
                <a:cs typeface="Arial Unicode MS" pitchFamily="34" charset="-128"/>
              </a:rPr>
              <a:t> </a:t>
            </a:r>
          </a:p>
          <a:p>
            <a:pPr marL="285750" indent="-285750" eaLnBrk="1" hangingPunct="1">
              <a:spcBef>
                <a:spcPts val="20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The percentage of natural potential development is only </a:t>
            </a:r>
            <a:r>
              <a:rPr lang="en-US" sz="1400" b="1" kern="0" dirty="0">
                <a:solidFill>
                  <a:srgbClr val="0070C0"/>
                </a:solidFill>
                <a:latin typeface="Arial Unicode MS" pitchFamily="34" charset="-128"/>
                <a:ea typeface="Arial Unicode MS" pitchFamily="34" charset="-128"/>
                <a:cs typeface="Arial Unicode MS" pitchFamily="34" charset="-128"/>
              </a:rPr>
              <a:t>10%</a:t>
            </a:r>
            <a:endParaRPr lang="ru-RU" sz="1400" b="1" kern="0" dirty="0">
              <a:solidFill>
                <a:srgbClr val="0070C0"/>
              </a:solidFill>
              <a:latin typeface="Arial Unicode MS" pitchFamily="34" charset="-128"/>
              <a:ea typeface="Arial Unicode MS" pitchFamily="34" charset="-128"/>
              <a:cs typeface="Arial Unicode MS" pitchFamily="34" charset="-128"/>
            </a:endParaRPr>
          </a:p>
        </p:txBody>
      </p:sp>
      <p:sp>
        <p:nvSpPr>
          <p:cNvPr id="18" name="Text Box 18">
            <a:extLst>
              <a:ext uri="{FF2B5EF4-FFF2-40B4-BE49-F238E27FC236}">
                <a16:creationId xmlns:a16="http://schemas.microsoft.com/office/drawing/2014/main" id="{BBAA9EBF-11EF-434A-8885-B5E7BFF0447A}"/>
              </a:ext>
            </a:extLst>
          </p:cNvPr>
          <p:cNvSpPr txBox="1">
            <a:spLocks noChangeArrowheads="1"/>
          </p:cNvSpPr>
          <p:nvPr/>
        </p:nvSpPr>
        <p:spPr bwMode="auto">
          <a:xfrm>
            <a:off x="453684" y="5482212"/>
            <a:ext cx="8834437" cy="1092928"/>
          </a:xfrm>
          <a:prstGeom prst="rect">
            <a:avLst/>
          </a:prstGeom>
          <a:ln/>
        </p:spPr>
        <p:style>
          <a:lnRef idx="2">
            <a:schemeClr val="accent2"/>
          </a:lnRef>
          <a:fillRef idx="1">
            <a:schemeClr val="lt1"/>
          </a:fillRef>
          <a:effectRef idx="0">
            <a:schemeClr val="accent2"/>
          </a:effectRef>
          <a:fontRef idx="minor">
            <a:schemeClr val="dk1"/>
          </a:fontRef>
        </p:style>
        <p:txBody>
          <a:bodyPr wrap="square" numCol="2">
            <a:spAutoFit/>
          </a:bodyPr>
          <a:lstStyle>
            <a:lvl1pPr marL="90488" indent="-90488" defTabSz="912813" eaLnBrk="0" hangingPunct="0">
              <a:defRPr>
                <a:solidFill>
                  <a:schemeClr val="tx1"/>
                </a:solidFill>
                <a:latin typeface="Arial" pitchFamily="34" charset="0"/>
                <a:cs typeface="Arial" pitchFamily="34" charset="0"/>
              </a:defRPr>
            </a:lvl1pPr>
            <a:lvl2pPr marL="742950" indent="-285750" defTabSz="912813" eaLnBrk="0" hangingPunct="0">
              <a:defRPr>
                <a:solidFill>
                  <a:schemeClr val="tx1"/>
                </a:solidFill>
                <a:latin typeface="Arial" pitchFamily="34" charset="0"/>
                <a:cs typeface="Arial" pitchFamily="34" charset="0"/>
              </a:defRPr>
            </a:lvl2pPr>
            <a:lvl3pPr marL="1143000" indent="-228600" defTabSz="912813" eaLnBrk="0" hangingPunct="0">
              <a:defRPr>
                <a:solidFill>
                  <a:schemeClr val="tx1"/>
                </a:solidFill>
                <a:latin typeface="Arial" pitchFamily="34" charset="0"/>
                <a:cs typeface="Arial" pitchFamily="34" charset="0"/>
              </a:defRPr>
            </a:lvl3pPr>
            <a:lvl4pPr marL="1600200" indent="-228600" defTabSz="912813" eaLnBrk="0" hangingPunct="0">
              <a:defRPr>
                <a:solidFill>
                  <a:schemeClr val="tx1"/>
                </a:solidFill>
                <a:latin typeface="Arial" pitchFamily="34" charset="0"/>
                <a:cs typeface="Arial" pitchFamily="34" charset="0"/>
              </a:defRPr>
            </a:lvl4pPr>
            <a:lvl5pPr marL="2057400" indent="-228600" defTabSz="912813" eaLnBrk="0" hangingPunct="0">
              <a:defRPr>
                <a:solidFill>
                  <a:schemeClr val="tx1"/>
                </a:solidFill>
                <a:latin typeface="Arial"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eaLnBrk="1" hangingPunct="1">
              <a:spcBef>
                <a:spcPts val="150"/>
              </a:spcBef>
              <a:spcAft>
                <a:spcPts val="288"/>
              </a:spcAft>
              <a:buFont typeface="Wingdings" panose="05000000000000000000" pitchFamily="2" charset="2"/>
              <a:buChar char="§"/>
              <a:defRPr/>
            </a:pPr>
            <a:r>
              <a:rPr lang="en-US" sz="1400" b="1" kern="0" dirty="0">
                <a:solidFill>
                  <a:srgbClr val="0070C0"/>
                </a:solidFill>
                <a:latin typeface="Arial Unicode MS" pitchFamily="34" charset="-128"/>
                <a:ea typeface="Arial Unicode MS" pitchFamily="34" charset="-128"/>
                <a:cs typeface="Arial Unicode MS" pitchFamily="34" charset="-128"/>
              </a:rPr>
              <a:t>9</a:t>
            </a:r>
            <a:r>
              <a:rPr lang="en-US" sz="1400" kern="0" dirty="0">
                <a:solidFill>
                  <a:srgbClr val="000000"/>
                </a:solidFill>
                <a:latin typeface="Arial Unicode MS" pitchFamily="34" charset="-128"/>
                <a:ea typeface="Arial Unicode MS" pitchFamily="34" charset="-128"/>
                <a:cs typeface="Arial Unicode MS" pitchFamily="34" charset="-128"/>
              </a:rPr>
              <a:t> cascades of </a:t>
            </a:r>
            <a:r>
              <a:rPr lang="en-US" sz="1400" b="1" kern="0" dirty="0">
                <a:solidFill>
                  <a:srgbClr val="0070C0"/>
                </a:solidFill>
                <a:latin typeface="Arial Unicode MS" pitchFamily="34" charset="-128"/>
                <a:ea typeface="Arial Unicode MS" pitchFamily="34" charset="-128"/>
                <a:cs typeface="Arial Unicode MS" pitchFamily="34" charset="-128"/>
              </a:rPr>
              <a:t>38</a:t>
            </a:r>
            <a:r>
              <a:rPr lang="en-US" sz="1400" kern="0" dirty="0">
                <a:solidFill>
                  <a:srgbClr val="000000"/>
                </a:solidFill>
                <a:latin typeface="Arial Unicode MS" pitchFamily="34" charset="-128"/>
                <a:ea typeface="Arial Unicode MS" pitchFamily="34" charset="-128"/>
                <a:cs typeface="Arial Unicode MS" pitchFamily="34" charset="-128"/>
              </a:rPr>
              <a:t> hydroelectric power plants can   be    built on the </a:t>
            </a:r>
            <a:r>
              <a:rPr lang="en-US" sz="1400" kern="0" dirty="0" err="1">
                <a:solidFill>
                  <a:srgbClr val="000000"/>
                </a:solidFill>
                <a:latin typeface="Arial Unicode MS" pitchFamily="34" charset="-128"/>
                <a:ea typeface="Arial Unicode MS" pitchFamily="34" charset="-128"/>
                <a:cs typeface="Arial Unicode MS" pitchFamily="34" charset="-128"/>
              </a:rPr>
              <a:t>Naryn</a:t>
            </a:r>
            <a:r>
              <a:rPr lang="en-US" sz="1400" kern="0" dirty="0">
                <a:solidFill>
                  <a:srgbClr val="000000"/>
                </a:solidFill>
                <a:latin typeface="Arial Unicode MS" pitchFamily="34" charset="-128"/>
                <a:ea typeface="Arial Unicode MS" pitchFamily="34" charset="-128"/>
                <a:cs typeface="Arial Unicode MS" pitchFamily="34" charset="-128"/>
              </a:rPr>
              <a:t> river</a:t>
            </a:r>
            <a:r>
              <a:rPr lang="ru-RU" sz="1400" kern="0" dirty="0">
                <a:solidFill>
                  <a:srgbClr val="000000"/>
                </a:solidFill>
                <a:latin typeface="Arial Unicode MS" pitchFamily="34" charset="-128"/>
                <a:ea typeface="Arial Unicode MS" pitchFamily="34" charset="-128"/>
                <a:cs typeface="Arial Unicode MS" pitchFamily="34" charset="-128"/>
              </a:rPr>
              <a:t>.</a:t>
            </a:r>
          </a:p>
          <a:p>
            <a:pPr marL="285750" indent="-285750" eaLnBrk="1" hangingPunct="1">
              <a:spcBef>
                <a:spcPts val="15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The total installed capacity of promising cascades is </a:t>
            </a:r>
            <a:r>
              <a:rPr lang="en-US" sz="1400" b="1" kern="0" dirty="0">
                <a:solidFill>
                  <a:srgbClr val="0070C0"/>
                </a:solidFill>
                <a:latin typeface="Arial Unicode MS" pitchFamily="34" charset="-128"/>
                <a:ea typeface="Arial Unicode MS" pitchFamily="34" charset="-128"/>
                <a:cs typeface="Arial Unicode MS" pitchFamily="34" charset="-128"/>
              </a:rPr>
              <a:t>9,271.2 MW</a:t>
            </a:r>
            <a:r>
              <a:rPr lang="ru-RU" sz="1400" b="1" kern="0" dirty="0">
                <a:solidFill>
                  <a:srgbClr val="0070C0"/>
                </a:solidFill>
                <a:latin typeface="Arial Unicode MS" pitchFamily="34" charset="-128"/>
                <a:ea typeface="Arial Unicode MS" pitchFamily="34" charset="-128"/>
                <a:cs typeface="Arial Unicode MS" pitchFamily="34" charset="-128"/>
              </a:rPr>
              <a:t> </a:t>
            </a:r>
          </a:p>
          <a:p>
            <a:pPr marL="285750" indent="-285750" eaLnBrk="1" hangingPunct="1">
              <a:spcBef>
                <a:spcPts val="150"/>
              </a:spcBef>
              <a:spcAft>
                <a:spcPts val="288"/>
              </a:spcAft>
              <a:buFont typeface="Wingdings" panose="05000000000000000000" pitchFamily="2" charset="2"/>
              <a:buChar char="§"/>
              <a:defRPr/>
            </a:pPr>
            <a:r>
              <a:rPr lang="en-US" sz="1400" kern="0" dirty="0">
                <a:solidFill>
                  <a:srgbClr val="000000"/>
                </a:solidFill>
                <a:latin typeface="Arial Unicode MS" pitchFamily="34" charset="-128"/>
                <a:ea typeface="Arial Unicode MS" pitchFamily="34" charset="-128"/>
                <a:cs typeface="Arial Unicode MS" pitchFamily="34" charset="-128"/>
              </a:rPr>
              <a:t>Average long-term annual production of more than </a:t>
            </a:r>
            <a:r>
              <a:rPr lang="en-US" sz="1400" b="1" kern="0" dirty="0">
                <a:solidFill>
                  <a:srgbClr val="0070C0"/>
                </a:solidFill>
                <a:latin typeface="Arial Unicode MS" pitchFamily="34" charset="-128"/>
                <a:ea typeface="Arial Unicode MS" pitchFamily="34" charset="-128"/>
                <a:cs typeface="Arial Unicode MS" pitchFamily="34" charset="-128"/>
              </a:rPr>
              <a:t>26 billion </a:t>
            </a:r>
            <a:r>
              <a:rPr lang="en-US" sz="1400" kern="0" dirty="0">
                <a:solidFill>
                  <a:srgbClr val="000000"/>
                </a:solidFill>
                <a:latin typeface="Arial Unicode MS" pitchFamily="34" charset="-128"/>
                <a:ea typeface="Arial Unicode MS" pitchFamily="34" charset="-128"/>
                <a:cs typeface="Arial Unicode MS" pitchFamily="34" charset="-128"/>
              </a:rPr>
              <a:t>kWh of electricity</a:t>
            </a:r>
            <a:endParaRPr lang="ru-RU" sz="1400" kern="0" dirty="0">
              <a:solidFill>
                <a:srgbClr val="000000"/>
              </a:solidFill>
              <a:latin typeface="Arial Unicode MS" pitchFamily="34" charset="-128"/>
              <a:ea typeface="Arial Unicode MS" pitchFamily="34" charset="-128"/>
              <a:cs typeface="Arial Unicode MS" pitchFamily="34" charset="-128"/>
            </a:endParaRPr>
          </a:p>
        </p:txBody>
      </p:sp>
      <p:sp>
        <p:nvSpPr>
          <p:cNvPr id="19" name="Rectangle 20">
            <a:extLst>
              <a:ext uri="{FF2B5EF4-FFF2-40B4-BE49-F238E27FC236}">
                <a16:creationId xmlns:a16="http://schemas.microsoft.com/office/drawing/2014/main" id="{73BD462B-C32A-4E52-9B2C-B48EA8832A49}"/>
              </a:ext>
            </a:extLst>
          </p:cNvPr>
          <p:cNvSpPr>
            <a:spLocks noChangeArrowheads="1"/>
          </p:cNvSpPr>
          <p:nvPr/>
        </p:nvSpPr>
        <p:spPr bwMode="auto">
          <a:xfrm>
            <a:off x="453684" y="5094928"/>
            <a:ext cx="8834437" cy="340519"/>
          </a:xfrm>
          <a:prstGeom prst="roundRect">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0" scaled="1"/>
            <a:tileRect/>
          </a:gradFill>
          <a:ln/>
        </p:spPr>
        <p:style>
          <a:lnRef idx="0">
            <a:schemeClr val="accent4"/>
          </a:lnRef>
          <a:fillRef idx="3">
            <a:schemeClr val="accent4"/>
          </a:fillRef>
          <a:effectRef idx="3">
            <a:schemeClr val="accent4"/>
          </a:effectRef>
          <a:fontRef idx="minor">
            <a:schemeClr val="lt1"/>
          </a:fontRef>
        </p:style>
        <p:txBody>
          <a:bodyPr wrap="square">
            <a:spAutoFit/>
          </a:bodyPr>
          <a:lstStyle/>
          <a:p>
            <a:pPr>
              <a:buFont typeface="Wingdings" pitchFamily="2" charset="2"/>
              <a:buNone/>
              <a:defRPr/>
            </a:pPr>
            <a:r>
              <a:rPr lang="en-US" sz="1400" kern="0" dirty="0">
                <a:solidFill>
                  <a:srgbClr val="FFFFFF"/>
                </a:solidFill>
                <a:latin typeface="Arial Unicode MS" pitchFamily="34" charset="-128"/>
                <a:ea typeface="Arial Unicode MS" pitchFamily="34" charset="-128"/>
                <a:cs typeface="Arial Unicode MS" pitchFamily="34" charset="-128"/>
              </a:rPr>
              <a:t>Industry Outlook</a:t>
            </a:r>
            <a:endParaRPr lang="ru-RU" sz="1400" kern="0" dirty="0">
              <a:solidFill>
                <a:srgbClr val="FFFFFF"/>
              </a:solidFill>
              <a:latin typeface="Arial Unicode MS" pitchFamily="34" charset="-128"/>
              <a:ea typeface="Arial Unicode MS" pitchFamily="34" charset="-128"/>
              <a:cs typeface="Arial Unicode MS" pitchFamily="34" charset="-128"/>
            </a:endParaRPr>
          </a:p>
        </p:txBody>
      </p:sp>
      <p:sp>
        <p:nvSpPr>
          <p:cNvPr id="2" name="TextBox 1">
            <a:extLst>
              <a:ext uri="{FF2B5EF4-FFF2-40B4-BE49-F238E27FC236}">
                <a16:creationId xmlns:a16="http://schemas.microsoft.com/office/drawing/2014/main" id="{8CB18B29-D520-447B-A2A7-24BE86161F5C}"/>
              </a:ext>
            </a:extLst>
          </p:cNvPr>
          <p:cNvSpPr txBox="1"/>
          <p:nvPr/>
        </p:nvSpPr>
        <p:spPr>
          <a:xfrm>
            <a:off x="7533654" y="1665978"/>
            <a:ext cx="1754467" cy="33855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a:t>Operating HPPs</a:t>
            </a:r>
            <a:endParaRPr lang="ru-RU" sz="1600" dirty="0"/>
          </a:p>
        </p:txBody>
      </p:sp>
      <p:sp>
        <p:nvSpPr>
          <p:cNvPr id="14" name="TextBox 13">
            <a:extLst>
              <a:ext uri="{FF2B5EF4-FFF2-40B4-BE49-F238E27FC236}">
                <a16:creationId xmlns:a16="http://schemas.microsoft.com/office/drawing/2014/main" id="{23FAF82B-43A3-4F71-B2FE-C5C9DDDA057B}"/>
              </a:ext>
            </a:extLst>
          </p:cNvPr>
          <p:cNvSpPr txBox="1"/>
          <p:nvPr/>
        </p:nvSpPr>
        <p:spPr>
          <a:xfrm>
            <a:off x="7613757" y="1941999"/>
            <a:ext cx="1754467"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t>HPPs</a:t>
            </a:r>
            <a:r>
              <a:rPr lang="ru-RU" sz="1200" dirty="0"/>
              <a:t> </a:t>
            </a:r>
            <a:r>
              <a:rPr lang="en-US" sz="1200" dirty="0"/>
              <a:t>under construction</a:t>
            </a:r>
            <a:endParaRPr lang="ru-RU" sz="1200" dirty="0"/>
          </a:p>
        </p:txBody>
      </p:sp>
      <p:sp>
        <p:nvSpPr>
          <p:cNvPr id="15" name="TextBox 14">
            <a:extLst>
              <a:ext uri="{FF2B5EF4-FFF2-40B4-BE49-F238E27FC236}">
                <a16:creationId xmlns:a16="http://schemas.microsoft.com/office/drawing/2014/main" id="{890B3C31-9575-4FB6-AD05-839F0CB8B464}"/>
              </a:ext>
            </a:extLst>
          </p:cNvPr>
          <p:cNvSpPr txBox="1"/>
          <p:nvPr/>
        </p:nvSpPr>
        <p:spPr>
          <a:xfrm>
            <a:off x="7533654" y="2203876"/>
            <a:ext cx="1754467"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dirty="0"/>
              <a:t>Perspective HPPs</a:t>
            </a:r>
            <a:endParaRPr lang="ru-RU" sz="1400" dirty="0"/>
          </a:p>
        </p:txBody>
      </p:sp>
      <p:sp>
        <p:nvSpPr>
          <p:cNvPr id="21" name="TextBox 20">
            <a:extLst>
              <a:ext uri="{FF2B5EF4-FFF2-40B4-BE49-F238E27FC236}">
                <a16:creationId xmlns:a16="http://schemas.microsoft.com/office/drawing/2014/main" id="{4A739574-2304-448A-9ADC-D6B3599B85CC}"/>
              </a:ext>
            </a:extLst>
          </p:cNvPr>
          <p:cNvSpPr txBox="1"/>
          <p:nvPr/>
        </p:nvSpPr>
        <p:spPr>
          <a:xfrm>
            <a:off x="3764930" y="2705447"/>
            <a:ext cx="103567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Kambarata-1 HPP</a:t>
            </a:r>
            <a:endParaRPr lang="ru-RU" sz="800" b="1" dirty="0"/>
          </a:p>
        </p:txBody>
      </p:sp>
      <p:sp>
        <p:nvSpPr>
          <p:cNvPr id="22" name="TextBox 21">
            <a:extLst>
              <a:ext uri="{FF2B5EF4-FFF2-40B4-BE49-F238E27FC236}">
                <a16:creationId xmlns:a16="http://schemas.microsoft.com/office/drawing/2014/main" id="{275AAB05-7C0B-47DD-AEA9-A11D4BD31F34}"/>
              </a:ext>
            </a:extLst>
          </p:cNvPr>
          <p:cNvSpPr txBox="1"/>
          <p:nvPr/>
        </p:nvSpPr>
        <p:spPr>
          <a:xfrm>
            <a:off x="3577605" y="2548213"/>
            <a:ext cx="1035670"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Kambarata-2 HPP</a:t>
            </a:r>
            <a:endParaRPr lang="ru-RU" sz="800" b="1" dirty="0"/>
          </a:p>
        </p:txBody>
      </p:sp>
      <p:sp>
        <p:nvSpPr>
          <p:cNvPr id="23" name="TextBox 22">
            <a:extLst>
              <a:ext uri="{FF2B5EF4-FFF2-40B4-BE49-F238E27FC236}">
                <a16:creationId xmlns:a16="http://schemas.microsoft.com/office/drawing/2014/main" id="{27441D28-2759-47EA-BA90-D319B63B7F3B}"/>
              </a:ext>
            </a:extLst>
          </p:cNvPr>
          <p:cNvSpPr txBox="1"/>
          <p:nvPr/>
        </p:nvSpPr>
        <p:spPr>
          <a:xfrm>
            <a:off x="3059769" y="2413622"/>
            <a:ext cx="1128055" cy="21544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Kambarata-3 HPP</a:t>
            </a:r>
            <a:endParaRPr lang="ru-RU" sz="800" b="1" dirty="0"/>
          </a:p>
        </p:txBody>
      </p:sp>
      <p:sp>
        <p:nvSpPr>
          <p:cNvPr id="24" name="TextBox 23">
            <a:extLst>
              <a:ext uri="{FF2B5EF4-FFF2-40B4-BE49-F238E27FC236}">
                <a16:creationId xmlns:a16="http://schemas.microsoft.com/office/drawing/2014/main" id="{56E84661-C7E9-4EFE-9204-7F8C8AAC4146}"/>
              </a:ext>
            </a:extLst>
          </p:cNvPr>
          <p:cNvSpPr txBox="1"/>
          <p:nvPr/>
        </p:nvSpPr>
        <p:spPr>
          <a:xfrm>
            <a:off x="2291730" y="3067864"/>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Toktogul</a:t>
            </a:r>
            <a:r>
              <a:rPr lang="en-US" sz="800" b="1" dirty="0"/>
              <a:t> HPP</a:t>
            </a:r>
            <a:endParaRPr lang="ru-RU" sz="800" b="1" dirty="0"/>
          </a:p>
        </p:txBody>
      </p:sp>
      <p:sp>
        <p:nvSpPr>
          <p:cNvPr id="25" name="TextBox 24">
            <a:extLst>
              <a:ext uri="{FF2B5EF4-FFF2-40B4-BE49-F238E27FC236}">
                <a16:creationId xmlns:a16="http://schemas.microsoft.com/office/drawing/2014/main" id="{9E2C4550-8B3A-42BF-A320-D1D9C7D1D4FD}"/>
              </a:ext>
            </a:extLst>
          </p:cNvPr>
          <p:cNvSpPr txBox="1"/>
          <p:nvPr/>
        </p:nvSpPr>
        <p:spPr>
          <a:xfrm>
            <a:off x="1821210" y="3364315"/>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Kurp</a:t>
            </a:r>
            <a:r>
              <a:rPr lang="en-US" sz="800" b="1" dirty="0"/>
              <a:t>-Sai HPP</a:t>
            </a:r>
            <a:endParaRPr lang="ru-RU" sz="800" b="1" dirty="0"/>
          </a:p>
        </p:txBody>
      </p:sp>
      <p:sp>
        <p:nvSpPr>
          <p:cNvPr id="26" name="TextBox 25">
            <a:extLst>
              <a:ext uri="{FF2B5EF4-FFF2-40B4-BE49-F238E27FC236}">
                <a16:creationId xmlns:a16="http://schemas.microsoft.com/office/drawing/2014/main" id="{A85C74FB-3548-4BBD-AE99-416CDF561334}"/>
              </a:ext>
            </a:extLst>
          </p:cNvPr>
          <p:cNvSpPr txBox="1"/>
          <p:nvPr/>
        </p:nvSpPr>
        <p:spPr>
          <a:xfrm>
            <a:off x="1598960" y="3579759"/>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Tash-</a:t>
            </a:r>
            <a:r>
              <a:rPr lang="en-US" sz="800" b="1" dirty="0" err="1"/>
              <a:t>Kumyr</a:t>
            </a:r>
            <a:r>
              <a:rPr lang="en-US" sz="800" b="1" dirty="0"/>
              <a:t> HPP</a:t>
            </a:r>
            <a:endParaRPr lang="ru-RU" sz="800" b="1" dirty="0"/>
          </a:p>
        </p:txBody>
      </p:sp>
      <p:sp>
        <p:nvSpPr>
          <p:cNvPr id="27" name="TextBox 26">
            <a:extLst>
              <a:ext uri="{FF2B5EF4-FFF2-40B4-BE49-F238E27FC236}">
                <a16:creationId xmlns:a16="http://schemas.microsoft.com/office/drawing/2014/main" id="{6C636C23-6095-41B2-B9B7-156FFE2D6C2D}"/>
              </a:ext>
            </a:extLst>
          </p:cNvPr>
          <p:cNvSpPr txBox="1"/>
          <p:nvPr/>
        </p:nvSpPr>
        <p:spPr>
          <a:xfrm>
            <a:off x="1559749" y="3800516"/>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Shamaldy</a:t>
            </a:r>
            <a:r>
              <a:rPr lang="en-US" sz="800" b="1" dirty="0"/>
              <a:t>-Sai HPP</a:t>
            </a:r>
            <a:endParaRPr lang="ru-RU" sz="800" b="1" dirty="0"/>
          </a:p>
        </p:txBody>
      </p:sp>
      <p:sp>
        <p:nvSpPr>
          <p:cNvPr id="28" name="TextBox 27">
            <a:extLst>
              <a:ext uri="{FF2B5EF4-FFF2-40B4-BE49-F238E27FC236}">
                <a16:creationId xmlns:a16="http://schemas.microsoft.com/office/drawing/2014/main" id="{0FC87394-934A-4401-A8B4-841FFFC70B46}"/>
              </a:ext>
            </a:extLst>
          </p:cNvPr>
          <p:cNvSpPr txBox="1"/>
          <p:nvPr/>
        </p:nvSpPr>
        <p:spPr>
          <a:xfrm>
            <a:off x="1520537" y="4010647"/>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err="1"/>
              <a:t>Uch-Korgon</a:t>
            </a:r>
            <a:r>
              <a:rPr lang="en-US" sz="800" b="1" dirty="0"/>
              <a:t> HPP</a:t>
            </a:r>
            <a:endParaRPr lang="ru-RU" sz="800" b="1" dirty="0"/>
          </a:p>
        </p:txBody>
      </p:sp>
      <p:sp>
        <p:nvSpPr>
          <p:cNvPr id="29" name="TextBox 28">
            <a:extLst>
              <a:ext uri="{FF2B5EF4-FFF2-40B4-BE49-F238E27FC236}">
                <a16:creationId xmlns:a16="http://schemas.microsoft.com/office/drawing/2014/main" id="{9DF1E629-FD33-4238-8ABA-D7D0C41AC693}"/>
              </a:ext>
            </a:extLst>
          </p:cNvPr>
          <p:cNvSpPr txBox="1"/>
          <p:nvPr/>
        </p:nvSpPr>
        <p:spPr>
          <a:xfrm>
            <a:off x="1519917" y="4584150"/>
            <a:ext cx="1035670" cy="21544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sz="800" b="1" dirty="0"/>
              <a:t>«</a:t>
            </a:r>
            <a:r>
              <a:rPr lang="en-US" sz="800" b="1" dirty="0" err="1"/>
              <a:t>Datka</a:t>
            </a:r>
            <a:r>
              <a:rPr lang="ru-RU" sz="800" b="1" dirty="0"/>
              <a:t>» </a:t>
            </a:r>
            <a:r>
              <a:rPr lang="en-US" sz="800" b="1" dirty="0"/>
              <a:t>substation</a:t>
            </a:r>
            <a:endParaRPr lang="ru-RU" sz="800" b="1" dirty="0"/>
          </a:p>
        </p:txBody>
      </p:sp>
      <p:sp>
        <p:nvSpPr>
          <p:cNvPr id="30" name="TextBox 29">
            <a:extLst>
              <a:ext uri="{FF2B5EF4-FFF2-40B4-BE49-F238E27FC236}">
                <a16:creationId xmlns:a16="http://schemas.microsoft.com/office/drawing/2014/main" id="{4D96350B-578C-4FCD-B469-AEDC61111431}"/>
              </a:ext>
            </a:extLst>
          </p:cNvPr>
          <p:cNvSpPr txBox="1"/>
          <p:nvPr/>
        </p:nvSpPr>
        <p:spPr>
          <a:xfrm>
            <a:off x="2729260" y="1691915"/>
            <a:ext cx="1035670" cy="215444"/>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800" b="1" dirty="0"/>
              <a:t>Ala-Bel pass</a:t>
            </a:r>
            <a:endParaRPr lang="ru-RU" sz="800" b="1" dirty="0"/>
          </a:p>
        </p:txBody>
      </p:sp>
      <p:sp>
        <p:nvSpPr>
          <p:cNvPr id="31" name="TextBox 30">
            <a:extLst>
              <a:ext uri="{FF2B5EF4-FFF2-40B4-BE49-F238E27FC236}">
                <a16:creationId xmlns:a16="http://schemas.microsoft.com/office/drawing/2014/main" id="{A94982FB-F51D-4093-8195-CD500B4A4B68}"/>
              </a:ext>
            </a:extLst>
          </p:cNvPr>
          <p:cNvSpPr txBox="1"/>
          <p:nvPr/>
        </p:nvSpPr>
        <p:spPr>
          <a:xfrm>
            <a:off x="5667087" y="3914893"/>
            <a:ext cx="1035670" cy="215444"/>
          </a:xfrm>
          <a:prstGeom prst="rect">
            <a:avLst/>
          </a:prstGeom>
          <a:ln>
            <a:solidFill>
              <a:srgbClr val="ED1B24"/>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800" b="1" dirty="0"/>
              <a:t>At-</a:t>
            </a:r>
            <a:r>
              <a:rPr lang="en-US" sz="800" b="1" dirty="0" err="1"/>
              <a:t>Bashy</a:t>
            </a:r>
            <a:r>
              <a:rPr lang="en-US" sz="800" b="1" dirty="0"/>
              <a:t> HPP</a:t>
            </a:r>
            <a:endParaRPr lang="ru-RU" sz="800" b="1" dirty="0"/>
          </a:p>
        </p:txBody>
      </p:sp>
      <p:sp>
        <p:nvSpPr>
          <p:cNvPr id="4" name="TextBox 3">
            <a:extLst>
              <a:ext uri="{FF2B5EF4-FFF2-40B4-BE49-F238E27FC236}">
                <a16:creationId xmlns:a16="http://schemas.microsoft.com/office/drawing/2014/main" id="{D3A081D2-2D0A-4017-B1AC-EB684E220227}"/>
              </a:ext>
            </a:extLst>
          </p:cNvPr>
          <p:cNvSpPr txBox="1"/>
          <p:nvPr/>
        </p:nvSpPr>
        <p:spPr>
          <a:xfrm>
            <a:off x="6184922" y="3429000"/>
            <a:ext cx="595035" cy="20005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700" dirty="0" err="1">
                <a:solidFill>
                  <a:srgbClr val="0070C0"/>
                </a:solidFill>
              </a:rPr>
              <a:t>Naryn</a:t>
            </a:r>
            <a:r>
              <a:rPr lang="en-US" sz="700" dirty="0">
                <a:solidFill>
                  <a:srgbClr val="0070C0"/>
                </a:solidFill>
              </a:rPr>
              <a:t> river</a:t>
            </a:r>
            <a:endParaRPr lang="ru-RU" sz="700" dirty="0">
              <a:solidFill>
                <a:srgbClr val="0070C0"/>
              </a:solidFill>
            </a:endParaRPr>
          </a:p>
        </p:txBody>
      </p:sp>
      <p:sp>
        <p:nvSpPr>
          <p:cNvPr id="32" name="TextBox 31">
            <a:extLst>
              <a:ext uri="{FF2B5EF4-FFF2-40B4-BE49-F238E27FC236}">
                <a16:creationId xmlns:a16="http://schemas.microsoft.com/office/drawing/2014/main" id="{5BFC0058-6A25-4CB0-879F-E4FB3E999239}"/>
              </a:ext>
            </a:extLst>
          </p:cNvPr>
          <p:cNvSpPr txBox="1"/>
          <p:nvPr/>
        </p:nvSpPr>
        <p:spPr>
          <a:xfrm>
            <a:off x="7031057" y="3922932"/>
            <a:ext cx="697627" cy="20005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700" dirty="0">
                <a:solidFill>
                  <a:srgbClr val="0070C0"/>
                </a:solidFill>
              </a:rPr>
              <a:t>At-</a:t>
            </a:r>
            <a:r>
              <a:rPr lang="en-US" sz="700" dirty="0" err="1">
                <a:solidFill>
                  <a:srgbClr val="0070C0"/>
                </a:solidFill>
              </a:rPr>
              <a:t>Bashy</a:t>
            </a:r>
            <a:r>
              <a:rPr lang="en-US" sz="700" dirty="0">
                <a:solidFill>
                  <a:srgbClr val="0070C0"/>
                </a:solidFill>
              </a:rPr>
              <a:t> river</a:t>
            </a:r>
            <a:endParaRPr lang="ru-RU" sz="700" dirty="0">
              <a:solidFill>
                <a:srgbClr val="0070C0"/>
              </a:solidFill>
            </a:endParaRPr>
          </a:p>
        </p:txBody>
      </p:sp>
    </p:spTree>
    <p:extLst>
      <p:ext uri="{BB962C8B-B14F-4D97-AF65-F5344CB8AC3E}">
        <p14:creationId xmlns:p14="http://schemas.microsoft.com/office/powerpoint/2010/main" val="63941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a:extLst>
              <a:ext uri="{FF2B5EF4-FFF2-40B4-BE49-F238E27FC236}">
                <a16:creationId xmlns:a16="http://schemas.microsoft.com/office/drawing/2014/main" id="{6947D7D9-D102-45D3-9745-CFE7AC14F7D4}"/>
              </a:ext>
            </a:extLst>
          </p:cNvPr>
          <p:cNvGraphicFramePr/>
          <p:nvPr>
            <p:extLst>
              <p:ext uri="{D42A27DB-BD31-4B8C-83A1-F6EECF244321}">
                <p14:modId xmlns:p14="http://schemas.microsoft.com/office/powerpoint/2010/main" val="4255802562"/>
              </p:ext>
            </p:extLst>
          </p:nvPr>
        </p:nvGraphicFramePr>
        <p:xfrm>
          <a:off x="3325095" y="433651"/>
          <a:ext cx="5562600" cy="53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Объект 3">
            <a:extLst>
              <a:ext uri="{FF2B5EF4-FFF2-40B4-BE49-F238E27FC236}">
                <a16:creationId xmlns:a16="http://schemas.microsoft.com/office/drawing/2014/main" id="{24FEE965-3F62-4702-92BA-3F07DF510FC6}"/>
              </a:ext>
            </a:extLst>
          </p:cNvPr>
          <p:cNvGraphicFramePr>
            <a:graphicFrameLocks noGrp="1"/>
          </p:cNvGraphicFramePr>
          <p:nvPr>
            <p:ph idx="1"/>
            <p:extLst>
              <p:ext uri="{D42A27DB-BD31-4B8C-83A1-F6EECF244321}">
                <p14:modId xmlns:p14="http://schemas.microsoft.com/office/powerpoint/2010/main" val="3985932677"/>
              </p:ext>
            </p:extLst>
          </p:nvPr>
        </p:nvGraphicFramePr>
        <p:xfrm>
          <a:off x="1073555" y="1318630"/>
          <a:ext cx="10044897" cy="4835200"/>
        </p:xfrm>
        <a:graphic>
          <a:graphicData uri="http://schemas.openxmlformats.org/drawingml/2006/table">
            <a:tbl>
              <a:tblPr>
                <a:tableStyleId>{BC89EF96-8CEA-46FF-86C4-4CE0E7609802}</a:tableStyleId>
              </a:tblPr>
              <a:tblGrid>
                <a:gridCol w="3343855">
                  <a:extLst>
                    <a:ext uri="{9D8B030D-6E8A-4147-A177-3AD203B41FA5}">
                      <a16:colId xmlns:a16="http://schemas.microsoft.com/office/drawing/2014/main" val="2026021558"/>
                    </a:ext>
                  </a:extLst>
                </a:gridCol>
                <a:gridCol w="1978571">
                  <a:extLst>
                    <a:ext uri="{9D8B030D-6E8A-4147-A177-3AD203B41FA5}">
                      <a16:colId xmlns:a16="http://schemas.microsoft.com/office/drawing/2014/main" val="2701305606"/>
                    </a:ext>
                  </a:extLst>
                </a:gridCol>
                <a:gridCol w="1377387">
                  <a:extLst>
                    <a:ext uri="{9D8B030D-6E8A-4147-A177-3AD203B41FA5}">
                      <a16:colId xmlns:a16="http://schemas.microsoft.com/office/drawing/2014/main" val="3462878732"/>
                    </a:ext>
                  </a:extLst>
                </a:gridCol>
                <a:gridCol w="1551008">
                  <a:extLst>
                    <a:ext uri="{9D8B030D-6E8A-4147-A177-3AD203B41FA5}">
                      <a16:colId xmlns:a16="http://schemas.microsoft.com/office/drawing/2014/main" val="3773607404"/>
                    </a:ext>
                  </a:extLst>
                </a:gridCol>
                <a:gridCol w="1794076">
                  <a:extLst>
                    <a:ext uri="{9D8B030D-6E8A-4147-A177-3AD203B41FA5}">
                      <a16:colId xmlns:a16="http://schemas.microsoft.com/office/drawing/2014/main" val="1818338275"/>
                    </a:ext>
                  </a:extLst>
                </a:gridCol>
              </a:tblGrid>
              <a:tr h="253365">
                <a:tc rowSpan="2">
                  <a:txBody>
                    <a:bodyPr/>
                    <a:lstStyle/>
                    <a:p>
                      <a:pPr algn="ctr" fontAlgn="ctr"/>
                      <a:r>
                        <a:rPr lang="en-US" sz="1600" b="1" u="none" strike="noStrike" dirty="0">
                          <a:solidFill>
                            <a:schemeClr val="bg1"/>
                          </a:solidFill>
                          <a:effectLst/>
                        </a:rPr>
                        <a:t>Hydropotential type</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DE4D21">
                            <a:shade val="30000"/>
                            <a:satMod val="115000"/>
                          </a:srgbClr>
                        </a:gs>
                        <a:gs pos="50000">
                          <a:srgbClr val="DE4D21">
                            <a:shade val="67500"/>
                            <a:satMod val="115000"/>
                          </a:srgbClr>
                        </a:gs>
                        <a:gs pos="100000">
                          <a:srgbClr val="DE4D21">
                            <a:shade val="100000"/>
                            <a:satMod val="115000"/>
                          </a:srgbClr>
                        </a:gs>
                      </a:gsLst>
                      <a:lin ang="0" scaled="1"/>
                      <a:tileRect/>
                    </a:gradFill>
                  </a:tcPr>
                </a:tc>
                <a:tc gridSpan="4">
                  <a:txBody>
                    <a:bodyPr/>
                    <a:lstStyle/>
                    <a:p>
                      <a:pPr algn="ctr" fontAlgn="ctr"/>
                      <a:r>
                        <a:rPr lang="en-US" sz="1600" b="1" u="none" strike="noStrike" dirty="0">
                          <a:solidFill>
                            <a:schemeClr val="bg1"/>
                          </a:solidFill>
                          <a:effectLst/>
                        </a:rPr>
                        <a:t>Hydropower potential of rivers</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5E7B">
                            <a:shade val="30000"/>
                            <a:satMod val="115000"/>
                          </a:srgbClr>
                        </a:gs>
                        <a:gs pos="50000">
                          <a:srgbClr val="005E7B">
                            <a:shade val="67500"/>
                            <a:satMod val="115000"/>
                          </a:srgbClr>
                        </a:gs>
                        <a:gs pos="100000">
                          <a:srgbClr val="005E7B">
                            <a:shade val="100000"/>
                            <a:satMod val="115000"/>
                          </a:srgbClr>
                        </a:gs>
                      </a:gsLst>
                      <a:lin ang="0" scaled="1"/>
                      <a:tileRect/>
                    </a:gradFill>
                  </a:tcPr>
                </a:tc>
                <a:tc hMerge="1">
                  <a:txBody>
                    <a:bodyPr/>
                    <a:lstStyle/>
                    <a:p>
                      <a:endParaRPr lang="ky-KG"/>
                    </a:p>
                  </a:txBody>
                  <a:tcPr/>
                </a:tc>
                <a:tc hMerge="1">
                  <a:txBody>
                    <a:bodyPr/>
                    <a:lstStyle/>
                    <a:p>
                      <a:endParaRPr lang="ky-KG"/>
                    </a:p>
                  </a:txBody>
                  <a:tcPr/>
                </a:tc>
                <a:tc hMerge="1">
                  <a:txBody>
                    <a:bodyPr/>
                    <a:lstStyle/>
                    <a:p>
                      <a:endParaRPr lang="ky-KG"/>
                    </a:p>
                  </a:txBody>
                  <a:tcPr/>
                </a:tc>
                <a:extLst>
                  <a:ext uri="{0D108BD9-81ED-4DB2-BD59-A6C34878D82A}">
                    <a16:rowId xmlns:a16="http://schemas.microsoft.com/office/drawing/2014/main" val="1354443534"/>
                  </a:ext>
                </a:extLst>
              </a:tr>
              <a:tr h="759035">
                <a:tc vMerge="1">
                  <a:txBody>
                    <a:bodyPr/>
                    <a:lstStyle/>
                    <a:p>
                      <a:endParaRPr lang="ky-KG"/>
                    </a:p>
                  </a:txBody>
                  <a:tcPr/>
                </a:tc>
                <a:tc>
                  <a:txBody>
                    <a:bodyPr/>
                    <a:lstStyle/>
                    <a:p>
                      <a:pPr algn="ctr" fontAlgn="ctr"/>
                      <a:r>
                        <a:rPr lang="en-US" sz="1600" b="1" u="none" strike="noStrike" dirty="0">
                          <a:solidFill>
                            <a:schemeClr val="bg1"/>
                          </a:solidFill>
                          <a:effectLst/>
                        </a:rPr>
                        <a:t>Power, MW</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tc>
                  <a:txBody>
                    <a:bodyPr/>
                    <a:lstStyle/>
                    <a:p>
                      <a:pPr algn="ctr" fontAlgn="ctr"/>
                      <a:r>
                        <a:rPr lang="en-US" sz="1600" b="1" u="none" strike="noStrike" dirty="0">
                          <a:solidFill>
                            <a:schemeClr val="bg1"/>
                          </a:solidFill>
                          <a:effectLst/>
                        </a:rPr>
                        <a:t>Power utilization factor</a:t>
                      </a:r>
                      <a:endParaRPr lang="ky-KG"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tc>
                  <a:txBody>
                    <a:bodyPr/>
                    <a:lstStyle/>
                    <a:p>
                      <a:pPr algn="ctr" fontAlgn="ctr"/>
                      <a:r>
                        <a:rPr lang="en-US" sz="1600" b="1" u="none" strike="noStrike" dirty="0">
                          <a:solidFill>
                            <a:schemeClr val="bg1"/>
                          </a:solidFill>
                          <a:effectLst/>
                        </a:rPr>
                        <a:t>Power usage hours per year</a:t>
                      </a:r>
                      <a:endParaRPr lang="ru-RU"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tc>
                  <a:txBody>
                    <a:bodyPr/>
                    <a:lstStyle/>
                    <a:p>
                      <a:pPr algn="ctr" fontAlgn="ctr"/>
                      <a:r>
                        <a:rPr lang="en-US" sz="1600" b="1" u="none" strike="noStrike" dirty="0">
                          <a:solidFill>
                            <a:schemeClr val="bg1"/>
                          </a:solidFill>
                          <a:effectLst/>
                        </a:rPr>
                        <a:t>Energy,</a:t>
                      </a:r>
                    </a:p>
                    <a:p>
                      <a:pPr algn="ctr" fontAlgn="ctr"/>
                      <a:r>
                        <a:rPr lang="en-US" sz="1600" b="1" u="none" strike="noStrike" dirty="0">
                          <a:solidFill>
                            <a:schemeClr val="bg1"/>
                          </a:solidFill>
                          <a:effectLst/>
                        </a:rPr>
                        <a:t>billion kWh per year</a:t>
                      </a:r>
                      <a:endParaRPr lang="ru-RU" sz="1600" b="1" i="0" u="none" strike="noStrike" dirty="0">
                        <a:solidFill>
                          <a:schemeClr val="bg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E86"/>
                    </a:solidFill>
                  </a:tcPr>
                </a:tc>
                <a:extLst>
                  <a:ext uri="{0D108BD9-81ED-4DB2-BD59-A6C34878D82A}">
                    <a16:rowId xmlns:a16="http://schemas.microsoft.com/office/drawing/2014/main" val="2893108668"/>
                  </a:ext>
                </a:extLst>
              </a:tr>
              <a:tr h="497205">
                <a:tc>
                  <a:txBody>
                    <a:bodyPr/>
                    <a:lstStyle/>
                    <a:p>
                      <a:pPr algn="l" fontAlgn="ctr"/>
                      <a:r>
                        <a:rPr lang="en-US" sz="1600" u="none" strike="noStrike" dirty="0">
                          <a:solidFill>
                            <a:schemeClr val="tx1"/>
                          </a:solidFill>
                          <a:effectLst/>
                        </a:rPr>
                        <a:t>Theoretical natural hydropotential</a:t>
                      </a:r>
                      <a:endParaRPr lang="ky-KG" sz="1600" b="0" i="0" u="none" strike="noStrike" dirty="0">
                        <a:solidFill>
                          <a:schemeClr val="tx1"/>
                        </a:solidFill>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28 040</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1</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8 760</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245,6</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20393242"/>
                  </a:ext>
                </a:extLst>
              </a:tr>
              <a:tr h="379517">
                <a:tc>
                  <a:txBody>
                    <a:bodyPr/>
                    <a:lstStyle/>
                    <a:p>
                      <a:pPr algn="l" fontAlgn="ctr"/>
                      <a:r>
                        <a:rPr lang="en-US" sz="1600" u="none" strike="noStrike" dirty="0">
                          <a:solidFill>
                            <a:schemeClr val="tx1"/>
                          </a:solidFill>
                          <a:effectLst/>
                        </a:rPr>
                        <a:t>Technical hydropotential, total</a:t>
                      </a:r>
                      <a:endParaRPr lang="ky-KG"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28 040</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0,58</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5 082</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142,5</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6081309"/>
                  </a:ext>
                </a:extLst>
              </a:tr>
              <a:tr h="1138552">
                <a:tc>
                  <a:txBody>
                    <a:bodyPr/>
                    <a:lstStyle/>
                    <a:p>
                      <a:pPr algn="l" fontAlgn="b"/>
                      <a:r>
                        <a:rPr lang="en-US" sz="1600" u="none" strike="noStrike" dirty="0">
                          <a:solidFill>
                            <a:schemeClr val="tx1"/>
                          </a:solidFill>
                          <a:effectLst/>
                        </a:rPr>
                        <a:t>Economic hydro potential used for electricity generation according to the calculation</a:t>
                      </a:r>
                    </a:p>
                    <a:p>
                      <a:pPr algn="l" fontAlgn="b"/>
                      <a:r>
                        <a:rPr lang="en-US" sz="1600" u="none" strike="noStrike" dirty="0">
                          <a:solidFill>
                            <a:schemeClr val="tx1"/>
                          </a:solidFill>
                          <a:effectLst/>
                        </a:rPr>
                        <a:t>FDI "</a:t>
                      </a:r>
                      <a:r>
                        <a:rPr lang="en-US" sz="1600" u="none" strike="noStrike" dirty="0" err="1">
                          <a:solidFill>
                            <a:schemeClr val="tx1"/>
                          </a:solidFill>
                          <a:effectLst/>
                        </a:rPr>
                        <a:t>Tashgidroproekt</a:t>
                      </a:r>
                      <a:r>
                        <a:rPr lang="en-US" sz="1600" u="none" strike="noStrike" dirty="0">
                          <a:solidFill>
                            <a:schemeClr val="tx1"/>
                          </a:solidFill>
                          <a:effectLst/>
                        </a:rPr>
                        <a:t>"</a:t>
                      </a:r>
                      <a:endParaRPr lang="ru-RU"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11 861</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0,34</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3 000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35,5</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2013023"/>
                  </a:ext>
                </a:extLst>
              </a:tr>
              <a:tr h="569276">
                <a:tc>
                  <a:txBody>
                    <a:bodyPr/>
                    <a:lstStyle/>
                    <a:p>
                      <a:pPr algn="l" fontAlgn="b"/>
                      <a:r>
                        <a:rPr lang="en-US" sz="1600" dirty="0"/>
                        <a:t>Hydropotential for use by small hydroelectric power plants</a:t>
                      </a:r>
                      <a:endParaRPr lang="ru-RU"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300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0,40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3 500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1,05</a:t>
                      </a:r>
                      <a:endParaRPr lang="ky-KG" sz="1600" b="0" i="0" u="none" strike="noStrike" dirty="0">
                        <a:effectLst/>
                        <a:latin typeface="Book Antiqua" panose="0204060205030503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09712767"/>
                  </a:ext>
                </a:extLst>
              </a:tr>
              <a:tr h="569276">
                <a:tc>
                  <a:txBody>
                    <a:bodyPr/>
                    <a:lstStyle/>
                    <a:p>
                      <a:pPr algn="l" fontAlgn="ctr"/>
                      <a:endParaRPr lang="en-US" sz="1600" u="none" strike="noStrike" dirty="0">
                        <a:solidFill>
                          <a:schemeClr val="tx1"/>
                        </a:solidFill>
                        <a:effectLst/>
                      </a:endParaRPr>
                    </a:p>
                    <a:p>
                      <a:pPr algn="l" fontAlgn="ctr"/>
                      <a:r>
                        <a:rPr lang="en-US" sz="1600" u="none" strike="noStrike" dirty="0">
                          <a:solidFill>
                            <a:schemeClr val="tx1"/>
                          </a:solidFill>
                          <a:effectLst/>
                        </a:rPr>
                        <a:t>Hydropotential used for the current time</a:t>
                      </a:r>
                      <a:endParaRPr lang="ru-RU"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dirty="0">
                          <a:effectLst/>
                        </a:rPr>
                        <a:t>3 030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0,</a:t>
                      </a:r>
                      <a:r>
                        <a:rPr lang="en-US" sz="1600" u="none" strike="noStrike" dirty="0">
                          <a:effectLst/>
                        </a:rPr>
                        <a:t>5</a:t>
                      </a:r>
                      <a:r>
                        <a:rPr lang="ky-KG" sz="1600" u="none" strike="noStrike" dirty="0">
                          <a:effectLst/>
                        </a:rPr>
                        <a:t>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dirty="0">
                          <a:effectLst/>
                          <a:latin typeface="Arial" panose="020B0604020202020204" pitchFamily="34" charset="0"/>
                        </a:rPr>
                        <a:t>4 380</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ky-KG" sz="1600" u="none" strike="noStrike" dirty="0">
                          <a:effectLst/>
                        </a:rPr>
                        <a:t>1</a:t>
                      </a:r>
                      <a:r>
                        <a:rPr lang="en-US" sz="1600" u="none" strike="noStrike" dirty="0">
                          <a:effectLst/>
                        </a:rPr>
                        <a:t>3</a:t>
                      </a:r>
                      <a:r>
                        <a:rPr lang="ky-KG" sz="1600" u="none" strike="noStrike" dirty="0">
                          <a:effectLst/>
                        </a:rPr>
                        <a:t>,</a:t>
                      </a:r>
                      <a:r>
                        <a:rPr lang="en-US" sz="1600" u="none" strike="noStrike" dirty="0">
                          <a:effectLst/>
                        </a:rPr>
                        <a:t>3</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7025960"/>
                  </a:ext>
                </a:extLst>
              </a:tr>
              <a:tr h="379517">
                <a:tc>
                  <a:txBody>
                    <a:bodyPr/>
                    <a:lstStyle/>
                    <a:p>
                      <a:pPr algn="l" fontAlgn="ctr"/>
                      <a:r>
                        <a:rPr lang="en-US" sz="1600" u="none" strike="noStrike" dirty="0">
                          <a:solidFill>
                            <a:schemeClr val="tx1"/>
                          </a:solidFill>
                          <a:effectLst/>
                        </a:rPr>
                        <a:t>Hydropotential development percentage</a:t>
                      </a:r>
                      <a:endParaRPr lang="ky-KG" sz="1600" b="0" i="0" u="none" strike="noStrike" dirty="0">
                        <a:solidFill>
                          <a:schemeClr val="tx1"/>
                        </a:solidFill>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ctr"/>
                      <a:r>
                        <a:rPr lang="ky-KG" sz="1600" u="none" strike="noStrike">
                          <a:effectLst/>
                        </a:rPr>
                        <a:t> </a:t>
                      </a:r>
                      <a:endParaRPr lang="ky-KG" sz="1600" b="0" i="0" u="none" strike="noStrike">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 </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 </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ky-KG" sz="1600" u="none" strike="noStrike" dirty="0">
                          <a:effectLst/>
                        </a:rPr>
                        <a:t>3</a:t>
                      </a:r>
                      <a:r>
                        <a:rPr lang="en-US" sz="1600" u="none" strike="noStrike" dirty="0">
                          <a:effectLst/>
                        </a:rPr>
                        <a:t>7,5</a:t>
                      </a:r>
                      <a:r>
                        <a:rPr lang="ky-KG" sz="1600" u="none" strike="noStrike" dirty="0">
                          <a:effectLst/>
                        </a:rPr>
                        <a:t>%</a:t>
                      </a:r>
                      <a:endParaRPr lang="ky-KG" sz="1600" b="0" i="0" u="none" strike="noStrike" dirty="0">
                        <a:effectLst/>
                        <a:latin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1041512"/>
                  </a:ext>
                </a:extLst>
              </a:tr>
            </a:tbl>
          </a:graphicData>
        </a:graphic>
      </p:graphicFrame>
      <p:sp>
        <p:nvSpPr>
          <p:cNvPr id="3" name="Номер слайда 2">
            <a:extLst>
              <a:ext uri="{FF2B5EF4-FFF2-40B4-BE49-F238E27FC236}">
                <a16:creationId xmlns:a16="http://schemas.microsoft.com/office/drawing/2014/main" id="{48874B96-F6A4-45A2-96D9-059366947FE9}"/>
              </a:ext>
            </a:extLst>
          </p:cNvPr>
          <p:cNvSpPr>
            <a:spLocks noGrp="1"/>
          </p:cNvSpPr>
          <p:nvPr>
            <p:ph type="sldNum" sz="quarter" idx="12"/>
          </p:nvPr>
        </p:nvSpPr>
        <p:spPr/>
        <p:txBody>
          <a:bodyPr/>
          <a:lstStyle/>
          <a:p>
            <a:fld id="{B8DAEB1D-ED67-45BE-9A64-97339C7AC47C}" type="slidenum">
              <a:rPr lang="ky-KG" smtClean="0"/>
              <a:t>3</a:t>
            </a:fld>
            <a:endParaRPr lang="ky-KG"/>
          </a:p>
        </p:txBody>
      </p:sp>
    </p:spTree>
    <p:extLst>
      <p:ext uri="{BB962C8B-B14F-4D97-AF65-F5344CB8AC3E}">
        <p14:creationId xmlns:p14="http://schemas.microsoft.com/office/powerpoint/2010/main" val="2753312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92946" y="139975"/>
            <a:ext cx="4616970" cy="461665"/>
          </a:xfrm>
          <a:prstGeom prst="rect">
            <a:avLst/>
          </a:prstGeom>
          <a:noFill/>
        </p:spPr>
        <p:txBody>
          <a:bodyPr wrap="none" lIns="91440" tIns="45720" rIns="91440" bIns="45720">
            <a:spAutoFit/>
          </a:bodyPr>
          <a:lstStyle/>
          <a:p>
            <a:pPr lvl="0"/>
            <a:r>
              <a:rPr lang="en-US" sz="2400" b="1" dirty="0">
                <a:solidFill>
                  <a:prstClr val="black"/>
                </a:solidFill>
                <a:latin typeface="Arial" panose="020B0604020202020204" pitchFamily="34" charset="0"/>
                <a:cs typeface="Arial" panose="020B0604020202020204" pitchFamily="34" charset="0"/>
              </a:rPr>
              <a:t>Upper-</a:t>
            </a:r>
            <a:r>
              <a:rPr lang="en-US" sz="2400" b="1" dirty="0" err="1">
                <a:solidFill>
                  <a:prstClr val="black"/>
                </a:solidFill>
                <a:latin typeface="Arial" panose="020B0604020202020204" pitchFamily="34" charset="0"/>
                <a:cs typeface="Arial" panose="020B0604020202020204" pitchFamily="34" charset="0"/>
              </a:rPr>
              <a:t>Naryn</a:t>
            </a:r>
            <a:r>
              <a:rPr lang="en-US" sz="2400" b="1" dirty="0">
                <a:solidFill>
                  <a:prstClr val="black"/>
                </a:solidFill>
                <a:latin typeface="Arial" panose="020B0604020202020204" pitchFamily="34" charset="0"/>
                <a:cs typeface="Arial" panose="020B0604020202020204" pitchFamily="34" charset="0"/>
              </a:rPr>
              <a:t> cascade of </a:t>
            </a:r>
            <a:r>
              <a:rPr lang="en-US" sz="2400" b="1" dirty="0" err="1">
                <a:solidFill>
                  <a:prstClr val="black"/>
                </a:solidFill>
                <a:latin typeface="Arial" panose="020B0604020202020204" pitchFamily="34" charset="0"/>
                <a:cs typeface="Arial" panose="020B0604020202020204" pitchFamily="34" charset="0"/>
              </a:rPr>
              <a:t>HPPs</a:t>
            </a:r>
            <a:endParaRPr lang="en-US" sz="2400" b="1" dirty="0">
              <a:solidFill>
                <a:prstClr val="black"/>
              </a:solidFill>
              <a:latin typeface="Arial" panose="020B0604020202020204" pitchFamily="34" charset="0"/>
              <a:cs typeface="Arial" panose="020B0604020202020204" pitchFamily="34" charset="0"/>
            </a:endParaRPr>
          </a:p>
        </p:txBody>
      </p:sp>
      <p:graphicFrame>
        <p:nvGraphicFramePr>
          <p:cNvPr id="11" name="Таблица 10">
            <a:extLst>
              <a:ext uri="{FF2B5EF4-FFF2-40B4-BE49-F238E27FC236}">
                <a16:creationId xmlns:a16="http://schemas.microsoft.com/office/drawing/2014/main" id="{C743B6C2-9FB2-4D2E-9E46-B874665608CE}"/>
              </a:ext>
            </a:extLst>
          </p:cNvPr>
          <p:cNvGraphicFramePr>
            <a:graphicFrameLocks noGrp="1"/>
          </p:cNvGraphicFramePr>
          <p:nvPr>
            <p:extLst/>
          </p:nvPr>
        </p:nvGraphicFramePr>
        <p:xfrm>
          <a:off x="353708" y="665177"/>
          <a:ext cx="11123915" cy="1761649"/>
        </p:xfrm>
        <a:graphic>
          <a:graphicData uri="http://schemas.openxmlformats.org/drawingml/2006/table">
            <a:tbl>
              <a:tblPr>
                <a:tableStyleId>{5940675A-B579-460E-94D1-54222C63F5DA}</a:tableStyleId>
              </a:tblPr>
              <a:tblGrid>
                <a:gridCol w="2744736">
                  <a:extLst>
                    <a:ext uri="{9D8B030D-6E8A-4147-A177-3AD203B41FA5}">
                      <a16:colId xmlns:a16="http://schemas.microsoft.com/office/drawing/2014/main" val="20000"/>
                    </a:ext>
                  </a:extLst>
                </a:gridCol>
                <a:gridCol w="1893204">
                  <a:extLst>
                    <a:ext uri="{9D8B030D-6E8A-4147-A177-3AD203B41FA5}">
                      <a16:colId xmlns:a16="http://schemas.microsoft.com/office/drawing/2014/main" val="20001"/>
                    </a:ext>
                  </a:extLst>
                </a:gridCol>
                <a:gridCol w="2839805">
                  <a:extLst>
                    <a:ext uri="{9D8B030D-6E8A-4147-A177-3AD203B41FA5}">
                      <a16:colId xmlns:a16="http://schemas.microsoft.com/office/drawing/2014/main" val="20002"/>
                    </a:ext>
                  </a:extLst>
                </a:gridCol>
                <a:gridCol w="1694534">
                  <a:extLst>
                    <a:ext uri="{9D8B030D-6E8A-4147-A177-3AD203B41FA5}">
                      <a16:colId xmlns:a16="http://schemas.microsoft.com/office/drawing/2014/main" val="20003"/>
                    </a:ext>
                  </a:extLst>
                </a:gridCol>
                <a:gridCol w="1951636">
                  <a:extLst>
                    <a:ext uri="{9D8B030D-6E8A-4147-A177-3AD203B41FA5}">
                      <a16:colId xmlns:a16="http://schemas.microsoft.com/office/drawing/2014/main" val="20004"/>
                    </a:ext>
                  </a:extLst>
                </a:gridCol>
              </a:tblGrid>
              <a:tr h="286891">
                <a:tc>
                  <a:txBody>
                    <a:bodyPr/>
                    <a:lstStyle/>
                    <a:p>
                      <a:pPr algn="ctr" fontAlgn="base">
                        <a:lnSpc>
                          <a:spcPct val="100000"/>
                        </a:lnSpc>
                        <a:spcBef>
                          <a:spcPts val="0"/>
                        </a:spcBef>
                        <a:spcAft>
                          <a:spcPts val="0"/>
                        </a:spcAft>
                      </a:pPr>
                      <a:r>
                        <a:rPr lang="en-US" sz="1600" b="1" kern="1200" dirty="0">
                          <a:solidFill>
                            <a:schemeClr val="bg1"/>
                          </a:solidFill>
                          <a:effectLst/>
                          <a:latin typeface="Arial" panose="020B0604020202020204" pitchFamily="34" charset="0"/>
                          <a:cs typeface="Arial" panose="020B0604020202020204" pitchFamily="34" charset="0"/>
                        </a:rPr>
                        <a:t>HPP name</a:t>
                      </a:r>
                      <a:endParaRPr lang="ru-RU" sz="1600" b="1"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accent5">
                        <a:lumMod val="50000"/>
                      </a:schemeClr>
                    </a:solidFill>
                  </a:tcPr>
                </a:tc>
                <a:tc>
                  <a:txBody>
                    <a:bodyPr/>
                    <a:lstStyle/>
                    <a:p>
                      <a:pPr algn="ctr" fontAlgn="base">
                        <a:lnSpc>
                          <a:spcPct val="100000"/>
                        </a:lnSpc>
                        <a:spcBef>
                          <a:spcPts val="0"/>
                        </a:spcBef>
                        <a:spcAft>
                          <a:spcPts val="0"/>
                        </a:spcAft>
                      </a:pPr>
                      <a:r>
                        <a:rPr lang="en-US" sz="1600" b="1" kern="1200" dirty="0">
                          <a:solidFill>
                            <a:schemeClr val="bg1"/>
                          </a:solidFill>
                          <a:effectLst/>
                          <a:latin typeface="Arial" panose="020B0604020202020204" pitchFamily="34" charset="0"/>
                          <a:cs typeface="Arial" panose="020B0604020202020204" pitchFamily="34" charset="0"/>
                        </a:rPr>
                        <a:t>Installed capacity</a:t>
                      </a:r>
                      <a:r>
                        <a:rPr lang="ru-RU" sz="1600" b="1" kern="1200" dirty="0">
                          <a:solidFill>
                            <a:schemeClr val="bg1"/>
                          </a:solidFill>
                          <a:effectLst/>
                          <a:latin typeface="Arial" panose="020B0604020202020204" pitchFamily="34" charset="0"/>
                          <a:cs typeface="Arial" panose="020B0604020202020204" pitchFamily="34" charset="0"/>
                        </a:rPr>
                        <a:t>, </a:t>
                      </a:r>
                      <a:r>
                        <a:rPr lang="en-US" sz="1600" b="1" kern="1200" dirty="0">
                          <a:solidFill>
                            <a:schemeClr val="bg1"/>
                          </a:solidFill>
                          <a:effectLst/>
                          <a:latin typeface="Arial" panose="020B0604020202020204" pitchFamily="34" charset="0"/>
                          <a:cs typeface="Arial" panose="020B0604020202020204" pitchFamily="34" charset="0"/>
                        </a:rPr>
                        <a:t>MW</a:t>
                      </a:r>
                      <a:endParaRPr lang="ru-RU" sz="1600" b="1"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accent5">
                        <a:lumMod val="50000"/>
                      </a:schemeClr>
                    </a:solidFill>
                  </a:tcPr>
                </a:tc>
                <a:tc>
                  <a:txBody>
                    <a:bodyPr/>
                    <a:lstStyle/>
                    <a:p>
                      <a:pPr algn="ctr" fontAlgn="base">
                        <a:lnSpc>
                          <a:spcPct val="100000"/>
                        </a:lnSpc>
                        <a:spcBef>
                          <a:spcPts val="0"/>
                        </a:spcBef>
                        <a:spcAft>
                          <a:spcPts val="0"/>
                        </a:spcAft>
                      </a:pPr>
                      <a:r>
                        <a:rPr lang="en-US" sz="1600" b="1" kern="1200" dirty="0">
                          <a:solidFill>
                            <a:schemeClr val="bg1"/>
                          </a:solidFill>
                          <a:effectLst/>
                          <a:latin typeface="Arial" panose="020B0604020202020204" pitchFamily="34" charset="0"/>
                          <a:cs typeface="Arial" panose="020B0604020202020204" pitchFamily="34" charset="0"/>
                        </a:rPr>
                        <a:t>Average multi-annual generation</a:t>
                      </a:r>
                      <a:r>
                        <a:rPr lang="ru-RU" sz="1600" b="1" kern="1200" dirty="0">
                          <a:solidFill>
                            <a:schemeClr val="bg1"/>
                          </a:solidFill>
                          <a:effectLst/>
                          <a:latin typeface="Arial" panose="020B0604020202020204" pitchFamily="34" charset="0"/>
                          <a:cs typeface="Arial" panose="020B0604020202020204" pitchFamily="34" charset="0"/>
                        </a:rPr>
                        <a:t>, </a:t>
                      </a:r>
                      <a:r>
                        <a:rPr lang="en-US" sz="1600" b="1" kern="1200" dirty="0" err="1">
                          <a:solidFill>
                            <a:schemeClr val="bg1"/>
                          </a:solidFill>
                          <a:effectLst/>
                          <a:latin typeface="Arial" panose="020B0604020202020204" pitchFamily="34" charset="0"/>
                          <a:cs typeface="Arial" panose="020B0604020202020204" pitchFamily="34" charset="0"/>
                        </a:rPr>
                        <a:t>mln</a:t>
                      </a:r>
                      <a:r>
                        <a:rPr lang="en-US" sz="1600" b="1" kern="1200" dirty="0">
                          <a:solidFill>
                            <a:schemeClr val="bg1"/>
                          </a:solidFill>
                          <a:effectLst/>
                          <a:latin typeface="Arial" panose="020B0604020202020204" pitchFamily="34" charset="0"/>
                          <a:cs typeface="Arial" panose="020B0604020202020204" pitchFamily="34" charset="0"/>
                        </a:rPr>
                        <a:t>. kWh</a:t>
                      </a:r>
                      <a:endParaRPr lang="ru-RU" sz="1600" b="1"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accent5">
                        <a:lumMod val="50000"/>
                      </a:schemeClr>
                    </a:solidFill>
                  </a:tcPr>
                </a:tc>
                <a:tc>
                  <a:txBody>
                    <a:bodyPr/>
                    <a:lstStyle/>
                    <a:p>
                      <a:pPr algn="ctr" fontAlgn="base">
                        <a:lnSpc>
                          <a:spcPct val="100000"/>
                        </a:lnSpc>
                        <a:spcBef>
                          <a:spcPts val="0"/>
                        </a:spcBef>
                        <a:spcAft>
                          <a:spcPts val="0"/>
                        </a:spcAft>
                      </a:pPr>
                      <a:r>
                        <a:rPr lang="en-US" sz="1600" b="1" kern="1200" dirty="0">
                          <a:solidFill>
                            <a:schemeClr val="bg1"/>
                          </a:solidFill>
                          <a:effectLst/>
                          <a:latin typeface="Arial" panose="020B0604020202020204" pitchFamily="34" charset="0"/>
                          <a:cs typeface="Arial" panose="020B0604020202020204" pitchFamily="34" charset="0"/>
                        </a:rPr>
                        <a:t>Dam height</a:t>
                      </a:r>
                      <a:r>
                        <a:rPr lang="ru-RU" sz="1600" b="1" kern="1200" dirty="0">
                          <a:solidFill>
                            <a:schemeClr val="bg1"/>
                          </a:solidFill>
                          <a:effectLst/>
                          <a:latin typeface="Arial" panose="020B0604020202020204" pitchFamily="34" charset="0"/>
                          <a:cs typeface="Arial" panose="020B0604020202020204" pitchFamily="34" charset="0"/>
                        </a:rPr>
                        <a:t>, </a:t>
                      </a:r>
                      <a:r>
                        <a:rPr lang="en-US" sz="1600" b="1" kern="1200" dirty="0">
                          <a:solidFill>
                            <a:schemeClr val="bg1"/>
                          </a:solidFill>
                          <a:effectLst/>
                          <a:latin typeface="Arial" panose="020B0604020202020204" pitchFamily="34" charset="0"/>
                          <a:cs typeface="Arial" panose="020B0604020202020204" pitchFamily="34" charset="0"/>
                        </a:rPr>
                        <a:t>m</a:t>
                      </a:r>
                      <a:endParaRPr lang="ru-RU" sz="1600" b="1"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accent5">
                        <a:lumMod val="50000"/>
                      </a:schemeClr>
                    </a:solidFill>
                  </a:tcPr>
                </a:tc>
                <a:tc>
                  <a:txBody>
                    <a:bodyPr/>
                    <a:lstStyle/>
                    <a:p>
                      <a:pPr algn="ctr" fontAlgn="base">
                        <a:lnSpc>
                          <a:spcPct val="100000"/>
                        </a:lnSpc>
                        <a:spcBef>
                          <a:spcPts val="0"/>
                        </a:spcBef>
                        <a:spcAft>
                          <a:spcPts val="0"/>
                        </a:spcAft>
                      </a:pPr>
                      <a:r>
                        <a:rPr lang="en-US" sz="1600" b="1" kern="1200" dirty="0">
                          <a:solidFill>
                            <a:schemeClr val="bg1"/>
                          </a:solidFill>
                          <a:effectLst/>
                          <a:latin typeface="Arial" panose="020B0604020202020204" pitchFamily="34" charset="0"/>
                          <a:cs typeface="Arial" panose="020B0604020202020204" pitchFamily="34" charset="0"/>
                        </a:rPr>
                        <a:t>Construction period, months</a:t>
                      </a:r>
                      <a:endParaRPr lang="ru-RU" sz="1600" b="1" dirty="0">
                        <a:solidFill>
                          <a:schemeClr val="bg1"/>
                        </a:solidFill>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accent5">
                        <a:lumMod val="50000"/>
                      </a:schemeClr>
                    </a:solidFill>
                  </a:tcPr>
                </a:tc>
                <a:extLst>
                  <a:ext uri="{0D108BD9-81ED-4DB2-BD59-A6C34878D82A}">
                    <a16:rowId xmlns:a16="http://schemas.microsoft.com/office/drawing/2014/main" val="10000"/>
                  </a:ext>
                </a:extLst>
              </a:tr>
              <a:tr h="153215">
                <a:tc>
                  <a:txBody>
                    <a:bodyPr/>
                    <a:lstStyle/>
                    <a:p>
                      <a:pPr marL="347345" indent="-347345" algn="ctr" eaLnBrk="0" fontAlgn="base" hangingPunct="0">
                        <a:lnSpc>
                          <a:spcPct val="100000"/>
                        </a:lnSpc>
                        <a:spcBef>
                          <a:spcPts val="0"/>
                        </a:spcBef>
                        <a:spcAft>
                          <a:spcPts val="0"/>
                        </a:spcAft>
                      </a:pPr>
                      <a:r>
                        <a:rPr lang="en-US" sz="1600" b="1" kern="1200" dirty="0" err="1">
                          <a:effectLst/>
                          <a:latin typeface="Arial" panose="020B0604020202020204" pitchFamily="34" charset="0"/>
                          <a:cs typeface="Arial" panose="020B0604020202020204" pitchFamily="34" charset="0"/>
                        </a:rPr>
                        <a:t>Akbulun</a:t>
                      </a:r>
                      <a:r>
                        <a:rPr lang="en-US" sz="1600" b="1" kern="1200" dirty="0">
                          <a:effectLst/>
                          <a:latin typeface="Arial" panose="020B0604020202020204" pitchFamily="34" charset="0"/>
                          <a:cs typeface="Arial" panose="020B0604020202020204" pitchFamily="34" charset="0"/>
                        </a:rPr>
                        <a:t> HPP</a:t>
                      </a:r>
                      <a:endParaRPr lang="ru-RU"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87,4 </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345,5</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a:effectLst/>
                          <a:latin typeface="Arial" panose="020B0604020202020204" pitchFamily="34" charset="0"/>
                          <a:cs typeface="Arial" panose="020B0604020202020204" pitchFamily="34" charset="0"/>
                        </a:rPr>
                        <a:t>75</a:t>
                      </a:r>
                      <a:endParaRPr lang="ru-RU" sz="160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72</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extLst>
                  <a:ext uri="{0D108BD9-81ED-4DB2-BD59-A6C34878D82A}">
                    <a16:rowId xmlns:a16="http://schemas.microsoft.com/office/drawing/2014/main" val="10001"/>
                  </a:ext>
                </a:extLst>
              </a:tr>
              <a:tr h="153215">
                <a:tc>
                  <a:txBody>
                    <a:bodyPr/>
                    <a:lstStyle/>
                    <a:p>
                      <a:pPr marL="347345" indent="-347345" algn="ctr" eaLnBrk="0" fontAlgn="base" hangingPunct="0">
                        <a:lnSpc>
                          <a:spcPct val="100000"/>
                        </a:lnSpc>
                        <a:spcBef>
                          <a:spcPts val="0"/>
                        </a:spcBef>
                        <a:spcAft>
                          <a:spcPts val="0"/>
                        </a:spcAft>
                      </a:pPr>
                      <a:r>
                        <a:rPr lang="en-US" sz="1600" b="1" kern="1200" dirty="0">
                          <a:effectLst/>
                          <a:latin typeface="Arial" panose="020B0604020202020204" pitchFamily="34" charset="0"/>
                          <a:cs typeface="Arial" panose="020B0604020202020204" pitchFamily="34" charset="0"/>
                        </a:rPr>
                        <a:t>Naryn HPP</a:t>
                      </a:r>
                      <a:r>
                        <a:rPr lang="ru-RU" sz="1600" b="1" kern="1200" dirty="0">
                          <a:effectLst/>
                          <a:latin typeface="Arial" panose="020B0604020202020204" pitchFamily="34" charset="0"/>
                          <a:cs typeface="Arial" panose="020B0604020202020204" pitchFamily="34" charset="0"/>
                        </a:rPr>
                        <a:t>-1</a:t>
                      </a:r>
                      <a:endParaRPr lang="ru-RU"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47,7 </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187,5</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20,5</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a:effectLst/>
                          <a:latin typeface="Arial" panose="020B0604020202020204" pitchFamily="34" charset="0"/>
                          <a:cs typeface="Arial" panose="020B0604020202020204" pitchFamily="34" charset="0"/>
                        </a:rPr>
                        <a:t>36</a:t>
                      </a:r>
                      <a:endParaRPr lang="ru-RU" sz="160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extLst>
                  <a:ext uri="{0D108BD9-81ED-4DB2-BD59-A6C34878D82A}">
                    <a16:rowId xmlns:a16="http://schemas.microsoft.com/office/drawing/2014/main" val="10002"/>
                  </a:ext>
                </a:extLst>
              </a:tr>
              <a:tr h="153215">
                <a:tc>
                  <a:txBody>
                    <a:bodyPr/>
                    <a:lstStyle/>
                    <a:p>
                      <a:pPr marL="347345" indent="-347345" algn="ctr" eaLnBrk="0" fontAlgn="base" hangingPunct="0">
                        <a:lnSpc>
                          <a:spcPct val="100000"/>
                        </a:lnSpc>
                        <a:spcBef>
                          <a:spcPts val="0"/>
                        </a:spcBef>
                        <a:spcAft>
                          <a:spcPts val="0"/>
                        </a:spcAft>
                      </a:pPr>
                      <a:r>
                        <a:rPr lang="en-US" sz="1600" b="1" kern="1200" dirty="0">
                          <a:effectLst/>
                          <a:latin typeface="Arial" panose="020B0604020202020204" pitchFamily="34" charset="0"/>
                          <a:cs typeface="Arial" panose="020B0604020202020204" pitchFamily="34" charset="0"/>
                        </a:rPr>
                        <a:t>Naryn HPP</a:t>
                      </a:r>
                      <a:r>
                        <a:rPr lang="ru-RU" sz="1600" b="1" kern="1200" dirty="0">
                          <a:effectLst/>
                          <a:latin typeface="Arial" panose="020B0604020202020204" pitchFamily="34" charset="0"/>
                          <a:cs typeface="Arial" panose="020B0604020202020204" pitchFamily="34" charset="0"/>
                        </a:rPr>
                        <a:t>-2</a:t>
                      </a:r>
                      <a:endParaRPr lang="ru-RU"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a:effectLst/>
                          <a:latin typeface="Arial" panose="020B0604020202020204" pitchFamily="34" charset="0"/>
                          <a:cs typeface="Arial" panose="020B0604020202020204" pitchFamily="34" charset="0"/>
                        </a:rPr>
                        <a:t>47,6 </a:t>
                      </a:r>
                      <a:endParaRPr lang="ru-RU" sz="160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188,8</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19</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36</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extLst>
                  <a:ext uri="{0D108BD9-81ED-4DB2-BD59-A6C34878D82A}">
                    <a16:rowId xmlns:a16="http://schemas.microsoft.com/office/drawing/2014/main" val="10003"/>
                  </a:ext>
                </a:extLst>
              </a:tr>
              <a:tr h="153215">
                <a:tc>
                  <a:txBody>
                    <a:bodyPr/>
                    <a:lstStyle/>
                    <a:p>
                      <a:pPr marL="347345" indent="-347345" algn="ctr" eaLnBrk="0" fontAlgn="base" hangingPunct="0">
                        <a:lnSpc>
                          <a:spcPct val="100000"/>
                        </a:lnSpc>
                        <a:spcBef>
                          <a:spcPts val="0"/>
                        </a:spcBef>
                        <a:spcAft>
                          <a:spcPts val="0"/>
                        </a:spcAft>
                      </a:pPr>
                      <a:r>
                        <a:rPr lang="en-US" sz="1600" b="1" kern="1200" dirty="0">
                          <a:effectLst/>
                          <a:latin typeface="Arial" panose="020B0604020202020204" pitchFamily="34" charset="0"/>
                          <a:cs typeface="Arial" panose="020B0604020202020204" pitchFamily="34" charset="0"/>
                        </a:rPr>
                        <a:t>Naryn HPP</a:t>
                      </a:r>
                      <a:r>
                        <a:rPr lang="ru-RU" sz="1600" b="1" kern="1200" dirty="0">
                          <a:effectLst/>
                          <a:latin typeface="Arial" panose="020B0604020202020204" pitchFamily="34" charset="0"/>
                          <a:cs typeface="Arial" panose="020B0604020202020204" pitchFamily="34" charset="0"/>
                        </a:rPr>
                        <a:t>-3</a:t>
                      </a:r>
                      <a:endParaRPr lang="ru-RU"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a:effectLst/>
                          <a:latin typeface="Arial" panose="020B0604020202020204" pitchFamily="34" charset="0"/>
                          <a:cs typeface="Arial" panose="020B0604020202020204" pitchFamily="34" charset="0"/>
                        </a:rPr>
                        <a:t>55,0</a:t>
                      </a:r>
                      <a:endParaRPr lang="ru-RU" sz="160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220,5</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9</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48</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extLst>
                  <a:ext uri="{0D108BD9-81ED-4DB2-BD59-A6C34878D82A}">
                    <a16:rowId xmlns:a16="http://schemas.microsoft.com/office/drawing/2014/main" val="10004"/>
                  </a:ext>
                </a:extLst>
              </a:tr>
              <a:tr h="255499">
                <a:tc>
                  <a:txBody>
                    <a:bodyPr/>
                    <a:lstStyle/>
                    <a:p>
                      <a:pPr algn="ctr" fontAlgn="base">
                        <a:lnSpc>
                          <a:spcPct val="100000"/>
                        </a:lnSpc>
                        <a:spcBef>
                          <a:spcPts val="0"/>
                        </a:spcBef>
                        <a:spcAft>
                          <a:spcPts val="0"/>
                        </a:spcAft>
                      </a:pPr>
                      <a:r>
                        <a:rPr lang="en-US" sz="1600" b="1" kern="1200" dirty="0">
                          <a:effectLst/>
                          <a:latin typeface="Arial" panose="020B0604020202020204" pitchFamily="34" charset="0"/>
                          <a:cs typeface="Arial" panose="020B0604020202020204" pitchFamily="34" charset="0"/>
                        </a:rPr>
                        <a:t>Total</a:t>
                      </a:r>
                      <a:endParaRPr lang="ru-RU" sz="1600" b="1"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237,7</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a:effectLst/>
                          <a:latin typeface="Arial" panose="020B0604020202020204" pitchFamily="34" charset="0"/>
                          <a:cs typeface="Arial" panose="020B0604020202020204" pitchFamily="34" charset="0"/>
                        </a:rPr>
                        <a:t>942,4</a:t>
                      </a:r>
                      <a:endParaRPr lang="ru-RU" sz="160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nSpc>
                          <a:spcPct val="100000"/>
                        </a:lnSpc>
                        <a:spcBef>
                          <a:spcPts val="0"/>
                        </a:spcBef>
                      </a:pPr>
                      <a:endParaRPr lang="ru-RU" sz="160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tc>
                  <a:txBody>
                    <a:bodyPr/>
                    <a:lstStyle/>
                    <a:p>
                      <a:pPr algn="ctr" fontAlgn="base">
                        <a:lnSpc>
                          <a:spcPct val="100000"/>
                        </a:lnSpc>
                        <a:spcBef>
                          <a:spcPts val="0"/>
                        </a:spcBef>
                        <a:spcAft>
                          <a:spcPts val="0"/>
                        </a:spcAft>
                      </a:pPr>
                      <a:r>
                        <a:rPr lang="ru-RU" sz="1600" kern="1200" dirty="0">
                          <a:effectLst/>
                          <a:latin typeface="Arial" panose="020B0604020202020204" pitchFamily="34" charset="0"/>
                          <a:cs typeface="Arial" panose="020B0604020202020204" pitchFamily="34" charset="0"/>
                        </a:rPr>
                        <a:t>86</a:t>
                      </a:r>
                      <a:endParaRPr lang="ru-RU" sz="1600" dirty="0">
                        <a:effectLst/>
                        <a:latin typeface="Arial" panose="020B0604020202020204" pitchFamily="34" charset="0"/>
                        <a:ea typeface="Arial Unicode MS" panose="020B0604020202020204" pitchFamily="34" charset="-128"/>
                        <a:cs typeface="Arial" panose="020B0604020202020204" pitchFamily="34" charset="0"/>
                      </a:endParaRPr>
                    </a:p>
                  </a:txBody>
                  <a:tcPr marL="54034" marR="54034" marT="8622" marB="0">
                    <a:solidFill>
                      <a:schemeClr val="bg1">
                        <a:lumMod val="85000"/>
                      </a:schemeClr>
                    </a:solidFill>
                  </a:tcPr>
                </a:tc>
                <a:extLst>
                  <a:ext uri="{0D108BD9-81ED-4DB2-BD59-A6C34878D82A}">
                    <a16:rowId xmlns:a16="http://schemas.microsoft.com/office/drawing/2014/main" val="10005"/>
                  </a:ext>
                </a:extLst>
              </a:tr>
            </a:tbl>
          </a:graphicData>
        </a:graphic>
      </p:graphicFrame>
      <p:cxnSp>
        <p:nvCxnSpPr>
          <p:cNvPr id="10" name="Прямая соединительная линия 9">
            <a:extLst>
              <a:ext uri="{FF2B5EF4-FFF2-40B4-BE49-F238E27FC236}">
                <a16:creationId xmlns:a16="http://schemas.microsoft.com/office/drawing/2014/main" id="{F72075DE-8DDD-42D3-AE82-274FC2F6327A}"/>
              </a:ext>
            </a:extLst>
          </p:cNvPr>
          <p:cNvCxnSpPr>
            <a:cxnSpLocks/>
          </p:cNvCxnSpPr>
          <p:nvPr/>
        </p:nvCxnSpPr>
        <p:spPr>
          <a:xfrm>
            <a:off x="192946" y="614678"/>
            <a:ext cx="838899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F60AA3C3-900B-4CA2-BB77-547AA4712C88}"/>
              </a:ext>
            </a:extLst>
          </p:cNvPr>
          <p:cNvSpPr/>
          <p:nvPr/>
        </p:nvSpPr>
        <p:spPr>
          <a:xfrm>
            <a:off x="114941" y="2469213"/>
            <a:ext cx="11601451" cy="1723549"/>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Location</a:t>
            </a:r>
            <a:r>
              <a:rPr lang="ru-RU" sz="1400" b="1" dirty="0">
                <a:latin typeface="Arial" panose="020B0604020202020204" pitchFamily="34" charset="0"/>
                <a:cs typeface="Arial" panose="020B0604020202020204" pitchFamily="34" charset="0"/>
              </a:rPr>
              <a:t>:</a:t>
            </a:r>
          </a:p>
          <a:p>
            <a:pPr algn="just"/>
            <a:r>
              <a:rPr lang="en-US" sz="1400" dirty="0">
                <a:latin typeface="Arial" panose="020B0604020202020204" pitchFamily="34" charset="0"/>
                <a:cs typeface="Arial" panose="020B0604020202020204" pitchFamily="34" charset="0"/>
              </a:rPr>
              <a:t>The cascade is designed in the upper reaches of the Naryn river, with absolute elevations of 2100-2300 m. All stations are designed according to the dam-diversion scheme with small reservoirs, which reduces the area of flooded lands.</a:t>
            </a:r>
            <a:r>
              <a:rPr lang="ru-RU" sz="1400" dirty="0">
                <a:latin typeface="Arial" panose="020B0604020202020204" pitchFamily="34" charset="0"/>
                <a:cs typeface="Arial" panose="020B0604020202020204" pitchFamily="34" charset="0"/>
              </a:rPr>
              <a:t> </a:t>
            </a:r>
          </a:p>
          <a:p>
            <a:endParaRPr lang="ru-RU" sz="1600" b="1" dirty="0">
              <a:latin typeface="Arial" panose="020B0604020202020204" pitchFamily="34" charset="0"/>
              <a:cs typeface="Arial" panose="020B0604020202020204" pitchFamily="34" charset="0"/>
            </a:endParaRPr>
          </a:p>
          <a:p>
            <a:endParaRPr lang="ru-RU" sz="1600" b="1" dirty="0">
              <a:latin typeface="Arial" panose="020B0604020202020204" pitchFamily="34" charset="0"/>
              <a:cs typeface="Arial" panose="020B0604020202020204" pitchFamily="34" charset="0"/>
            </a:endParaRPr>
          </a:p>
          <a:p>
            <a:endParaRPr lang="ru-RU" sz="1600" b="1" dirty="0">
              <a:latin typeface="Arial" panose="020B0604020202020204" pitchFamily="34" charset="0"/>
              <a:cs typeface="Arial" panose="020B0604020202020204" pitchFamily="34" charset="0"/>
            </a:endParaRPr>
          </a:p>
          <a:p>
            <a:endParaRPr lang="ru-RU" sz="1600" b="1" dirty="0">
              <a:latin typeface="Arial" panose="020B0604020202020204" pitchFamily="34" charset="0"/>
              <a:cs typeface="Arial" panose="020B0604020202020204" pitchFamily="34" charset="0"/>
            </a:endParaRPr>
          </a:p>
        </p:txBody>
      </p:sp>
      <p:pic>
        <p:nvPicPr>
          <p:cNvPr id="14" name="Рисунок 6" descr="Описание: Untitled-3">
            <a:extLst>
              <a:ext uri="{FF2B5EF4-FFF2-40B4-BE49-F238E27FC236}">
                <a16:creationId xmlns:a16="http://schemas.microsoft.com/office/drawing/2014/main" id="{E31E9526-D0DE-483C-8891-279C3378B1B2}"/>
              </a:ext>
            </a:extLst>
          </p:cNvPr>
          <p:cNvPicPr>
            <a:picLocks noChangeAspect="1" noChangeArrowheads="1"/>
          </p:cNvPicPr>
          <p:nvPr/>
        </p:nvPicPr>
        <p:blipFill>
          <a:blip r:embed="rId3"/>
          <a:stretch>
            <a:fillRect/>
          </a:stretch>
        </p:blipFill>
        <p:spPr bwMode="auto">
          <a:xfrm>
            <a:off x="4333977" y="3271359"/>
            <a:ext cx="7651152" cy="3014228"/>
          </a:xfrm>
          <a:prstGeom prst="rect">
            <a:avLst/>
          </a:prstGeom>
          <a:noFill/>
          <a:ln>
            <a:solidFill>
              <a:sysClr val="windowText" lastClr="000000">
                <a:lumMod val="85000"/>
                <a:lumOff val="15000"/>
              </a:sysClr>
            </a:solidFill>
          </a:ln>
          <a:extLst>
            <a:ext uri="{909E8E84-426E-40DD-AFC4-6F175D3DCCD1}">
              <a14:hiddenFill xmlns:a14="http://schemas.microsoft.com/office/drawing/2010/main">
                <a:solidFill>
                  <a:srgbClr val="FFFFFF"/>
                </a:solidFill>
              </a14:hiddenFill>
            </a:ext>
          </a:extLst>
        </p:spPr>
      </p:pic>
      <p:sp>
        <p:nvSpPr>
          <p:cNvPr id="15" name="Прямоугольник 14">
            <a:extLst>
              <a:ext uri="{FF2B5EF4-FFF2-40B4-BE49-F238E27FC236}">
                <a16:creationId xmlns:a16="http://schemas.microsoft.com/office/drawing/2014/main" id="{EEA31771-27DF-4955-A695-7FCC8183252E}"/>
              </a:ext>
            </a:extLst>
          </p:cNvPr>
          <p:cNvSpPr/>
          <p:nvPr/>
        </p:nvSpPr>
        <p:spPr>
          <a:xfrm>
            <a:off x="83687" y="3271359"/>
            <a:ext cx="4219036" cy="3108543"/>
          </a:xfrm>
          <a:prstGeom prst="rect">
            <a:avLst/>
          </a:prstGeom>
        </p:spPr>
        <p:txBody>
          <a:bodyPr wrap="square">
            <a:spAutoFit/>
          </a:bodyPr>
          <a:lstStyle/>
          <a:p>
            <a:pPr algn="just"/>
            <a:r>
              <a:rPr lang="en-US" sz="1400" b="1" dirty="0">
                <a:latin typeface="Arial" panose="020B0604020202020204" pitchFamily="34" charset="0"/>
                <a:cs typeface="Arial" panose="020B0604020202020204" pitchFamily="34" charset="0"/>
              </a:rPr>
              <a:t>Construction infrastructure</a:t>
            </a:r>
            <a:r>
              <a:rPr lang="ru-RU" sz="1400" b="1"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r>
              <a:rPr lang="en-US" sz="1400" dirty="0">
                <a:latin typeface="Arial" panose="020B0604020202020204" pitchFamily="34" charset="0"/>
                <a:ea typeface="Arial Unicode MS" panose="020B0604020202020204" pitchFamily="34" charset="-128"/>
                <a:cs typeface="Arial" panose="020B0604020202020204" pitchFamily="34" charset="0"/>
              </a:rPr>
              <a:t>There exists a production infrastructure</a:t>
            </a:r>
          </a:p>
          <a:p>
            <a:pPr marL="285750"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Close proximity of the highway of the national importance</a:t>
            </a:r>
          </a:p>
          <a:p>
            <a:pPr marL="285750"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There is an existing 35 kV overhead power line on the right bank of the river </a:t>
            </a:r>
          </a:p>
          <a:p>
            <a:pPr marL="285750"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 main type of transport in the area of construction is automobile. The nearest railway station "</a:t>
            </a:r>
            <a:r>
              <a:rPr lang="en-US" sz="1400" dirty="0" err="1">
                <a:latin typeface="Arial" panose="020B0604020202020204" pitchFamily="34" charset="0"/>
                <a:cs typeface="Arial" panose="020B0604020202020204" pitchFamily="34" charset="0"/>
              </a:rPr>
              <a:t>Balykchy</a:t>
            </a:r>
            <a:r>
              <a:rPr lang="en-US" sz="1400" dirty="0">
                <a:latin typeface="Arial" panose="020B0604020202020204" pitchFamily="34" charset="0"/>
                <a:cs typeface="Arial" panose="020B0604020202020204" pitchFamily="34" charset="0"/>
              </a:rPr>
              <a:t>" is located at a distance of 183 km</a:t>
            </a:r>
          </a:p>
          <a:p>
            <a:pPr marL="285750"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 necessary land plots for the construction of hydropower plants are provided</a:t>
            </a:r>
          </a:p>
          <a:p>
            <a:pPr marL="285750" indent="-285750" algn="just">
              <a:buFont typeface="Wingdings" panose="05000000000000000000" pitchFamily="2" charset="2"/>
              <a:buChar char="ü"/>
            </a:pPr>
            <a:r>
              <a:rPr lang="en-US" sz="1400" dirty="0">
                <a:latin typeface="Arial" panose="020B0604020202020204" pitchFamily="34" charset="0"/>
                <a:cs typeface="Arial" panose="020B0604020202020204" pitchFamily="34" charset="0"/>
              </a:rPr>
              <a:t>The feasibility study of the project and a part of project documentation is developed</a:t>
            </a:r>
            <a:endParaRPr lang="ru-RU" sz="1400" dirty="0">
              <a:latin typeface="Arial" panose="020B0604020202020204" pitchFamily="34" charset="0"/>
              <a:cs typeface="Arial" panose="020B0604020202020204" pitchFamily="34" charset="0"/>
            </a:endParaRPr>
          </a:p>
        </p:txBody>
      </p:sp>
      <p:sp>
        <p:nvSpPr>
          <p:cNvPr id="16" name="Прямоугольник 15">
            <a:extLst>
              <a:ext uri="{FF2B5EF4-FFF2-40B4-BE49-F238E27FC236}">
                <a16:creationId xmlns:a16="http://schemas.microsoft.com/office/drawing/2014/main" id="{B787A252-C7F1-4A94-A38A-331A7828598D}"/>
              </a:ext>
            </a:extLst>
          </p:cNvPr>
          <p:cNvSpPr/>
          <p:nvPr/>
        </p:nvSpPr>
        <p:spPr>
          <a:xfrm>
            <a:off x="4603350" y="6285587"/>
            <a:ext cx="7588650" cy="461665"/>
          </a:xfrm>
          <a:prstGeom prst="rect">
            <a:avLst/>
          </a:prstGeom>
        </p:spPr>
        <p:txBody>
          <a:bodyPr wrap="square">
            <a:spAutoFit/>
          </a:bodyPr>
          <a:lstStyle/>
          <a:p>
            <a:pPr algn="ctr"/>
            <a:r>
              <a:rPr lang="en-US" sz="1200" b="1" dirty="0">
                <a:solidFill>
                  <a:srgbClr val="002060"/>
                </a:solidFill>
                <a:latin typeface="Arial" panose="020B0604020202020204" pitchFamily="34" charset="0"/>
                <a:cs typeface="Arial" panose="020B0604020202020204" pitchFamily="34" charset="0"/>
              </a:rPr>
              <a:t>The chosen cascade scheme allows the full use of the fall of more than 30-km stretch of the river - the lower pool of the overlying plants is the reservoirs of the underlying ones</a:t>
            </a:r>
            <a:endParaRPr lang="ru-RU" sz="1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8426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92946" y="139975"/>
            <a:ext cx="2749471" cy="461665"/>
          </a:xfrm>
          <a:prstGeom prst="rect">
            <a:avLst/>
          </a:prstGeom>
          <a:noFill/>
        </p:spPr>
        <p:txBody>
          <a:bodyPr wrap="none" lIns="91440" tIns="45720" rIns="91440" bIns="45720">
            <a:spAutoFit/>
          </a:bodyPr>
          <a:lstStyle/>
          <a:p>
            <a:r>
              <a:rPr lang="en-US" sz="2400" b="1" dirty="0">
                <a:latin typeface="Arial" panose="020B0604020202020204" pitchFamily="34" charset="0"/>
                <a:cs typeface="Arial" panose="020B0604020202020204" pitchFamily="34" charset="0"/>
              </a:rPr>
              <a:t>Completed works</a:t>
            </a:r>
          </a:p>
        </p:txBody>
      </p:sp>
      <p:cxnSp>
        <p:nvCxnSpPr>
          <p:cNvPr id="10" name="Прямая соединительная линия 9">
            <a:extLst>
              <a:ext uri="{FF2B5EF4-FFF2-40B4-BE49-F238E27FC236}">
                <a16:creationId xmlns:a16="http://schemas.microsoft.com/office/drawing/2014/main" id="{F72075DE-8DDD-42D3-AE82-274FC2F6327A}"/>
              </a:ext>
            </a:extLst>
          </p:cNvPr>
          <p:cNvCxnSpPr>
            <a:cxnSpLocks/>
          </p:cNvCxnSpPr>
          <p:nvPr/>
        </p:nvCxnSpPr>
        <p:spPr>
          <a:xfrm>
            <a:off x="192946" y="614678"/>
            <a:ext cx="838899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819F24E0-FE67-47FA-97CB-2C73755010E2}"/>
              </a:ext>
            </a:extLst>
          </p:cNvPr>
          <p:cNvSpPr/>
          <p:nvPr/>
        </p:nvSpPr>
        <p:spPr>
          <a:xfrm>
            <a:off x="158038" y="838333"/>
            <a:ext cx="8310398" cy="5546390"/>
          </a:xfrm>
          <a:prstGeom prst="rect">
            <a:avLst/>
          </a:prstGeom>
        </p:spPr>
        <p:txBody>
          <a:bodyPr wrap="square">
            <a:spAutoFit/>
          </a:bodyPr>
          <a:lstStyle/>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Allocated 2459.04 hectares of land</a:t>
            </a:r>
          </a:p>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The first stage of the shift camp for 450 people, readiness - 100% </a:t>
            </a:r>
          </a:p>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Facility “Pioneer base”, readiness - 80%</a:t>
            </a:r>
          </a:p>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Facility  “Shift camp”, readiness - 95% </a:t>
            </a:r>
          </a:p>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The facility of the main construction “Surface Spillway   Naryn HPP-1”          1st stage, readiness 100% </a:t>
            </a:r>
          </a:p>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The facility of the main structure "Diversion canal   Naryn HPP-1"      readiness - 10%</a:t>
            </a:r>
          </a:p>
          <a:p>
            <a:pPr marL="285750" indent="-285750" algn="just">
              <a:lnSpc>
                <a:spcPct val="200000"/>
              </a:lnSpc>
              <a:buFont typeface="Wingdings" panose="05000000000000000000" pitchFamily="2" charset="2"/>
              <a:buChar char="Ø"/>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Concrete mixing plant – 35 m3/h, performed commissioning, at the moment plant produces concrete (produced 1,000.0 m3 of concrete)</a:t>
            </a:r>
          </a:p>
        </p:txBody>
      </p:sp>
      <p:pic>
        <p:nvPicPr>
          <p:cNvPr id="14" name="Picture 19" descr="2375085f967b71ae83c56618d49a89bc">
            <a:extLst>
              <a:ext uri="{FF2B5EF4-FFF2-40B4-BE49-F238E27FC236}">
                <a16:creationId xmlns:a16="http://schemas.microsoft.com/office/drawing/2014/main" id="{5DF95CFC-70E4-467D-B57C-F5C9FF3EA8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4729" y="823729"/>
            <a:ext cx="3544961" cy="304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Конкусная документация на поставку и монтаж Дробильно-сортировачного хозяйства">
            <a:hlinkClick r:id="rId4"/>
            <a:extLst>
              <a:ext uri="{FF2B5EF4-FFF2-40B4-BE49-F238E27FC236}">
                <a16:creationId xmlns:a16="http://schemas.microsoft.com/office/drawing/2014/main" id="{EFE4F8B9-D373-4DD5-A497-CE4EB19CB6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8568452" y="3954043"/>
            <a:ext cx="3536950" cy="2187575"/>
          </a:xfrm>
          <a:prstGeom prst="rect">
            <a:avLst/>
          </a:prstGeom>
        </p:spPr>
      </p:pic>
    </p:spTree>
    <p:extLst>
      <p:ext uri="{BB962C8B-B14F-4D97-AF65-F5344CB8AC3E}">
        <p14:creationId xmlns:p14="http://schemas.microsoft.com/office/powerpoint/2010/main" val="86534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192946" y="139975"/>
            <a:ext cx="2749471" cy="461665"/>
          </a:xfrm>
          <a:prstGeom prst="rect">
            <a:avLst/>
          </a:prstGeom>
          <a:noFill/>
        </p:spPr>
        <p:txBody>
          <a:bodyPr wrap="none" lIns="91440" tIns="45720" rIns="91440" bIns="45720">
            <a:spAutoFit/>
          </a:bodyPr>
          <a:lstStyle/>
          <a:p>
            <a:r>
              <a:rPr lang="en-US" sz="2400" b="1" dirty="0">
                <a:latin typeface="Arial" panose="020B0604020202020204" pitchFamily="34" charset="0"/>
                <a:cs typeface="Arial" panose="020B0604020202020204" pitchFamily="34" charset="0"/>
              </a:rPr>
              <a:t>Completed works</a:t>
            </a:r>
          </a:p>
        </p:txBody>
      </p:sp>
      <p:cxnSp>
        <p:nvCxnSpPr>
          <p:cNvPr id="10" name="Прямая соединительная линия 9">
            <a:extLst>
              <a:ext uri="{FF2B5EF4-FFF2-40B4-BE49-F238E27FC236}">
                <a16:creationId xmlns:a16="http://schemas.microsoft.com/office/drawing/2014/main" id="{F72075DE-8DDD-42D3-AE82-274FC2F6327A}"/>
              </a:ext>
            </a:extLst>
          </p:cNvPr>
          <p:cNvCxnSpPr>
            <a:cxnSpLocks/>
          </p:cNvCxnSpPr>
          <p:nvPr/>
        </p:nvCxnSpPr>
        <p:spPr>
          <a:xfrm>
            <a:off x="192946" y="614678"/>
            <a:ext cx="838899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1" name="Picture 2" descr="http://narynhydro.kg/galereya5/7987.JPG">
            <a:extLst>
              <a:ext uri="{FF2B5EF4-FFF2-40B4-BE49-F238E27FC236}">
                <a16:creationId xmlns:a16="http://schemas.microsoft.com/office/drawing/2014/main" id="{42678EC8-B6F2-4C45-AC62-4337D5BD96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7000" y="699157"/>
            <a:ext cx="4553560" cy="3030964"/>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34C42CB9-D252-4208-BF2B-935D644E5A29}"/>
              </a:ext>
            </a:extLst>
          </p:cNvPr>
          <p:cNvSpPr/>
          <p:nvPr/>
        </p:nvSpPr>
        <p:spPr>
          <a:xfrm>
            <a:off x="114304" y="839590"/>
            <a:ext cx="6843709" cy="3365024"/>
          </a:xfrm>
          <a:prstGeom prst="rect">
            <a:avLst/>
          </a:prstGeom>
        </p:spPr>
        <p:txBody>
          <a:bodyPr wrap="square">
            <a:spAutoFit/>
          </a:bodyPr>
          <a:lstStyle/>
          <a:p>
            <a:pPr marL="285750" lvl="0" indent="-285750" algn="just">
              <a:lnSpc>
                <a:spcPct val="150000"/>
              </a:lnSpc>
              <a:buFont typeface="Wingdings" panose="05000000000000000000" pitchFamily="2" charset="2"/>
              <a:buChar char="Ø"/>
            </a:pP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Facility “Temporary bridge Naryn river”- readiness 30%. </a:t>
            </a:r>
          </a:p>
          <a:p>
            <a:pPr marL="285750" lvl="0" indent="-285750" algn="just">
              <a:lnSpc>
                <a:spcPct val="150000"/>
              </a:lnSpc>
              <a:buFont typeface="Wingdings" panose="05000000000000000000" pitchFamily="2" charset="2"/>
              <a:buChar char="Ø"/>
            </a:pP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Facility “Onsite road”, readiness 100%</a:t>
            </a:r>
          </a:p>
          <a:p>
            <a:pPr marL="285750" lvl="0" indent="-285750" algn="just">
              <a:lnSpc>
                <a:spcPct val="150000"/>
              </a:lnSpc>
              <a:buFont typeface="Wingdings" panose="05000000000000000000" pitchFamily="2" charset="2"/>
              <a:buChar char="Ø"/>
            </a:pP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Temporary power supply - have been put into operation: substation 35/10 kV, more than 10 km of 35 kV and 10 kV overhead lines, 8 transformers of various capacities</a:t>
            </a:r>
          </a:p>
          <a:p>
            <a:pPr marL="285750" lvl="0" indent="-285750" algn="just">
              <a:lnSpc>
                <a:spcPct val="150000"/>
              </a:lnSpc>
              <a:buFont typeface="Wingdings" panose="05000000000000000000" pitchFamily="2" charset="2"/>
              <a:buChar char="Ø"/>
            </a:pPr>
            <a:r>
              <a:rPr lang="en-US"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Production of inert materials - deployed two crushing and screening facilities, produced 20 thousand cubic meters of inert materials</a:t>
            </a:r>
          </a:p>
        </p:txBody>
      </p:sp>
      <p:pic>
        <p:nvPicPr>
          <p:cNvPr id="16" name="Picture 22" descr="d4bed8613b59f40b32e2d5d6d3d298d5">
            <a:extLst>
              <a:ext uri="{FF2B5EF4-FFF2-40B4-BE49-F238E27FC236}">
                <a16:creationId xmlns:a16="http://schemas.microsoft.com/office/drawing/2014/main" id="{7E04E7E6-6279-45F0-81EF-8171C05F7E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567000" y="3799650"/>
            <a:ext cx="4553560" cy="2940265"/>
          </a:xfrm>
          <a:prstGeom prst="rect">
            <a:avLst/>
          </a:prstGeom>
        </p:spPr>
      </p:pic>
      <p:sp>
        <p:nvSpPr>
          <p:cNvPr id="17" name="Rectangle 15">
            <a:extLst>
              <a:ext uri="{FF2B5EF4-FFF2-40B4-BE49-F238E27FC236}">
                <a16:creationId xmlns:a16="http://schemas.microsoft.com/office/drawing/2014/main" id="{28E14025-F186-42C4-B59A-8AF2F70A6093}"/>
              </a:ext>
            </a:extLst>
          </p:cNvPr>
          <p:cNvSpPr>
            <a:spLocks noChangeArrowheads="1"/>
          </p:cNvSpPr>
          <p:nvPr/>
        </p:nvSpPr>
        <p:spPr bwMode="auto">
          <a:xfrm>
            <a:off x="194878" y="4748831"/>
            <a:ext cx="6765067"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ru-RU" altLang="ru-RU" u="sng" dirty="0">
              <a:highlight>
                <a:srgbClr val="FFFF00"/>
              </a:highlight>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spcAft>
                <a:spcPts val="600"/>
              </a:spcAft>
            </a:pPr>
            <a:r>
              <a:rPr lang="en-US" altLang="ru-RU" b="1" dirty="0">
                <a:latin typeface="Arial Unicode MS" panose="020B0604020202020204" pitchFamily="34" charset="-128"/>
                <a:ea typeface="Arial Unicode MS" panose="020B0604020202020204" pitchFamily="34" charset="-128"/>
                <a:cs typeface="Arial Unicode MS" panose="020B0604020202020204" pitchFamily="34" charset="-128"/>
              </a:rPr>
              <a:t>Project survey work – </a:t>
            </a:r>
            <a:r>
              <a:rPr lang="en-US" altLang="ru-RU" dirty="0">
                <a:latin typeface="Arial Unicode MS" panose="020B0604020202020204" pitchFamily="34" charset="-128"/>
                <a:ea typeface="Arial Unicode MS" panose="020B0604020202020204" pitchFamily="34" charset="-128"/>
                <a:cs typeface="Arial Unicode MS" panose="020B0604020202020204" pitchFamily="34" charset="-128"/>
              </a:rPr>
              <a:t>development of project documentation for the construction of the main hydro unit cascade, working documents (</a:t>
            </a:r>
            <a:r>
              <a:rPr lang="en-US" altLang="ru-RU" dirty="0" err="1">
                <a:latin typeface="Arial Unicode MS" panose="020B0604020202020204" pitchFamily="34" charset="-128"/>
                <a:ea typeface="Arial Unicode MS" panose="020B0604020202020204" pitchFamily="34" charset="-128"/>
                <a:cs typeface="Arial Unicode MS" panose="020B0604020202020204" pitchFamily="34" charset="-128"/>
              </a:rPr>
              <a:t>Akbulun</a:t>
            </a:r>
            <a:r>
              <a:rPr lang="en-US" altLang="ru-RU" dirty="0">
                <a:latin typeface="Arial Unicode MS" panose="020B0604020202020204" pitchFamily="34" charset="-128"/>
                <a:ea typeface="Arial Unicode MS" panose="020B0604020202020204" pitchFamily="34" charset="-128"/>
                <a:cs typeface="Arial Unicode MS" panose="020B0604020202020204" pitchFamily="34" charset="-128"/>
              </a:rPr>
              <a:t> HPP and Naryn HPP-1). Topographical survey completed, main constriction plan refined.</a:t>
            </a:r>
          </a:p>
          <a:p>
            <a:pPr algn="just" eaLnBrk="1" hangingPunct="1">
              <a:spcAft>
                <a:spcPts val="600"/>
              </a:spcAft>
            </a:pPr>
            <a:endParaRPr lang="ru-RU" altLang="ru-RU" dirty="0">
              <a:highlight>
                <a:srgbClr val="FFFF00"/>
              </a:highlight>
            </a:endParaRPr>
          </a:p>
          <a:p>
            <a:pPr algn="just" eaLnBrk="1" hangingPunct="1">
              <a:spcAft>
                <a:spcPts val="600"/>
              </a:spcAft>
            </a:pPr>
            <a:endParaRPr lang="ru-RU" altLang="ru-RU" dirty="0">
              <a:highlight>
                <a:srgbClr val="FFFF00"/>
              </a:highlight>
            </a:endParaRPr>
          </a:p>
          <a:p>
            <a:pPr algn="just"/>
            <a:r>
              <a:rPr lang="ru-RU" altLang="ru-RU" dirty="0">
                <a:highlight>
                  <a:srgbClr val="FFFF00"/>
                </a:highlight>
              </a:rPr>
              <a:t> </a:t>
            </a:r>
          </a:p>
        </p:txBody>
      </p:sp>
    </p:spTree>
    <p:extLst>
      <p:ext uri="{BB962C8B-B14F-4D97-AF65-F5344CB8AC3E}">
        <p14:creationId xmlns:p14="http://schemas.microsoft.com/office/powerpoint/2010/main" val="3255954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DEE88F-5E95-4185-9CBF-A856EFA72C8A}"/>
              </a:ext>
            </a:extLst>
          </p:cNvPr>
          <p:cNvSpPr>
            <a:spLocks noGrp="1"/>
          </p:cNvSpPr>
          <p:nvPr>
            <p:ph type="title"/>
          </p:nvPr>
        </p:nvSpPr>
        <p:spPr>
          <a:xfrm>
            <a:off x="3564082" y="56703"/>
            <a:ext cx="5049982" cy="563130"/>
          </a:xfrm>
        </p:spPr>
        <p:txBody>
          <a:bodyPr>
            <a:normAutofit/>
          </a:bodyPr>
          <a:lstStyle/>
          <a:p>
            <a:pPr algn="ctr"/>
            <a:r>
              <a:rPr lang="en-US" sz="2000" b="1" dirty="0"/>
              <a:t>Possible options for cooperation</a:t>
            </a:r>
            <a:endParaRPr lang="ru-RU" sz="2000" b="1" dirty="0"/>
          </a:p>
        </p:txBody>
      </p:sp>
      <p:graphicFrame>
        <p:nvGraphicFramePr>
          <p:cNvPr id="11" name="Объект 10">
            <a:extLst>
              <a:ext uri="{FF2B5EF4-FFF2-40B4-BE49-F238E27FC236}">
                <a16:creationId xmlns:a16="http://schemas.microsoft.com/office/drawing/2014/main" id="{EBDB8816-F9BA-4093-A897-4D741267D4C8}"/>
              </a:ext>
            </a:extLst>
          </p:cNvPr>
          <p:cNvGraphicFramePr>
            <a:graphicFrameLocks noGrp="1"/>
          </p:cNvGraphicFramePr>
          <p:nvPr>
            <p:ph idx="1"/>
            <p:extLst>
              <p:ext uri="{D42A27DB-BD31-4B8C-83A1-F6EECF244321}">
                <p14:modId xmlns:p14="http://schemas.microsoft.com/office/powerpoint/2010/main" val="468077413"/>
              </p:ext>
            </p:extLst>
          </p:nvPr>
        </p:nvGraphicFramePr>
        <p:xfrm>
          <a:off x="657947" y="800342"/>
          <a:ext cx="11263744" cy="74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Группа 11">
            <a:extLst>
              <a:ext uri="{FF2B5EF4-FFF2-40B4-BE49-F238E27FC236}">
                <a16:creationId xmlns:a16="http://schemas.microsoft.com/office/drawing/2014/main" id="{859DCE86-ACA2-45DC-A823-93D8F5457EE7}"/>
              </a:ext>
            </a:extLst>
          </p:cNvPr>
          <p:cNvGrpSpPr/>
          <p:nvPr/>
        </p:nvGrpSpPr>
        <p:grpSpPr>
          <a:xfrm>
            <a:off x="539749" y="2255980"/>
            <a:ext cx="11614439" cy="2295810"/>
            <a:chOff x="342900" y="1811601"/>
            <a:chExt cx="11614439" cy="2295810"/>
          </a:xfrm>
        </p:grpSpPr>
        <p:sp>
          <p:nvSpPr>
            <p:cNvPr id="7" name="Прямоугольник 6">
              <a:extLst>
                <a:ext uri="{FF2B5EF4-FFF2-40B4-BE49-F238E27FC236}">
                  <a16:creationId xmlns:a16="http://schemas.microsoft.com/office/drawing/2014/main" id="{2CAA8B5E-D817-4A0F-9B6E-F1089510B744}"/>
                </a:ext>
              </a:extLst>
            </p:cNvPr>
            <p:cNvSpPr/>
            <p:nvPr/>
          </p:nvSpPr>
          <p:spPr>
            <a:xfrm>
              <a:off x="457201" y="2181178"/>
              <a:ext cx="11263743" cy="1926233"/>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Provision for temporary use of the existing infrastructure (access roads, structures, etc.) and land plots allocated for the construction of hydraulic structures of the Upper </a:t>
              </a:r>
              <a:r>
                <a:rPr lang="en-US" sz="1400" dirty="0" err="1">
                  <a:ea typeface="Calibri" panose="020F0502020204030204" pitchFamily="34" charset="0"/>
                </a:rPr>
                <a:t>Naryn</a:t>
              </a:r>
              <a:r>
                <a:rPr lang="en-US" sz="1400" dirty="0">
                  <a:ea typeface="Calibri" panose="020F0502020204030204" pitchFamily="34" charset="0"/>
                </a:rPr>
                <a:t> HPP cascade (with a land lease term of up to 49 years);</a:t>
              </a:r>
              <a:endParaRPr lang="ru-RU" sz="1400" dirty="0">
                <a:ea typeface="Calibri" panose="020F0502020204030204" pitchFamily="34" charset="0"/>
              </a:endParaRPr>
            </a:p>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State preferences - exemption from taxes and customs payments related to activities during the implementation of the Project and payable by the Investor on the territory of the Kyrgyz side;</a:t>
              </a:r>
              <a:endParaRPr lang="ru-RU" sz="1400" dirty="0">
                <a:ea typeface="Calibri" panose="020F0502020204030204" pitchFamily="34" charset="0"/>
              </a:endParaRPr>
            </a:p>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On the basis of the non-monetary contribution, it is assessed by an independent appraiser and additional share issues are organized, which must be redeemed by a potential investor as a founder of a joint venture (JV).</a:t>
              </a:r>
              <a:endParaRPr lang="ru-RU" sz="1400" dirty="0">
                <a:ea typeface="Calibri" panose="020F0502020204030204" pitchFamily="34" charset="0"/>
              </a:endParaRPr>
            </a:p>
            <a:p>
              <a:pPr marL="342900" lvl="0" indent="-342900" algn="just">
                <a:lnSpc>
                  <a:spcPct val="107000"/>
                </a:lnSpc>
                <a:spcAft>
                  <a:spcPts val="0"/>
                </a:spcAft>
                <a:buClr>
                  <a:srgbClr val="C00000"/>
                </a:buClr>
                <a:buFont typeface="Wingdings" panose="05000000000000000000" pitchFamily="2" charset="2"/>
                <a:buChar char="v"/>
              </a:pPr>
              <a:r>
                <a:rPr lang="en-US" sz="1400" dirty="0">
                  <a:ea typeface="Calibri" panose="020F0502020204030204" pitchFamily="34" charset="0"/>
                </a:rPr>
                <a:t>The rest of the investment for the completion of the project is attracted by the shareholders of the joint venture through loans and credits. The above means attracting direct investment from a potential Investor.</a:t>
              </a:r>
              <a:endParaRPr lang="ru-RU" sz="1400" dirty="0">
                <a:ea typeface="Calibri" panose="020F0502020204030204" pitchFamily="34" charset="0"/>
              </a:endParaRPr>
            </a:p>
          </p:txBody>
        </p:sp>
        <p:graphicFrame>
          <p:nvGraphicFramePr>
            <p:cNvPr id="10" name="Схема 9">
              <a:extLst>
                <a:ext uri="{FF2B5EF4-FFF2-40B4-BE49-F238E27FC236}">
                  <a16:creationId xmlns:a16="http://schemas.microsoft.com/office/drawing/2014/main" id="{D4666DCE-A87D-4DDB-8045-7568135541B3}"/>
                </a:ext>
              </a:extLst>
            </p:cNvPr>
            <p:cNvGraphicFramePr/>
            <p:nvPr>
              <p:extLst>
                <p:ext uri="{D42A27DB-BD31-4B8C-83A1-F6EECF244321}">
                  <p14:modId xmlns:p14="http://schemas.microsoft.com/office/powerpoint/2010/main" val="3813309747"/>
                </p:ext>
              </p:extLst>
            </p:nvPr>
          </p:nvGraphicFramePr>
          <p:xfrm>
            <a:off x="342900" y="1811601"/>
            <a:ext cx="11614439" cy="3695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graphicFrame>
        <p:nvGraphicFramePr>
          <p:cNvPr id="15" name="Схема 14">
            <a:extLst>
              <a:ext uri="{FF2B5EF4-FFF2-40B4-BE49-F238E27FC236}">
                <a16:creationId xmlns:a16="http://schemas.microsoft.com/office/drawing/2014/main" id="{5200EF3F-5B4D-486D-8A5B-97248C99CA03}"/>
              </a:ext>
            </a:extLst>
          </p:cNvPr>
          <p:cNvGraphicFramePr/>
          <p:nvPr>
            <p:extLst>
              <p:ext uri="{D42A27DB-BD31-4B8C-83A1-F6EECF244321}">
                <p14:modId xmlns:p14="http://schemas.microsoft.com/office/powerpoint/2010/main" val="1467760171"/>
              </p:ext>
            </p:extLst>
          </p:nvPr>
        </p:nvGraphicFramePr>
        <p:xfrm>
          <a:off x="539749" y="4785010"/>
          <a:ext cx="11500138" cy="9233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Прямоугольник 15">
            <a:extLst>
              <a:ext uri="{FF2B5EF4-FFF2-40B4-BE49-F238E27FC236}">
                <a16:creationId xmlns:a16="http://schemas.microsoft.com/office/drawing/2014/main" id="{2371F8F4-4AF5-4F96-B343-FF6117E2BD25}"/>
              </a:ext>
            </a:extLst>
          </p:cNvPr>
          <p:cNvSpPr/>
          <p:nvPr/>
        </p:nvSpPr>
        <p:spPr>
          <a:xfrm>
            <a:off x="787113" y="1512341"/>
            <a:ext cx="10954944" cy="68736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a:spAutoFit/>
          </a:bodyPr>
          <a:lstStyle/>
          <a:p>
            <a:pPr marL="342900" lvl="0" indent="-342900" algn="just">
              <a:spcAft>
                <a:spcPts val="800"/>
              </a:spcAft>
              <a:buFont typeface="Wingdings" panose="05000000000000000000" pitchFamily="2" charset="2"/>
              <a:buChar char="§"/>
            </a:pPr>
            <a:r>
              <a:rPr lang="en-US" sz="1600" dirty="0">
                <a:ea typeface="Calibri" panose="020F0502020204030204" pitchFamily="34" charset="0"/>
              </a:rPr>
              <a:t>Kyrgyz side - at least 51%;</a:t>
            </a:r>
            <a:endParaRPr lang="ru-RU" sz="1600" dirty="0">
              <a:ea typeface="Calibri" panose="020F0502020204030204" pitchFamily="34" charset="0"/>
            </a:endParaRPr>
          </a:p>
          <a:p>
            <a:pPr marL="342900" lvl="0" indent="-342900" algn="just">
              <a:spcAft>
                <a:spcPts val="800"/>
              </a:spcAft>
              <a:buFont typeface="Wingdings" panose="05000000000000000000" pitchFamily="2" charset="2"/>
              <a:buChar char="§"/>
            </a:pPr>
            <a:r>
              <a:rPr lang="en-US" sz="1600" dirty="0">
                <a:ea typeface="Calibri" panose="020F0502020204030204" pitchFamily="34" charset="0"/>
              </a:rPr>
              <a:t>Investor - up to 49%;</a:t>
            </a:r>
            <a:endParaRPr lang="ru-RU" sz="1600" dirty="0">
              <a:ea typeface="Calibri" panose="020F0502020204030204" pitchFamily="34" charset="0"/>
            </a:endParaRPr>
          </a:p>
        </p:txBody>
      </p:sp>
      <p:sp>
        <p:nvSpPr>
          <p:cNvPr id="17" name="Прямоугольник 16">
            <a:extLst>
              <a:ext uri="{FF2B5EF4-FFF2-40B4-BE49-F238E27FC236}">
                <a16:creationId xmlns:a16="http://schemas.microsoft.com/office/drawing/2014/main" id="{A8BCC4C0-8E0D-4F3E-830D-F83F7F7E7ABD}"/>
              </a:ext>
            </a:extLst>
          </p:cNvPr>
          <p:cNvSpPr/>
          <p:nvPr/>
        </p:nvSpPr>
        <p:spPr>
          <a:xfrm>
            <a:off x="654050" y="5450850"/>
            <a:ext cx="11242406" cy="8617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buFont typeface="Wingdings" panose="05000000000000000000" pitchFamily="2" charset="2"/>
              <a:buChar char="§"/>
            </a:pPr>
            <a:r>
              <a:rPr lang="ru-RU" sz="1600" dirty="0"/>
              <a:t>  </a:t>
            </a:r>
            <a:r>
              <a:rPr lang="en-US" sz="1600" dirty="0"/>
              <a:t>Kyrgyz side - at least 51%;</a:t>
            </a:r>
            <a:r>
              <a:rPr lang="ru-RU" sz="1600" dirty="0"/>
              <a:t>;</a:t>
            </a:r>
          </a:p>
          <a:p>
            <a:pPr lvl="0">
              <a:buFont typeface="Wingdings" panose="05000000000000000000" pitchFamily="2" charset="2"/>
              <a:buChar char="§"/>
            </a:pPr>
            <a:r>
              <a:rPr lang="ru-RU" sz="1600" dirty="0"/>
              <a:t>  </a:t>
            </a:r>
            <a:r>
              <a:rPr lang="en-US" sz="1600" dirty="0"/>
              <a:t>side number 1 - up to 24%;</a:t>
            </a:r>
            <a:endParaRPr lang="ru-RU" sz="1600" dirty="0"/>
          </a:p>
          <a:p>
            <a:pPr lvl="0">
              <a:buFont typeface="Wingdings" panose="05000000000000000000" pitchFamily="2" charset="2"/>
              <a:buChar char="§"/>
            </a:pPr>
            <a:r>
              <a:rPr lang="ru-RU" sz="1600" dirty="0"/>
              <a:t>  </a:t>
            </a:r>
            <a:r>
              <a:rPr lang="en-US" sz="1600" dirty="0"/>
              <a:t>side number 2 - up to 25%.</a:t>
            </a:r>
            <a:endParaRPr lang="ru-RU" sz="1600" dirty="0"/>
          </a:p>
        </p:txBody>
      </p:sp>
      <p:sp>
        <p:nvSpPr>
          <p:cNvPr id="19" name="Прямоугольник 18">
            <a:extLst>
              <a:ext uri="{FF2B5EF4-FFF2-40B4-BE49-F238E27FC236}">
                <a16:creationId xmlns:a16="http://schemas.microsoft.com/office/drawing/2014/main" id="{3C1C6D41-1BC6-463C-B267-F00262336131}"/>
              </a:ext>
            </a:extLst>
          </p:cNvPr>
          <p:cNvSpPr/>
          <p:nvPr/>
        </p:nvSpPr>
        <p:spPr>
          <a:xfrm>
            <a:off x="654050" y="6315992"/>
            <a:ext cx="11356707" cy="542008"/>
          </a:xfrm>
          <a:prstGeom prst="rect">
            <a:avLst/>
          </a:prstGeom>
        </p:spPr>
        <p:txBody>
          <a:bodyPr wrap="square">
            <a:spAutoFit/>
          </a:bodyPr>
          <a:lstStyle/>
          <a:p>
            <a:pPr algn="just">
              <a:lnSpc>
                <a:spcPct val="107000"/>
              </a:lnSpc>
              <a:spcAft>
                <a:spcPts val="0"/>
              </a:spcAft>
            </a:pPr>
            <a:r>
              <a:rPr lang="en-US" sz="1400" b="1" dirty="0">
                <a:solidFill>
                  <a:srgbClr val="FFFF00"/>
                </a:solidFill>
                <a:ea typeface="Calibri" panose="020F0502020204030204" pitchFamily="34" charset="0"/>
                <a:cs typeface="Times New Roman" panose="02020603050405020304" pitchFamily="18" charset="0"/>
              </a:rPr>
              <a:t>In both forms of cooperation, it is assumed that after the completion of the project, the facility will come under the joint management of the Kyrgyz side and the Investor (s).</a:t>
            </a:r>
            <a:endParaRPr lang="ru-RU" sz="1200" b="1" dirty="0">
              <a:solidFill>
                <a:srgbClr val="FFFF00"/>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853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E1D1E4-2313-476D-8B49-D49B49C5C5D0}"/>
              </a:ext>
            </a:extLst>
          </p:cNvPr>
          <p:cNvSpPr>
            <a:spLocks noGrp="1"/>
          </p:cNvSpPr>
          <p:nvPr>
            <p:ph type="title"/>
          </p:nvPr>
        </p:nvSpPr>
        <p:spPr>
          <a:xfrm>
            <a:off x="3654136" y="171161"/>
            <a:ext cx="4883727" cy="646257"/>
          </a:xfrm>
        </p:spPr>
        <p:txBody>
          <a:bodyPr>
            <a:normAutofit/>
          </a:bodyPr>
          <a:lstStyle/>
          <a:p>
            <a:pPr algn="ctr"/>
            <a:r>
              <a:rPr lang="en-US" sz="2000" b="1" dirty="0"/>
              <a:t>Possible options for cooperation</a:t>
            </a:r>
            <a:endParaRPr lang="ru-RU" sz="2000" dirty="0"/>
          </a:p>
        </p:txBody>
      </p:sp>
      <p:sp>
        <p:nvSpPr>
          <p:cNvPr id="3" name="Объект 2">
            <a:extLst>
              <a:ext uri="{FF2B5EF4-FFF2-40B4-BE49-F238E27FC236}">
                <a16:creationId xmlns:a16="http://schemas.microsoft.com/office/drawing/2014/main" id="{60F14A75-0F92-4583-8C3C-EF0940F5F378}"/>
              </a:ext>
            </a:extLst>
          </p:cNvPr>
          <p:cNvSpPr>
            <a:spLocks noGrp="1"/>
          </p:cNvSpPr>
          <p:nvPr>
            <p:ph idx="1"/>
          </p:nvPr>
        </p:nvSpPr>
        <p:spPr>
          <a:xfrm>
            <a:off x="539668" y="1740626"/>
            <a:ext cx="11146971" cy="4660174"/>
          </a:xfrm>
        </p:spPr>
        <p:style>
          <a:lnRef idx="2">
            <a:schemeClr val="accent2"/>
          </a:lnRef>
          <a:fillRef idx="1">
            <a:schemeClr val="lt1"/>
          </a:fillRef>
          <a:effectRef idx="0">
            <a:schemeClr val="accent2"/>
          </a:effectRef>
          <a:fontRef idx="minor">
            <a:schemeClr val="dk1"/>
          </a:fontRef>
        </p:style>
        <p:txBody>
          <a:bodyPr>
            <a:noAutofit/>
          </a:bodyPr>
          <a:lstStyle/>
          <a:p>
            <a:pPr algn="just">
              <a:buClr>
                <a:srgbClr val="C00000"/>
              </a:buClr>
            </a:pPr>
            <a:r>
              <a:rPr lang="en-US" sz="1400" b="1" dirty="0"/>
              <a:t>Construction and transfer (BT, Build-and-Transfer) - </a:t>
            </a:r>
            <a:r>
              <a:rPr lang="en-US" sz="1400" dirty="0"/>
              <a:t>a private partner finances and builds an infrastructure facility and, after completion of construction work, transfers this infrastructure facility to a public partner, which, within the time period stipulated in the PPP agreement, pays the costs of the private partner for the construction of the infrastructure object.</a:t>
            </a:r>
            <a:endParaRPr lang="ru-RU" sz="1400" dirty="0"/>
          </a:p>
          <a:p>
            <a:pPr algn="just">
              <a:buClr>
                <a:srgbClr val="C00000"/>
              </a:buClr>
            </a:pPr>
            <a:r>
              <a:rPr lang="en-US" sz="1400" b="1" dirty="0"/>
              <a:t>Construction, lease and transfer (Build-Lease-and-Transfer - BLT) - </a:t>
            </a:r>
            <a:r>
              <a:rPr lang="en-US" sz="1400" dirty="0"/>
              <a:t>a private partner finances and builds an infrastructure facility of a public-private partnership and upon completion of construction transfers it to a public partner, retaining the rights to lease an infrastructure facility for a certain period of time , after which the ownership rights to the infrastructure facility are automatically transferred to the state partner.</a:t>
            </a:r>
            <a:endParaRPr lang="ru-RU" sz="1400" dirty="0"/>
          </a:p>
          <a:p>
            <a:pPr algn="just">
              <a:buClr>
                <a:srgbClr val="C00000"/>
              </a:buClr>
            </a:pPr>
            <a:r>
              <a:rPr lang="en-US" sz="1400" b="1" dirty="0"/>
              <a:t>Construction, operation and transfer (BOT, Build, Operate, Transfer) - </a:t>
            </a:r>
            <a:r>
              <a:rPr lang="en-US" sz="1400" dirty="0"/>
              <a:t>under this model of the Agreement, the Investor undertakes to build, finance the construction, operate and maintain the infrastructure facility for a certain period of time before the transfer of this facility to the state.</a:t>
            </a:r>
            <a:endParaRPr lang="ru-RU" sz="1400" dirty="0"/>
          </a:p>
          <a:p>
            <a:pPr algn="just">
              <a:buClr>
                <a:srgbClr val="C00000"/>
              </a:buClr>
            </a:pPr>
            <a:r>
              <a:rPr lang="en-US" sz="1400" b="1" dirty="0"/>
              <a:t>Build-Own-Operate-and-Transfer (BOOT) </a:t>
            </a:r>
            <a:r>
              <a:rPr lang="en-US" sz="1400" dirty="0"/>
              <a:t>is a form of participation of a private partner in PPP projects, defined as "build, operate and transfer", except that after the expiration of the agreement, the private the partner transfers the object to the public partner.</a:t>
            </a:r>
            <a:endParaRPr lang="ru-RU" sz="1400" dirty="0"/>
          </a:p>
          <a:p>
            <a:pPr algn="just">
              <a:buClr>
                <a:srgbClr val="C00000"/>
              </a:buClr>
            </a:pPr>
            <a:r>
              <a:rPr lang="en-US" sz="1400" b="1" dirty="0"/>
              <a:t>Build-Transfer-and-Operate (BTO) - </a:t>
            </a:r>
            <a:r>
              <a:rPr lang="en-US" sz="1400" dirty="0"/>
              <a:t>A public partner transfers an infrastructure facility to a private partner who builds it, taking on cost overruns, potential construction delays and associated risks. After the official acceptance of the infrastructure facility by the public partner, the ownership rights to it are transferred to the public partner, while the private partner operates it on behalf of the public partner.</a:t>
            </a:r>
            <a:endParaRPr lang="ru-RU" sz="1400" dirty="0"/>
          </a:p>
          <a:p>
            <a:pPr algn="just">
              <a:buClr>
                <a:srgbClr val="C00000"/>
              </a:buClr>
            </a:pPr>
            <a:r>
              <a:rPr lang="en-US" sz="1400" b="1" dirty="0"/>
              <a:t>DBFO (Design-Build-Finance-Operate) - </a:t>
            </a:r>
            <a:r>
              <a:rPr lang="en-US" sz="1400" dirty="0"/>
              <a:t>design-build-finance-management. The state partner under this scheme retains the rights to the created infrastructure object and leases it to the project company for the period of the concession.</a:t>
            </a:r>
            <a:endParaRPr lang="ru-RU" sz="1400" dirty="0"/>
          </a:p>
        </p:txBody>
      </p:sp>
      <p:graphicFrame>
        <p:nvGraphicFramePr>
          <p:cNvPr id="5" name="Схема 4">
            <a:extLst>
              <a:ext uri="{FF2B5EF4-FFF2-40B4-BE49-F238E27FC236}">
                <a16:creationId xmlns:a16="http://schemas.microsoft.com/office/drawing/2014/main" id="{46C6471D-3D13-42DD-A59B-80409931D636}"/>
              </a:ext>
            </a:extLst>
          </p:cNvPr>
          <p:cNvGraphicFramePr/>
          <p:nvPr>
            <p:extLst>
              <p:ext uri="{D42A27DB-BD31-4B8C-83A1-F6EECF244321}">
                <p14:modId xmlns:p14="http://schemas.microsoft.com/office/powerpoint/2010/main" val="1512694365"/>
              </p:ext>
            </p:extLst>
          </p:nvPr>
        </p:nvGraphicFramePr>
        <p:xfrm>
          <a:off x="350982" y="1140461"/>
          <a:ext cx="11490036" cy="60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17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E7EC85C2-FD16-42E8-B533-D458BF4DC51B}"/>
              </a:ext>
            </a:extLst>
          </p:cNvPr>
          <p:cNvPicPr>
            <a:picLocks noChangeAspect="1"/>
          </p:cNvPicPr>
          <p:nvPr/>
        </p:nvPicPr>
        <p:blipFill rotWithShape="1">
          <a:blip r:embed="rId2">
            <a:extLst>
              <a:ext uri="{28A0092B-C50C-407E-A947-70E740481C1C}">
                <a14:useLocalDpi xmlns:a14="http://schemas.microsoft.com/office/drawing/2010/main" val="0"/>
              </a:ext>
            </a:extLst>
          </a:blip>
          <a:srcRect t="9996" b="10453"/>
          <a:stretch/>
        </p:blipFill>
        <p:spPr>
          <a:xfrm>
            <a:off x="0" y="1"/>
            <a:ext cx="12192000" cy="6858000"/>
          </a:xfrm>
          <a:prstGeom prst="rect">
            <a:avLst/>
          </a:prstGeom>
        </p:spPr>
      </p:pic>
      <p:sp>
        <p:nvSpPr>
          <p:cNvPr id="12" name="TextBox 11">
            <a:extLst>
              <a:ext uri="{FF2B5EF4-FFF2-40B4-BE49-F238E27FC236}">
                <a16:creationId xmlns:a16="http://schemas.microsoft.com/office/drawing/2014/main" id="{5AD65C96-9C1E-4970-9758-6373217191A8}"/>
              </a:ext>
            </a:extLst>
          </p:cNvPr>
          <p:cNvSpPr txBox="1"/>
          <p:nvPr/>
        </p:nvSpPr>
        <p:spPr>
          <a:xfrm>
            <a:off x="0" y="0"/>
            <a:ext cx="12192000" cy="369332"/>
          </a:xfrm>
          <a:prstGeom prst="rect">
            <a:avLst/>
          </a:prstGeom>
          <a:solidFill>
            <a:schemeClr val="bg1"/>
          </a:solidFill>
        </p:spPr>
        <p:txBody>
          <a:bodyPr wrap="square" rtlCol="0">
            <a:spAutoFit/>
          </a:bodyPr>
          <a:lstStyle/>
          <a:p>
            <a:pPr algn="ctr"/>
            <a:r>
              <a:rPr lang="en-US" b="1" cap="small" dirty="0">
                <a:latin typeface="Arial" panose="020B0604020202020204" pitchFamily="34" charset="0"/>
                <a:cs typeface="Arial" panose="020B0604020202020204" pitchFamily="34" charset="0"/>
              </a:rPr>
              <a:t>The Diagram of the Main Electrical Network of the Kyrgyz Republic’s Energy System.</a:t>
            </a:r>
          </a:p>
        </p:txBody>
      </p:sp>
    </p:spTree>
    <p:extLst>
      <p:ext uri="{BB962C8B-B14F-4D97-AF65-F5344CB8AC3E}">
        <p14:creationId xmlns:p14="http://schemas.microsoft.com/office/powerpoint/2010/main" val="342569294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7" ma:contentTypeDescription="Create a new document." ma:contentTypeScope="" ma:versionID="211b8532591745e2d4eba29517595078">
  <xsd:schema xmlns:xsd="http://www.w3.org/2001/XMLSchema" xmlns:xs="http://www.w3.org/2001/XMLSchema" xmlns:p="http://schemas.microsoft.com/office/2006/metadata/properties" xmlns:ns2="e30a273d-d6ae-4788-9422-d2fa4deaadf4" xmlns:ns3="c0101cd4-d4a0-41a2-b320-d72d96077b7f" xmlns:ns4="c1fdd505-2570-46c2-bd04-3e0f2d874cf5" targetNamespace="http://schemas.microsoft.com/office/2006/metadata/properties" ma:root="true" ma:fieldsID="19e1cdb102105570f39851e34b2ae0bf" ns2:_="" ns3:_="" ns4:_="">
    <xsd:import namespace="e30a273d-d6ae-4788-9422-d2fa4deaadf4"/>
    <xsd:import namespace="c0101cd4-d4a0-41a2-b320-d72d96077b7f"/>
    <xsd:import namespace="c1fdd505-2570-46c2-bd04-3e0f2d874cf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ccffee5-52ba-4ced-b964-e685bc4da251}" ma:internalName="TaxCatchAll" ma:showField="CatchAllData" ma:web="c0101cd4-d4a0-41a2-b320-d72d96077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30a273d-d6ae-4788-9422-d2fa4deaadf4">
      <Terms xmlns="http://schemas.microsoft.com/office/infopath/2007/PartnerControls"/>
    </lcf76f155ced4ddcb4097134ff3c332f>
    <TaxCatchAll xmlns="c1fdd505-2570-46c2-bd04-3e0f2d874cf5" xsi:nil="true"/>
  </documentManagement>
</p:properties>
</file>

<file path=customXml/itemProps1.xml><?xml version="1.0" encoding="utf-8"?>
<ds:datastoreItem xmlns:ds="http://schemas.openxmlformats.org/officeDocument/2006/customXml" ds:itemID="{069EEA76-E23C-40D9-B211-7085204E12F7}"/>
</file>

<file path=customXml/itemProps2.xml><?xml version="1.0" encoding="utf-8"?>
<ds:datastoreItem xmlns:ds="http://schemas.openxmlformats.org/officeDocument/2006/customXml" ds:itemID="{4E804A76-A780-42DA-AF31-A4783AD15B03}"/>
</file>

<file path=customXml/itemProps3.xml><?xml version="1.0" encoding="utf-8"?>
<ds:datastoreItem xmlns:ds="http://schemas.openxmlformats.org/officeDocument/2006/customXml" ds:itemID="{5D43EBF9-F8D6-4352-86C2-589316B19586}"/>
</file>

<file path=docProps/app.xml><?xml version="1.0" encoding="utf-8"?>
<Properties xmlns="http://schemas.openxmlformats.org/officeDocument/2006/extended-properties" xmlns:vt="http://schemas.openxmlformats.org/officeDocument/2006/docPropsVTypes">
  <TotalTime>604</TotalTime>
  <Words>1390</Words>
  <Application>Microsoft Office PowerPoint</Application>
  <PresentationFormat>Широкоэкранный</PresentationFormat>
  <Paragraphs>170</Paragraphs>
  <Slides>10</Slides>
  <Notes>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10</vt:i4>
      </vt:variant>
    </vt:vector>
  </HeadingPairs>
  <TitlesOfParts>
    <vt:vector size="21" baseType="lpstr">
      <vt:lpstr>Arial</vt:lpstr>
      <vt:lpstr>Arial (Основной текст)</vt:lpstr>
      <vt:lpstr>Arial Unicode MS</vt:lpstr>
      <vt:lpstr>Book Antiqua</vt:lpstr>
      <vt:lpstr>Calibri</vt:lpstr>
      <vt:lpstr>Calibri Light</vt:lpstr>
      <vt:lpstr>Century Gothic</vt:lpstr>
      <vt:lpstr>Times New Roman</vt:lpstr>
      <vt:lpstr>Wingdings</vt:lpstr>
      <vt:lpstr>Тема Office</vt:lpstr>
      <vt:lpstr>Office Theme</vt:lpstr>
      <vt:lpstr>Project "Construction of the Upper Naryn HPP Cascade"</vt:lpstr>
      <vt:lpstr>Презентация PowerPoint</vt:lpstr>
      <vt:lpstr>Презентация PowerPoint</vt:lpstr>
      <vt:lpstr>Презентация PowerPoint</vt:lpstr>
      <vt:lpstr>Презентация PowerPoint</vt:lpstr>
      <vt:lpstr>Презентация PowerPoint</vt:lpstr>
      <vt:lpstr>Possible options for cooperation</vt:lpstr>
      <vt:lpstr>Possible options for cooperation</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81</cp:revision>
  <dcterms:created xsi:type="dcterms:W3CDTF">2021-08-19T14:47:00Z</dcterms:created>
  <dcterms:modified xsi:type="dcterms:W3CDTF">2023-05-16T13:11:46Z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ies>
</file>