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5" r:id="rId4"/>
  </p:sldMasterIdLst>
  <p:notesMasterIdLst>
    <p:notesMasterId r:id="rId19"/>
  </p:notesMasterIdLst>
  <p:sldIdLst>
    <p:sldId id="256" r:id="rId5"/>
    <p:sldId id="257" r:id="rId6"/>
    <p:sldId id="258" r:id="rId7"/>
    <p:sldId id="259" r:id="rId8"/>
    <p:sldId id="268" r:id="rId9"/>
    <p:sldId id="260" r:id="rId10"/>
    <p:sldId id="263" r:id="rId11"/>
    <p:sldId id="261" r:id="rId12"/>
    <p:sldId id="265" r:id="rId13"/>
    <p:sldId id="272" r:id="rId14"/>
    <p:sldId id="275" r:id="rId15"/>
    <p:sldId id="273" r:id="rId16"/>
    <p:sldId id="276" r:id="rId17"/>
    <p:sldId id="26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01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E3EFB-1EC4-4C70-9F27-6143CDB00F3E}" type="datetimeFigureOut">
              <a:rPr lang="ru-RU" smtClean="0"/>
              <a:t>05.02.2024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B0F4F-C88A-457B-BA11-1E72A1EC3FE6}" type="slidenum">
              <a:rPr lang="ru-RU" smtClean="0"/>
              <a:t>‹#›</a:t>
            </a:fld>
            <a:endParaRPr lang="ru-RU"/>
          </a:p>
        </p:txBody>
      </p:sp>
    </p:spTree>
    <p:extLst>
      <p:ext uri="{BB962C8B-B14F-4D97-AF65-F5344CB8AC3E}">
        <p14:creationId xmlns:p14="http://schemas.microsoft.com/office/powerpoint/2010/main" val="178709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6AB0F4F-C88A-457B-BA11-1E72A1EC3FE6}" type="slidenum">
              <a:rPr lang="ru-RU" smtClean="0"/>
              <a:t>14</a:t>
            </a:fld>
            <a:endParaRPr lang="ru-RU"/>
          </a:p>
        </p:txBody>
      </p:sp>
    </p:spTree>
    <p:extLst>
      <p:ext uri="{BB962C8B-B14F-4D97-AF65-F5344CB8AC3E}">
        <p14:creationId xmlns:p14="http://schemas.microsoft.com/office/powerpoint/2010/main" val="159411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F1D3105-6D56-4B51-9CEA-5B856D4C3898}"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678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3EDC11-AF9D-4D90-A313-0C5CEE15F736}"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819464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3EDC11-AF9D-4D90-A313-0C5CEE15F736}"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997771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3EDC11-AF9D-4D90-A313-0C5CEE15F736}"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39272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3EDC11-AF9D-4D90-A313-0C5CEE15F736}"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911614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3EDC11-AF9D-4D90-A313-0C5CEE15F736}"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528326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71CB6A-F30E-44B6-8799-348865A54C00}"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6525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1AF405-7B54-4159-8E5D-297A64856933}"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245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57082B-BBF0-4E4C-B23B-03E0029245E4}"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13041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0307CFD-8D56-42EB-96B0-DF52567675A3}" type="datetime1">
              <a:rPr lang="en-US" smtClean="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63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5381D9-6163-4D83-8454-91AF67E18543}" type="datetime1">
              <a:rPr lang="en-US" smtClean="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513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A1B2957-05BA-457F-8149-8B2F3244415B}" type="datetime1">
              <a:rPr lang="en-US" smtClean="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104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1B1B36D-CFD6-4B66-89A6-7F25894BD527}" type="datetime1">
              <a:rPr lang="en-US" smtClean="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137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B4CC5-47F8-4DF5-8F9F-A31D28EF766B}" type="datetime1">
              <a:rPr lang="en-US" smtClean="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447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C04D81C-65C1-4F04-A07A-DC920D81B025}" type="datetime1">
              <a:rPr lang="en-US" smtClean="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21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63F70C7-9FC5-4F00-A79D-627B9FFFEB0D}" type="datetime1">
              <a:rPr lang="en-US" smtClean="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927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3EDC11-AF9D-4D90-A313-0C5CEE15F736}" type="datetime1">
              <a:rPr lang="en-US" smtClean="0"/>
              <a:t>2/5/2024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04678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67000">
              <a:schemeClr val="accent2">
                <a:lumMod val="40000"/>
                <a:lumOff val="60000"/>
                <a:alpha val="6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flipV="1">
            <a:off x="1100051" y="5598620"/>
            <a:ext cx="45719" cy="535480"/>
          </a:xfrm>
        </p:spPr>
        <p:txBody>
          <a:bodyPr/>
          <a:lstStyle/>
          <a:p>
            <a:r>
              <a:rPr lang="tk-TM" dirty="0"/>
              <a:t>.</a:t>
            </a:r>
            <a:endParaRPr lang="ru-RU" dirty="0"/>
          </a:p>
        </p:txBody>
      </p:sp>
      <p:sp>
        <p:nvSpPr>
          <p:cNvPr id="4" name="Прямоугольник 3"/>
          <p:cNvSpPr/>
          <p:nvPr/>
        </p:nvSpPr>
        <p:spPr>
          <a:xfrm>
            <a:off x="6003635" y="3138785"/>
            <a:ext cx="184730" cy="923330"/>
          </a:xfrm>
          <a:prstGeom prst="rect">
            <a:avLst/>
          </a:prstGeom>
          <a:noFill/>
        </p:spPr>
        <p:txBody>
          <a:bodyPr wrap="none" lIns="91440" tIns="45720" rIns="91440" bIns="45720">
            <a:spAutoFit/>
          </a:bodyPr>
          <a:lstStyle/>
          <a:p>
            <a:pPr algn="ct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88365" y="1171390"/>
            <a:ext cx="5560972" cy="5054843"/>
          </a:xfrm>
          <a:prstGeom prst="rect">
            <a:avLst/>
          </a:prstGeom>
        </p:spPr>
      </p:pic>
      <p:sp>
        <p:nvSpPr>
          <p:cNvPr id="6" name="Прямоугольник 5"/>
          <p:cNvSpPr/>
          <p:nvPr/>
        </p:nvSpPr>
        <p:spPr>
          <a:xfrm>
            <a:off x="28455" y="111974"/>
            <a:ext cx="12042725" cy="769441"/>
          </a:xfrm>
          <a:prstGeom prst="rect">
            <a:avLst/>
          </a:prstGeom>
          <a:solidFill>
            <a:schemeClr val="bg2"/>
          </a:solidFill>
          <a:ln>
            <a:solidFill>
              <a:schemeClr val="bg1"/>
            </a:solidFill>
          </a:ln>
        </p:spPr>
        <p:txBody>
          <a:bodyPr wrap="squar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Ministry of Energy of Turkmenistan</a:t>
            </a:r>
            <a:endParaRPr lang="ru-RU"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813" y="1171390"/>
            <a:ext cx="5172215" cy="5054843"/>
          </a:xfrm>
          <a:prstGeom prst="rect">
            <a:avLst/>
          </a:prstGeom>
        </p:spPr>
      </p:pic>
    </p:spTree>
    <p:extLst>
      <p:ext uri="{BB962C8B-B14F-4D97-AF65-F5344CB8AC3E}">
        <p14:creationId xmlns:p14="http://schemas.microsoft.com/office/powerpoint/2010/main" val="87302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74084" y="1643864"/>
            <a:ext cx="7387955" cy="3401961"/>
          </a:xfrm>
          <a:solidFill>
            <a:schemeClr val="bg1"/>
          </a:solidFill>
          <a:ln>
            <a:noFill/>
          </a:ln>
        </p:spPr>
        <p:txBody>
          <a:bodyPr>
            <a:normAutofit lnSpcReduction="10000"/>
          </a:bodyPr>
          <a:lstStyle/>
          <a:p>
            <a:pPr algn="just"/>
            <a:r>
              <a:rPr lang="ru-RU" sz="2000" dirty="0">
                <a:latin typeface="Times New Roman" panose="02020603050405020304" pitchFamily="18" charset="0"/>
                <a:cs typeface="Times New Roman" panose="02020603050405020304" pitchFamily="18" charset="0"/>
              </a:rPr>
              <a:t>	</a:t>
            </a:r>
            <a:r>
              <a:rPr lang="en-GB" sz="2200" i="1" dirty="0">
                <a:solidFill>
                  <a:schemeClr val="tx1"/>
                </a:solidFill>
                <a:latin typeface="Times New Roman" panose="02020603050405020304" pitchFamily="18" charset="0"/>
                <a:cs typeface="Times New Roman" panose="02020603050405020304" pitchFamily="18" charset="0"/>
              </a:rPr>
              <a:t>Project proposed to invest in</a:t>
            </a:r>
            <a:r>
              <a:rPr lang="ru-RU" sz="2200" i="1" dirty="0">
                <a:solidFill>
                  <a:schemeClr val="tx1"/>
                </a:solidFill>
                <a:latin typeface="Times New Roman" panose="02020603050405020304" pitchFamily="18" charset="0"/>
                <a:cs typeface="Times New Roman" panose="02020603050405020304" pitchFamily="18" charset="0"/>
              </a:rPr>
              <a:t>:</a:t>
            </a:r>
          </a:p>
          <a:p>
            <a:pPr algn="just"/>
            <a:r>
              <a:rPr lang="en-US" sz="2200" i="1" dirty="0">
                <a:solidFill>
                  <a:schemeClr val="tx1"/>
                </a:solidFill>
                <a:latin typeface="Times New Roman" panose="02020603050405020304" pitchFamily="18" charset="0"/>
                <a:cs typeface="Times New Roman" panose="02020603050405020304" pitchFamily="18" charset="0"/>
              </a:rPr>
              <a:t>The Development Cooperation Agreement was concluded by and between the State Electric Power Corporation "</a:t>
            </a:r>
            <a:r>
              <a:rPr lang="en-US" sz="2200" i="1" dirty="0" err="1">
                <a:solidFill>
                  <a:schemeClr val="tx1"/>
                </a:solidFill>
                <a:latin typeface="Times New Roman" panose="02020603050405020304" pitchFamily="18" charset="0"/>
                <a:cs typeface="Times New Roman" panose="02020603050405020304" pitchFamily="18" charset="0"/>
              </a:rPr>
              <a:t>Turkmenenergo</a:t>
            </a:r>
            <a:r>
              <a:rPr lang="en-US" sz="2200" i="1" dirty="0">
                <a:solidFill>
                  <a:schemeClr val="tx1"/>
                </a:solidFill>
                <a:latin typeface="Times New Roman" panose="02020603050405020304" pitchFamily="18" charset="0"/>
                <a:cs typeface="Times New Roman" panose="02020603050405020304" pitchFamily="18" charset="0"/>
              </a:rPr>
              <a:t>" and Abu Dhabi Future Energy Company PJSC "Masdar". According to the Agreement, it is planned to build a photovoltaic power farm of 300 MW capacity. </a:t>
            </a:r>
          </a:p>
          <a:p>
            <a:pPr algn="just"/>
            <a:r>
              <a:rPr lang="en-US" sz="2200" i="1" dirty="0">
                <a:solidFill>
                  <a:schemeClr val="tx1"/>
                </a:solidFill>
                <a:latin typeface="Times New Roman" panose="02020603050405020304" pitchFamily="18" charset="0"/>
                <a:cs typeface="Times New Roman" panose="02020603050405020304" pitchFamily="18" charset="0"/>
              </a:rPr>
              <a:t>Project location: Turkmenistan, </a:t>
            </a:r>
            <a:r>
              <a:rPr lang="en-US" sz="2200" i="1" dirty="0" err="1">
                <a:solidFill>
                  <a:schemeClr val="tx1"/>
                </a:solidFill>
                <a:latin typeface="Times New Roman" panose="02020603050405020304" pitchFamily="18" charset="0"/>
                <a:cs typeface="Times New Roman" panose="02020603050405020304" pitchFamily="18" charset="0"/>
              </a:rPr>
              <a:t>Lebap</a:t>
            </a:r>
            <a:r>
              <a:rPr lang="en-US" sz="2200" i="1" dirty="0">
                <a:solidFill>
                  <a:schemeClr val="tx1"/>
                </a:solidFill>
                <a:latin typeface="Times New Roman" panose="02020603050405020304" pitchFamily="18" charset="0"/>
                <a:cs typeface="Times New Roman" panose="02020603050405020304" pitchFamily="18" charset="0"/>
              </a:rPr>
              <a:t> province, </a:t>
            </a:r>
            <a:r>
              <a:rPr lang="en-US" sz="2200" i="1" dirty="0" err="1">
                <a:solidFill>
                  <a:schemeClr val="tx1"/>
                </a:solidFill>
                <a:latin typeface="Times New Roman" panose="02020603050405020304" pitchFamily="18" charset="0"/>
                <a:cs typeface="Times New Roman" panose="02020603050405020304" pitchFamily="18" charset="0"/>
              </a:rPr>
              <a:t>Kerki</a:t>
            </a:r>
            <a:r>
              <a:rPr lang="en-US" sz="2200" i="1" dirty="0">
                <a:solidFill>
                  <a:schemeClr val="tx1"/>
                </a:solidFill>
                <a:latin typeface="Times New Roman" panose="02020603050405020304" pitchFamily="18" charset="0"/>
                <a:cs typeface="Times New Roman" panose="02020603050405020304" pitchFamily="18" charset="0"/>
              </a:rPr>
              <a:t> district (a land plot has been allocated). </a:t>
            </a:r>
          </a:p>
          <a:p>
            <a:pPr algn="just"/>
            <a:r>
              <a:rPr lang="en-US" sz="2200" i="1" dirty="0">
                <a:solidFill>
                  <a:schemeClr val="tx1"/>
                </a:solidFill>
                <a:latin typeface="Times New Roman" panose="02020603050405020304" pitchFamily="18" charset="0"/>
                <a:cs typeface="Times New Roman" panose="02020603050405020304" pitchFamily="18" charset="0"/>
              </a:rPr>
              <a:t>Project implementation period 1.5-2 years</a:t>
            </a:r>
            <a:endParaRPr lang="ru-RU" sz="2200" i="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470785" y="139402"/>
            <a:ext cx="5594555" cy="584775"/>
          </a:xfrm>
          <a:prstGeom prst="rect">
            <a:avLst/>
          </a:prstGeom>
          <a:noFill/>
        </p:spPr>
        <p:txBody>
          <a:bodyPr wrap="square" lIns="91440" tIns="45720" rIns="91440" bIns="45720">
            <a:spAutoFit/>
          </a:bodyPr>
          <a:lstStyle/>
          <a:p>
            <a:pPr algn="ctr"/>
            <a:r>
              <a:rPr lang="en-U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Prospects on th</a:t>
            </a: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 </a:t>
            </a:r>
            <a:r>
              <a:rPr lang="en-U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RES</a:t>
            </a:r>
            <a:endParaRPr lang="ru-RU"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2770499" cy="1995055"/>
          </a:xfrm>
          <a:prstGeom prst="rect">
            <a:avLst/>
          </a:prstGeom>
        </p:spPr>
      </p:pic>
      <p:pic>
        <p:nvPicPr>
          <p:cNvPr id="9" name="Рисунок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5341" y="0"/>
            <a:ext cx="3141758" cy="1995055"/>
          </a:xfrm>
          <a:prstGeom prst="rect">
            <a:avLst/>
          </a:prstGeom>
        </p:spPr>
      </p:pic>
      <p:pic>
        <p:nvPicPr>
          <p:cNvPr id="10" name="Рисунок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5340" y="4954385"/>
            <a:ext cx="3126659" cy="1903615"/>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4852639"/>
            <a:ext cx="2770499" cy="2005361"/>
          </a:xfrm>
          <a:prstGeom prst="rect">
            <a:avLst/>
          </a:prstGeom>
        </p:spPr>
      </p:pic>
    </p:spTree>
    <p:extLst>
      <p:ext uri="{BB962C8B-B14F-4D97-AF65-F5344CB8AC3E}">
        <p14:creationId xmlns:p14="http://schemas.microsoft.com/office/powerpoint/2010/main" val="296547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70499" y="2560084"/>
            <a:ext cx="6931753" cy="1903615"/>
          </a:xfrm>
          <a:solidFill>
            <a:schemeClr val="bg1"/>
          </a:solidFill>
          <a:ln>
            <a:noFill/>
          </a:ln>
        </p:spPr>
        <p:txBody>
          <a:bodyPr>
            <a:normAutofit/>
          </a:bodyPr>
          <a:lstStyle/>
          <a:p>
            <a:pPr algn="just"/>
            <a:r>
              <a:rPr lang="en-US" sz="2200" i="1" dirty="0">
                <a:solidFill>
                  <a:schemeClr val="tx1"/>
                </a:solidFill>
                <a:latin typeface="Times New Roman" panose="02020603050405020304" pitchFamily="18" charset="0"/>
                <a:cs typeface="Times New Roman" panose="02020603050405020304" pitchFamily="18" charset="0"/>
              </a:rPr>
              <a:t>This project will generate electricity during the daytime, annual output will exceed 900 million kWh. This will reduce the burning of the natural gas to generate electricity, which in turn will reduce CO2 emissions</a:t>
            </a:r>
            <a:endParaRPr lang="ru-RU" sz="2200" i="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5341" y="0"/>
            <a:ext cx="3141758" cy="199505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52639"/>
            <a:ext cx="2770499" cy="2005361"/>
          </a:xfrm>
          <a:prstGeom prst="rect">
            <a:avLst/>
          </a:prstGeom>
        </p:spPr>
      </p:pic>
      <p:sp>
        <p:nvSpPr>
          <p:cNvPr id="8" name="Прямоугольник 7"/>
          <p:cNvSpPr/>
          <p:nvPr/>
        </p:nvSpPr>
        <p:spPr>
          <a:xfrm>
            <a:off x="3136486" y="189278"/>
            <a:ext cx="5594555" cy="584775"/>
          </a:xfrm>
          <a:prstGeom prst="rect">
            <a:avLst/>
          </a:prstGeom>
          <a:noFill/>
        </p:spPr>
        <p:txBody>
          <a:bodyPr wrap="square" lIns="91440" tIns="45720" rIns="91440" bIns="45720">
            <a:spAutoFit/>
          </a:bodyPr>
          <a:lstStyle/>
          <a:p>
            <a:pPr algn="ctr"/>
            <a:r>
              <a:rPr lang="en-U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Prospects on th</a:t>
            </a: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 </a:t>
            </a:r>
            <a:r>
              <a:rPr lang="en-U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RES</a:t>
            </a:r>
            <a:endParaRPr lang="ru-RU"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Рисунок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770499" cy="1995055"/>
          </a:xfrm>
          <a:prstGeom prst="rect">
            <a:avLst/>
          </a:prstGeom>
        </p:spPr>
      </p:pic>
      <p:pic>
        <p:nvPicPr>
          <p:cNvPr id="4" name="Рисунок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5340" y="4954385"/>
            <a:ext cx="3126659" cy="1903615"/>
          </a:xfrm>
          <a:prstGeom prst="rect">
            <a:avLst/>
          </a:prstGeom>
        </p:spPr>
      </p:pic>
    </p:spTree>
    <p:extLst>
      <p:ext uri="{BB962C8B-B14F-4D97-AF65-F5344CB8AC3E}">
        <p14:creationId xmlns:p14="http://schemas.microsoft.com/office/powerpoint/2010/main" val="136145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6113E31D-E2AB-40D1-8B51-AFA5AFEF393A}" type="slidenum">
              <a:rPr lang="en-US" smtClean="0"/>
              <a:t>12</a:t>
            </a:fld>
            <a:endParaRPr lang="en-US" dirty="0"/>
          </a:p>
        </p:txBody>
      </p:sp>
      <p:pic>
        <p:nvPicPr>
          <p:cNvPr id="6" name="Рисунок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428568" y="-428567"/>
            <a:ext cx="1890934" cy="2748065"/>
          </a:xfrm>
          <a:prstGeom prst="rect">
            <a:avLst/>
          </a:prstGeom>
        </p:spPr>
      </p:pic>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34698" y="4544627"/>
            <a:ext cx="1878676" cy="2748069"/>
          </a:xfrm>
          <a:prstGeom prst="rect">
            <a:avLst/>
          </a:prstGeom>
        </p:spPr>
      </p:pic>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562" y="4979322"/>
            <a:ext cx="2975438" cy="1878677"/>
          </a:xfrm>
          <a:prstGeom prst="rect">
            <a:avLst/>
          </a:prstGeom>
        </p:spPr>
      </p:pic>
      <p:pic>
        <p:nvPicPr>
          <p:cNvPr id="9" name="Рисунок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9758814" y="-542251"/>
            <a:ext cx="1890934" cy="2975438"/>
          </a:xfrm>
          <a:prstGeom prst="rect">
            <a:avLst/>
          </a:prstGeom>
        </p:spPr>
      </p:pic>
      <p:sp>
        <p:nvSpPr>
          <p:cNvPr id="10" name="Прямоугольник 9"/>
          <p:cNvSpPr/>
          <p:nvPr/>
        </p:nvSpPr>
        <p:spPr>
          <a:xfrm>
            <a:off x="3185037" y="214217"/>
            <a:ext cx="5594555" cy="584775"/>
          </a:xfrm>
          <a:prstGeom prst="rect">
            <a:avLst/>
          </a:prstGeom>
          <a:noFill/>
        </p:spPr>
        <p:txBody>
          <a:bodyPr wrap="square" lIns="91440" tIns="45720" rIns="91440" bIns="45720">
            <a:spAutoFit/>
          </a:bodyPr>
          <a:lstStyle/>
          <a:p>
            <a:pPr algn="ctr"/>
            <a:r>
              <a:rPr lang="en-GB"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Prospect on CO2 reduction </a:t>
            </a:r>
            <a:endParaRPr lang="ru-RU"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Подзаголовок 2"/>
          <p:cNvSpPr txBox="1">
            <a:spLocks/>
          </p:cNvSpPr>
          <p:nvPr/>
        </p:nvSpPr>
        <p:spPr>
          <a:xfrm>
            <a:off x="2859888" y="1459616"/>
            <a:ext cx="6414114" cy="4331584"/>
          </a:xfrm>
          <a:prstGeom prst="rect">
            <a:avLst/>
          </a:prstGeom>
          <a:solidFill>
            <a:schemeClr val="bg1"/>
          </a:solidFill>
          <a:ln>
            <a:no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ru-RU" sz="2400" dirty="0">
                <a:latin typeface="Times New Roman" panose="02020603050405020304" pitchFamily="18" charset="0"/>
                <a:cs typeface="Times New Roman" panose="02020603050405020304" pitchFamily="18" charset="0"/>
              </a:rPr>
              <a:t>	</a:t>
            </a:r>
            <a:r>
              <a:rPr lang="en-GB" sz="2400" i="1" dirty="0">
                <a:solidFill>
                  <a:schemeClr val="tx1"/>
                </a:solidFill>
                <a:latin typeface="Times New Roman" panose="02020603050405020304" pitchFamily="18" charset="0"/>
                <a:cs typeface="Times New Roman" panose="02020603050405020304" pitchFamily="18" charset="0"/>
              </a:rPr>
              <a:t>Project proposed to invest in</a:t>
            </a:r>
            <a:r>
              <a:rPr lang="ru-RU" sz="2400" i="1" dirty="0">
                <a:solidFill>
                  <a:schemeClr val="tx1"/>
                </a:solidFill>
                <a:latin typeface="Times New Roman" panose="02020603050405020304" pitchFamily="18" charset="0"/>
                <a:cs typeface="Times New Roman" panose="02020603050405020304" pitchFamily="18" charset="0"/>
              </a:rPr>
              <a:t>:</a:t>
            </a:r>
          </a:p>
          <a:p>
            <a:pPr marL="0" indent="0" algn="just">
              <a:buNone/>
            </a:pPr>
            <a:endParaRPr lang="ru-RU" sz="2400" i="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According to the </a:t>
            </a:r>
            <a:r>
              <a:rPr lang="en-US" sz="2400" i="1" dirty="0" err="1">
                <a:solidFill>
                  <a:schemeClr val="tx1"/>
                </a:solidFill>
                <a:latin typeface="Times New Roman" panose="02020603050405020304" pitchFamily="18" charset="0"/>
                <a:cs typeface="Times New Roman" panose="02020603050405020304" pitchFamily="18" charset="0"/>
              </a:rPr>
              <a:t>Programme</a:t>
            </a:r>
            <a:r>
              <a:rPr lang="en-US" sz="2400" i="1" dirty="0">
                <a:solidFill>
                  <a:schemeClr val="tx1"/>
                </a:solidFill>
                <a:latin typeface="Times New Roman" panose="02020603050405020304" pitchFamily="18" charset="0"/>
                <a:cs typeface="Times New Roman" panose="02020603050405020304" pitchFamily="18" charset="0"/>
              </a:rPr>
              <a:t> on Socio-Economic Development of Turkmenistan for 2022-2028 it is planned to construct two combined cycle gas turbines with capacity 2x120 MW.</a:t>
            </a: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Project Location: Turkmenistan, </a:t>
            </a:r>
            <a:r>
              <a:rPr lang="en-US" sz="2400" i="1" dirty="0" err="1">
                <a:solidFill>
                  <a:schemeClr val="tx1"/>
                </a:solidFill>
                <a:latin typeface="Times New Roman" panose="02020603050405020304" pitchFamily="18" charset="0"/>
                <a:cs typeface="Times New Roman" panose="02020603050405020304" pitchFamily="18" charset="0"/>
              </a:rPr>
              <a:t>Akhal</a:t>
            </a:r>
            <a:r>
              <a:rPr lang="en-US" sz="2400" i="1" dirty="0">
                <a:solidFill>
                  <a:schemeClr val="tx1"/>
                </a:solidFill>
                <a:latin typeface="Times New Roman" panose="02020603050405020304" pitchFamily="18" charset="0"/>
                <a:cs typeface="Times New Roman" panose="02020603050405020304" pitchFamily="18" charset="0"/>
              </a:rPr>
              <a:t> province, </a:t>
            </a:r>
            <a:r>
              <a:rPr lang="en-US" sz="2400" i="1" dirty="0" err="1">
                <a:solidFill>
                  <a:schemeClr val="tx1"/>
                </a:solidFill>
                <a:latin typeface="Times New Roman" panose="02020603050405020304" pitchFamily="18" charset="0"/>
                <a:cs typeface="Times New Roman" panose="02020603050405020304" pitchFamily="18" charset="0"/>
              </a:rPr>
              <a:t>Akbugday</a:t>
            </a:r>
            <a:r>
              <a:rPr lang="en-US" sz="2400" i="1" dirty="0">
                <a:solidFill>
                  <a:schemeClr val="tx1"/>
                </a:solidFill>
                <a:latin typeface="Times New Roman" panose="02020603050405020304" pitchFamily="18" charset="0"/>
                <a:cs typeface="Times New Roman" panose="02020603050405020304" pitchFamily="18" charset="0"/>
              </a:rPr>
              <a:t> district (Conversion of existing gas turbines of </a:t>
            </a:r>
            <a:r>
              <a:rPr lang="en-US" sz="2400" i="1" dirty="0" err="1">
                <a:solidFill>
                  <a:schemeClr val="tx1"/>
                </a:solidFill>
                <a:latin typeface="Times New Roman" panose="02020603050405020304" pitchFamily="18" charset="0"/>
                <a:cs typeface="Times New Roman" panose="02020603050405020304" pitchFamily="18" charset="0"/>
              </a:rPr>
              <a:t>Akhal</a:t>
            </a:r>
            <a:r>
              <a:rPr lang="en-US" sz="2400" i="1" dirty="0">
                <a:solidFill>
                  <a:schemeClr val="tx1"/>
                </a:solidFill>
                <a:latin typeface="Times New Roman" panose="02020603050405020304" pitchFamily="18" charset="0"/>
                <a:cs typeface="Times New Roman" panose="02020603050405020304" pitchFamily="18" charset="0"/>
              </a:rPr>
              <a:t> power plant to combined cycle). </a:t>
            </a:r>
          </a:p>
          <a:p>
            <a:pPr marL="0" indent="0" algn="just">
              <a:buNone/>
            </a:pPr>
            <a:r>
              <a:rPr lang="en-US" sz="2400" i="1" dirty="0">
                <a:solidFill>
                  <a:schemeClr val="tx1"/>
                </a:solidFill>
                <a:latin typeface="Times New Roman" panose="02020603050405020304" pitchFamily="18" charset="0"/>
                <a:cs typeface="Times New Roman" panose="02020603050405020304" pitchFamily="18" charset="0"/>
              </a:rPr>
              <a:t>Project implementation period 2.5-3 years</a:t>
            </a:r>
            <a:endParaRPr lang="ru-RU" sz="24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19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6113E31D-E2AB-40D1-8B51-AFA5AFEF393A}" type="slidenum">
              <a:rPr lang="en-US" smtClean="0"/>
              <a:t>13</a:t>
            </a:fld>
            <a:endParaRPr lang="en-US" dirty="0"/>
          </a:p>
        </p:txBody>
      </p:sp>
      <p:pic>
        <p:nvPicPr>
          <p:cNvPr id="6" name="Рисунок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428568" y="-428567"/>
            <a:ext cx="1890934" cy="2748065"/>
          </a:xfrm>
          <a:prstGeom prst="rect">
            <a:avLst/>
          </a:prstGeom>
        </p:spPr>
      </p:pic>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34698" y="4544627"/>
            <a:ext cx="1878676" cy="2748069"/>
          </a:xfrm>
          <a:prstGeom prst="rect">
            <a:avLst/>
          </a:prstGeom>
        </p:spPr>
      </p:pic>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562" y="4979322"/>
            <a:ext cx="2975438" cy="1878677"/>
          </a:xfrm>
          <a:prstGeom prst="rect">
            <a:avLst/>
          </a:prstGeom>
        </p:spPr>
      </p:pic>
      <p:pic>
        <p:nvPicPr>
          <p:cNvPr id="9" name="Рисунок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9758814" y="-542251"/>
            <a:ext cx="1890934" cy="2975438"/>
          </a:xfrm>
          <a:prstGeom prst="rect">
            <a:avLst/>
          </a:prstGeom>
        </p:spPr>
      </p:pic>
      <p:sp>
        <p:nvSpPr>
          <p:cNvPr id="10" name="Прямоугольник 9"/>
          <p:cNvSpPr/>
          <p:nvPr/>
        </p:nvSpPr>
        <p:spPr>
          <a:xfrm>
            <a:off x="3185037" y="214217"/>
            <a:ext cx="5594555" cy="584775"/>
          </a:xfrm>
          <a:prstGeom prst="rect">
            <a:avLst/>
          </a:prstGeom>
          <a:noFill/>
        </p:spPr>
        <p:txBody>
          <a:bodyPr wrap="square" lIns="91440" tIns="45720" rIns="91440" bIns="45720">
            <a:spAutoFit/>
          </a:bodyPr>
          <a:lstStyle/>
          <a:p>
            <a:pPr algn="ctr"/>
            <a:r>
              <a:rPr lang="en-GB"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Prospect on CO2 reduction </a:t>
            </a:r>
            <a:endParaRPr lang="ru-RU"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Подзаголовок 2"/>
          <p:cNvSpPr txBox="1">
            <a:spLocks/>
          </p:cNvSpPr>
          <p:nvPr/>
        </p:nvSpPr>
        <p:spPr>
          <a:xfrm>
            <a:off x="2805508" y="2569625"/>
            <a:ext cx="6468494" cy="1878677"/>
          </a:xfrm>
          <a:prstGeom prst="rect">
            <a:avLst/>
          </a:prstGeom>
          <a:solidFill>
            <a:schemeClr val="bg1"/>
          </a:solid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200" i="1" dirty="0">
                <a:solidFill>
                  <a:schemeClr val="tx1"/>
                </a:solidFill>
                <a:latin typeface="Times New Roman" panose="02020603050405020304" pitchFamily="18" charset="0"/>
                <a:cs typeface="Times New Roman" panose="02020603050405020304" pitchFamily="18" charset="0"/>
              </a:rPr>
              <a:t>This project will generate the electricity by using the heat emitted by the gas turbine units. The annual output will be more than 1.5 billion kWh. This will save the natural gas of more than 500 million m3 per year.</a:t>
            </a:r>
            <a:endParaRPr lang="ru-RU" sz="2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05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40AC237-0571-43EA-858D-EFFBB23418F3}"/>
              </a:ext>
            </a:extLst>
          </p:cNvPr>
          <p:cNvSpPr>
            <a:spLocks noGrp="1" noChangeArrowheads="1"/>
          </p:cNvSpPr>
          <p:nvPr>
            <p:ph type="subTitle" idx="1"/>
          </p:nvPr>
        </p:nvSpPr>
        <p:spPr bwMode="auto">
          <a:xfrm>
            <a:off x="1627298" y="1809134"/>
            <a:ext cx="8091949" cy="2693045"/>
          </a:xfrm>
          <a:prstGeom prst="rect">
            <a:avLst/>
          </a:prstGeom>
          <a:solidFill>
            <a:schemeClr val="bg1"/>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txBody>
          <a:bodyPr vert="horz" wrap="square" lIns="91440" tIns="45720" rIns="91440" bIns="0" numCol="1" anchor="ctr" anchorCtr="0" compatLnSpc="1">
            <a:prstTxWarp prst="textNoShape">
              <a:avLst/>
            </a:prstTxWarp>
            <a:spAutoFit/>
          </a:bodyPr>
          <a:lstStyle/>
          <a:p>
            <a:pPr algn="just"/>
            <a:r>
              <a:rPr lang="en-US" sz="2200" i="1" dirty="0">
                <a:solidFill>
                  <a:schemeClr val="tx1"/>
                </a:solidFill>
                <a:latin typeface="Times New Roman" panose="02020603050405020304" pitchFamily="18" charset="0"/>
                <a:cs typeface="Times New Roman" panose="02020603050405020304" pitchFamily="18" charset="0"/>
              </a:rPr>
              <a:t>In conclusion, I would like to </a:t>
            </a:r>
            <a:r>
              <a:rPr lang="en-US" sz="2200" i="1" dirty="0" err="1">
                <a:solidFill>
                  <a:schemeClr val="tx1"/>
                </a:solidFill>
                <a:latin typeface="Times New Roman" panose="02020603050405020304" pitchFamily="18" charset="0"/>
                <a:cs typeface="Times New Roman" panose="02020603050405020304" pitchFamily="18" charset="0"/>
              </a:rPr>
              <a:t>emphasise</a:t>
            </a:r>
            <a:r>
              <a:rPr lang="en-US" sz="2200" i="1" dirty="0">
                <a:solidFill>
                  <a:schemeClr val="tx1"/>
                </a:solidFill>
                <a:latin typeface="Times New Roman" panose="02020603050405020304" pitchFamily="18" charset="0"/>
                <a:cs typeface="Times New Roman" panose="02020603050405020304" pitchFamily="18" charset="0"/>
              </a:rPr>
              <a:t> that it is important to comprehend that overarching transition to RES is a challenge for all countries. It is necessary to study and develop new technologies of energy generated by RES. Therefore, the </a:t>
            </a:r>
            <a:r>
              <a:rPr lang="en-US" sz="2200" i="1" dirty="0" err="1">
                <a:solidFill>
                  <a:schemeClr val="tx1"/>
                </a:solidFill>
                <a:latin typeface="Times New Roman" panose="02020603050405020304" pitchFamily="18" charset="0"/>
                <a:cs typeface="Times New Roman" panose="02020603050405020304" pitchFamily="18" charset="0"/>
              </a:rPr>
              <a:t>programmes</a:t>
            </a:r>
            <a:r>
              <a:rPr lang="en-US" sz="2200" i="1" dirty="0">
                <a:solidFill>
                  <a:schemeClr val="tx1"/>
                </a:solidFill>
                <a:latin typeface="Times New Roman" panose="02020603050405020304" pitchFamily="18" charset="0"/>
                <a:cs typeface="Times New Roman" panose="02020603050405020304" pitchFamily="18" charset="0"/>
              </a:rPr>
              <a:t> and projects aimed at reducing the greenhouse gas emissions into the air are the next steps in the country's transition to renewable energy sources and emission reduction technologies.</a:t>
            </a:r>
            <a:endParaRPr lang="ru-RU" sz="2200" i="1" dirty="0">
              <a:solidFill>
                <a:schemeClr val="tx1"/>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ru-RU"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7116" y="-1"/>
            <a:ext cx="2174884" cy="1809135"/>
          </a:xfrm>
          <a:prstGeom prst="rect">
            <a:avLst/>
          </a:prstGeom>
        </p:spPr>
      </p:pic>
      <p:sp>
        <p:nvSpPr>
          <p:cNvPr id="3" name="TextBox 2"/>
          <p:cNvSpPr txBox="1"/>
          <p:nvPr/>
        </p:nvSpPr>
        <p:spPr>
          <a:xfrm>
            <a:off x="3013801" y="5890122"/>
            <a:ext cx="4011562" cy="430887"/>
          </a:xfrm>
          <a:prstGeom prst="rect">
            <a:avLst/>
          </a:prstGeom>
          <a:solidFill>
            <a:schemeClr val="bg2"/>
          </a:solidFill>
          <a:ln w="6350">
            <a:noFill/>
          </a:ln>
        </p:spPr>
        <p:txBody>
          <a:bodyPr wrap="square" rtlCol="0">
            <a:spAutoFit/>
          </a:bodyPr>
          <a:lstStyle/>
          <a:p>
            <a:pPr algn="ctr"/>
            <a:r>
              <a:rPr lang="en-GB"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r>
              <a:rPr lang="ru-R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88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BA8D429-4085-4AA1-B2A4-6E17C8374D35}"/>
              </a:ext>
            </a:extLst>
          </p:cNvPr>
          <p:cNvSpPr>
            <a:spLocks noGrp="1"/>
          </p:cNvSpPr>
          <p:nvPr>
            <p:ph type="subTitle" idx="1"/>
          </p:nvPr>
        </p:nvSpPr>
        <p:spPr>
          <a:xfrm>
            <a:off x="667910" y="1860605"/>
            <a:ext cx="8289277" cy="2599635"/>
          </a:xfrm>
          <a:solidFill>
            <a:schemeClr val="bg1"/>
          </a:solidFill>
          <a:ln>
            <a:noFill/>
          </a:ln>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a:normAutofit/>
          </a:bodyPr>
          <a:lstStyle/>
          <a:p>
            <a:pPr algn="just"/>
            <a:r>
              <a:rPr lang="en-US" dirty="0"/>
              <a:t>Under the leadership of our </a:t>
            </a:r>
            <a:r>
              <a:rPr lang="en-US" dirty="0" err="1"/>
              <a:t>Honourable</a:t>
            </a:r>
            <a:r>
              <a:rPr lang="en-US" dirty="0"/>
              <a:t> President of Turkmenistan Serdar Berdimuhamedov, the national energy sector, being the basis of the national economy, ensures steady advancement of all aspects of our life. It once again proves that this sector has not only a huge input but also a priority in the development of Turkmenistan. Currently, the national energy system meets the demand not only of domestic consumers, but also exports electricity to the neighboring countries.  </a:t>
            </a: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14503" y="0"/>
            <a:ext cx="3077497" cy="2528515"/>
          </a:xfrm>
          <a:prstGeom prst="rect">
            <a:avLst/>
          </a:prstGeom>
        </p:spPr>
      </p:pic>
      <p:sp>
        <p:nvSpPr>
          <p:cNvPr id="4" name="Прямоугольник 3"/>
          <p:cNvSpPr/>
          <p:nvPr/>
        </p:nvSpPr>
        <p:spPr>
          <a:xfrm>
            <a:off x="1956620" y="312626"/>
            <a:ext cx="5930236" cy="1200329"/>
          </a:xfrm>
          <a:prstGeom prst="rect">
            <a:avLst/>
          </a:prstGeom>
          <a:noFill/>
        </p:spPr>
        <p:txBody>
          <a:bodyPr wrap="square" lIns="91440" tIns="45720" rIns="91440" bIns="45720">
            <a:spAutoFit/>
          </a:bodyPr>
          <a:lstStyle/>
          <a:p>
            <a:pPr algn="ctr"/>
            <a:r>
              <a:rPr lang="en-GB" sz="36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Energy Sector of Turkmenistan </a:t>
            </a:r>
            <a:endParaRPr lang="ru-RU" sz="36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37969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D06BDA22-0403-43BC-956C-372213A86265}"/>
              </a:ext>
            </a:extLst>
          </p:cNvPr>
          <p:cNvSpPr>
            <a:spLocks noGrp="1"/>
          </p:cNvSpPr>
          <p:nvPr>
            <p:ph type="subTitle" idx="1"/>
          </p:nvPr>
        </p:nvSpPr>
        <p:spPr>
          <a:xfrm>
            <a:off x="2784764" y="2035534"/>
            <a:ext cx="6858000" cy="2952102"/>
          </a:xfrm>
          <a:gradFill flip="none" rotWithShape="1">
            <a:gsLst>
              <a:gs pos="92000">
                <a:schemeClr val="bg2"/>
              </a:gs>
              <a:gs pos="100000">
                <a:schemeClr val="bg2">
                  <a:shade val="100000"/>
                  <a:satMod val="115000"/>
                </a:schemeClr>
              </a:gs>
            </a:gsLst>
            <a:lin ang="5400000" scaled="1"/>
            <a:tileRect/>
          </a:gradFill>
          <a:ln w="38100" cmpd="thickThin">
            <a:noFill/>
          </a:ln>
          <a:effectLst/>
        </p:spPr>
        <p:style>
          <a:lnRef idx="2">
            <a:schemeClr val="accent6"/>
          </a:lnRef>
          <a:fillRef idx="1">
            <a:schemeClr val="lt1"/>
          </a:fillRef>
          <a:effectRef idx="0">
            <a:schemeClr val="accent6"/>
          </a:effectRef>
          <a:fontRef idx="minor">
            <a:schemeClr val="dk1"/>
          </a:fontRef>
        </p:style>
        <p:txBody>
          <a:bodyPr>
            <a:normAutofit/>
          </a:bodyPr>
          <a:lstStyle/>
          <a:p>
            <a:pPr algn="just"/>
            <a:r>
              <a:rPr lang="en-US" sz="2200" i="1" dirty="0">
                <a:solidFill>
                  <a:schemeClr val="tx1"/>
                </a:solidFill>
                <a:latin typeface="Times New Roman" panose="02020603050405020304" pitchFamily="18" charset="0"/>
                <a:cs typeface="Times New Roman" panose="02020603050405020304" pitchFamily="18" charset="0"/>
              </a:rPr>
              <a:t>Ensuring dynamic and sustainable development of the national economy, environmental protection, rational use of natural resources, careful attitude to and saving the richest flora and fauna of the country for the favor of the next generations of </a:t>
            </a:r>
            <a:r>
              <a:rPr lang="en-US" sz="2200" i="1" dirty="0" err="1">
                <a:solidFill>
                  <a:schemeClr val="tx1"/>
                </a:solidFill>
                <a:latin typeface="Times New Roman" panose="02020603050405020304" pitchFamily="18" charset="0"/>
                <a:cs typeface="Times New Roman" panose="02020603050405020304" pitchFamily="18" charset="0"/>
              </a:rPr>
              <a:t>Turkmenistanis</a:t>
            </a:r>
            <a:r>
              <a:rPr lang="en-US" sz="2200" i="1" dirty="0">
                <a:solidFill>
                  <a:schemeClr val="tx1"/>
                </a:solidFill>
                <a:latin typeface="Times New Roman" panose="02020603050405020304" pitchFamily="18" charset="0"/>
                <a:cs typeface="Times New Roman" panose="02020603050405020304" pitchFamily="18" charset="0"/>
              </a:rPr>
              <a:t> are the main priorities of our Government and all governmental bodies of Turkmenistan </a:t>
            </a:r>
          </a:p>
          <a:p>
            <a:pPr algn="just"/>
            <a:r>
              <a:rPr lang="ru-RU" sz="2200" i="1" dirty="0">
                <a:solidFill>
                  <a:schemeClr val="tx1"/>
                </a:solidFill>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032A8CA0-74D6-4D5C-8B3C-4915D4E54C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2683799" cy="2103120"/>
          </a:xfrm>
          <a:prstGeom prst="rect">
            <a:avLst/>
          </a:prstGeom>
        </p:spPr>
      </p:pic>
      <p:pic>
        <p:nvPicPr>
          <p:cNvPr id="10" name="Рисунок 9">
            <a:extLst>
              <a:ext uri="{FF2B5EF4-FFF2-40B4-BE49-F238E27FC236}">
                <a16:creationId xmlns:a16="http://schemas.microsoft.com/office/drawing/2014/main" id="{0DF3C78E-2719-4D9E-859D-9370A2ADD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7493" y="4655126"/>
            <a:ext cx="2424507" cy="2202873"/>
          </a:xfrm>
          <a:prstGeom prst="rect">
            <a:avLst/>
          </a:prstGeom>
        </p:spPr>
      </p:pic>
      <p:pic>
        <p:nvPicPr>
          <p:cNvPr id="14" name="Рисунок 13">
            <a:extLst>
              <a:ext uri="{FF2B5EF4-FFF2-40B4-BE49-F238E27FC236}">
                <a16:creationId xmlns:a16="http://schemas.microsoft.com/office/drawing/2014/main" id="{25D52CF4-CCD1-4D60-87AB-F763C348F6BD}"/>
              </a:ext>
            </a:extLst>
          </p:cNvPr>
          <p:cNvPicPr>
            <a:picLocks noChangeAspect="1"/>
          </p:cNvPicPr>
          <p:nvPr/>
        </p:nvPicPr>
        <p:blipFill>
          <a:blip r:embed="rId4"/>
          <a:stretch>
            <a:fillRect/>
          </a:stretch>
        </p:blipFill>
        <p:spPr>
          <a:xfrm>
            <a:off x="0" y="4655126"/>
            <a:ext cx="2683799" cy="2169535"/>
          </a:xfrm>
          <a:prstGeom prst="rect">
            <a:avLst/>
          </a:prstGeom>
        </p:spPr>
      </p:pic>
      <p:sp>
        <p:nvSpPr>
          <p:cNvPr id="8" name="Прямоугольник 7"/>
          <p:cNvSpPr/>
          <p:nvPr/>
        </p:nvSpPr>
        <p:spPr>
          <a:xfrm>
            <a:off x="3378205" y="352630"/>
            <a:ext cx="6096000" cy="1384995"/>
          </a:xfrm>
          <a:prstGeom prst="rect">
            <a:avLst/>
          </a:prstGeom>
        </p:spPr>
        <p:txBody>
          <a:bodyPr>
            <a:spAutoFit/>
          </a:bodyPr>
          <a:lstStyle/>
          <a:p>
            <a:pPr algn="ctr"/>
            <a:r>
              <a:rPr lang="en-US" sz="28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itchFamily="18" charset="0"/>
              </a:rPr>
              <a:t>Main tasks for Advancing the Renewable Energy Sources in Turkmenistan</a:t>
            </a:r>
            <a:endParaRPr lang="ru-RU" sz="2800" i="1" dirty="0"/>
          </a:p>
        </p:txBody>
      </p:sp>
      <p:pic>
        <p:nvPicPr>
          <p:cNvPr id="2" name="Рисунок 1"/>
          <p:cNvPicPr>
            <a:picLocks noChangeAspect="1"/>
          </p:cNvPicPr>
          <p:nvPr/>
        </p:nvPicPr>
        <p:blipFill>
          <a:blip r:embed="rId5"/>
          <a:stretch>
            <a:fillRect/>
          </a:stretch>
        </p:blipFill>
        <p:spPr>
          <a:xfrm>
            <a:off x="9767493" y="2"/>
            <a:ext cx="2424507" cy="2103120"/>
          </a:xfrm>
          <a:prstGeom prst="rect">
            <a:avLst/>
          </a:prstGeom>
        </p:spPr>
      </p:pic>
    </p:spTree>
    <p:extLst>
      <p:ext uri="{BB962C8B-B14F-4D97-AF65-F5344CB8AC3E}">
        <p14:creationId xmlns:p14="http://schemas.microsoft.com/office/powerpoint/2010/main" val="3003612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56F21FA-AED7-445E-A42E-943C3E278217}"/>
              </a:ext>
            </a:extLst>
          </p:cNvPr>
          <p:cNvSpPr>
            <a:spLocks noGrp="1" noChangeArrowheads="1"/>
          </p:cNvSpPr>
          <p:nvPr>
            <p:ph type="subTitle" idx="1"/>
          </p:nvPr>
        </p:nvSpPr>
        <p:spPr bwMode="auto">
          <a:xfrm>
            <a:off x="1479798" y="1820867"/>
            <a:ext cx="6607278" cy="3216265"/>
          </a:xfrm>
          <a:prstGeom prst="rect">
            <a:avLst/>
          </a:prstGeom>
          <a:gradFill flip="none" rotWithShape="1">
            <a:gsLst>
              <a:gs pos="0">
                <a:schemeClr val="accent1">
                  <a:lumMod val="5000"/>
                  <a:lumOff val="95000"/>
                </a:schemeClr>
              </a:gs>
              <a:gs pos="83000">
                <a:schemeClr val="accent6">
                  <a:alpha val="49000"/>
                  <a:lumMod val="10000"/>
                  <a:lumOff val="90000"/>
                </a:schemeClr>
              </a:gs>
            </a:gsLst>
            <a:path path="rect">
              <a:fillToRect l="100000" t="100000"/>
            </a:path>
            <a:tileRect r="-100000" b="-100000"/>
          </a:gradFill>
          <a:ln w="38100" cmpd="dbl">
            <a:noFill/>
            <a:miter lim="800000"/>
          </a:ln>
        </p:spPr>
        <p:style>
          <a:lnRef idx="2">
            <a:schemeClr val="accent6"/>
          </a:lnRef>
          <a:fillRef idx="1">
            <a:schemeClr val="lt1"/>
          </a:fillRef>
          <a:effectRef idx="0">
            <a:schemeClr val="accent6"/>
          </a:effectRef>
          <a:fontRef idx="minor">
            <a:schemeClr val="dk1"/>
          </a:fontRef>
        </p:style>
        <p:txBody>
          <a:bodyPr vert="horz" wrap="square" lIns="91440" tIns="45720" rIns="91440" bIns="0" numCol="1" anchor="ctr" anchorCtr="0" compatLnSpc="1">
            <a:prstTxWarp prst="textNoShape">
              <a:avLst/>
            </a:prstTxWarp>
            <a:spAutoFit/>
          </a:bodyPr>
          <a:lstStyle/>
          <a:p>
            <a:pPr lvl="0" algn="just" eaLnBrk="0" fontAlgn="base" hangingPunct="0">
              <a:lnSpc>
                <a:spcPct val="100000"/>
              </a:lnSpc>
              <a:spcBef>
                <a:spcPts val="0"/>
              </a:spcBef>
            </a:pPr>
            <a:r>
              <a:rPr lang="en-US" sz="2200" i="1" dirty="0">
                <a:solidFill>
                  <a:schemeClr val="accent6">
                    <a:lumMod val="50000"/>
                  </a:schemeClr>
                </a:solidFill>
                <a:latin typeface="Times New Roman" panose="02020603050405020304" pitchFamily="18" charset="0"/>
                <a:cs typeface="Times New Roman" panose="02020603050405020304" pitchFamily="18" charset="0"/>
              </a:rPr>
              <a:t>In order to protect the environment, rationally use the natural resources and gradually </a:t>
            </a:r>
            <a:r>
              <a:rPr lang="en-GB" sz="2200" i="1" dirty="0">
                <a:solidFill>
                  <a:schemeClr val="accent6">
                    <a:lumMod val="50000"/>
                  </a:schemeClr>
                </a:solidFill>
                <a:latin typeface="Times New Roman" panose="02020603050405020304" pitchFamily="18" charset="0"/>
                <a:cs typeface="Times New Roman" panose="02020603050405020304" pitchFamily="18" charset="0"/>
              </a:rPr>
              <a:t>move</a:t>
            </a:r>
            <a:r>
              <a:rPr lang="en-US" sz="2200" i="1" dirty="0">
                <a:solidFill>
                  <a:schemeClr val="accent6">
                    <a:lumMod val="50000"/>
                  </a:schemeClr>
                </a:solidFill>
                <a:latin typeface="Times New Roman" panose="02020603050405020304" pitchFamily="18" charset="0"/>
                <a:cs typeface="Times New Roman" panose="02020603050405020304" pitchFamily="18" charset="0"/>
              </a:rPr>
              <a:t> to "green economy", the 13th session of the Mejlis of Turkmenistan adopted the Law on Renewable Energy Sources on 13 March 2021. The Law establishes the legal, </a:t>
            </a:r>
            <a:r>
              <a:rPr lang="en-US" sz="2200" i="1" dirty="0" err="1">
                <a:solidFill>
                  <a:schemeClr val="accent6">
                    <a:lumMod val="50000"/>
                  </a:schemeClr>
                </a:solidFill>
                <a:latin typeface="Times New Roman" panose="02020603050405020304" pitchFamily="18" charset="0"/>
                <a:cs typeface="Times New Roman" panose="02020603050405020304" pitchFamily="18" charset="0"/>
              </a:rPr>
              <a:t>organisational</a:t>
            </a:r>
            <a:r>
              <a:rPr lang="en-US" sz="2200" i="1" dirty="0">
                <a:solidFill>
                  <a:schemeClr val="accent6">
                    <a:lumMod val="50000"/>
                  </a:schemeClr>
                </a:solidFill>
                <a:latin typeface="Times New Roman" panose="02020603050405020304" pitchFamily="18" charset="0"/>
                <a:cs typeface="Times New Roman" panose="02020603050405020304" pitchFamily="18" charset="0"/>
              </a:rPr>
              <a:t>, economic and life </a:t>
            </a:r>
            <a:r>
              <a:rPr lang="en-GB" sz="2200" i="1" dirty="0">
                <a:solidFill>
                  <a:schemeClr val="accent6">
                    <a:lumMod val="50000"/>
                  </a:schemeClr>
                </a:solidFill>
                <a:latin typeface="Times New Roman" panose="02020603050405020304" pitchFamily="18" charset="0"/>
                <a:cs typeface="Times New Roman" panose="02020603050405020304" pitchFamily="18" charset="0"/>
              </a:rPr>
              <a:t>pillars </a:t>
            </a:r>
            <a:r>
              <a:rPr lang="en-US" sz="2200" i="1" dirty="0">
                <a:solidFill>
                  <a:schemeClr val="accent6">
                    <a:lumMod val="50000"/>
                  </a:schemeClr>
                </a:solidFill>
                <a:latin typeface="Times New Roman" panose="02020603050405020304" pitchFamily="18" charset="0"/>
                <a:cs typeface="Times New Roman" panose="02020603050405020304" pitchFamily="18" charset="0"/>
              </a:rPr>
              <a:t>and regulates  the legal relations arising out of the  use of renewable energy sources.</a:t>
            </a:r>
            <a:r>
              <a:rPr lang="en-GB" sz="3200" i="1" dirty="0">
                <a:solidFill>
                  <a:schemeClr val="accent6">
                    <a:lumMod val="50000"/>
                  </a:schemeClr>
                </a:solidFill>
                <a:latin typeface="Times New Roman" panose="02020603050405020304" pitchFamily="18" charset="0"/>
                <a:cs typeface="Times New Roman" panose="02020603050405020304" pitchFamily="18" charset="0"/>
              </a:rPr>
              <a:t> </a:t>
            </a:r>
          </a:p>
          <a:p>
            <a:pPr lvl="0" algn="just" eaLnBrk="0" fontAlgn="base" hangingPunct="0">
              <a:lnSpc>
                <a:spcPct val="100000"/>
              </a:lnSpc>
              <a:spcBef>
                <a:spcPct val="0"/>
              </a:spcBef>
              <a:spcAft>
                <a:spcPct val="0"/>
              </a:spcAft>
            </a:pPr>
            <a:endParaRPr kumimoji="0" lang="ru-RU" altLang="ru-RU" sz="2000" b="0" u="none" strike="noStrike" cap="none" normalizeH="0" baseline="0" dirty="0">
              <a:ln>
                <a:noFill/>
              </a:ln>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74873" y="1346595"/>
            <a:ext cx="3421711" cy="4776149"/>
          </a:xfrm>
          <a:prstGeom prst="rect">
            <a:avLst/>
          </a:prstGeom>
        </p:spPr>
      </p:pic>
      <p:sp>
        <p:nvSpPr>
          <p:cNvPr id="6" name="Прямоугольник 5"/>
          <p:cNvSpPr/>
          <p:nvPr/>
        </p:nvSpPr>
        <p:spPr>
          <a:xfrm>
            <a:off x="1479798" y="269378"/>
            <a:ext cx="6272981" cy="584775"/>
          </a:xfrm>
          <a:prstGeom prst="rect">
            <a:avLst/>
          </a:prstGeom>
        </p:spPr>
        <p:txBody>
          <a:bodyPr wrap="square">
            <a:spAutoFit/>
          </a:bodyPr>
          <a:lstStyle/>
          <a:p>
            <a:pPr algn="ctr"/>
            <a:r>
              <a:rPr lang="en-GB" sz="32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Law on Renewable Energy Sources</a:t>
            </a:r>
            <a:endParaRPr lang="ru-RU" sz="32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36069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86989" y="2310580"/>
            <a:ext cx="7650302" cy="4115157"/>
          </a:xfrm>
          <a:ln cmpd="dbl">
            <a:noFill/>
            <a:prstDash val="solid"/>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n-US" sz="2400" i="1" dirty="0">
                <a:solidFill>
                  <a:schemeClr val="tx1"/>
                </a:solidFill>
                <a:latin typeface="Times New Roman" panose="02020603050405020304" pitchFamily="18" charset="0"/>
                <a:cs typeface="Times New Roman" panose="02020603050405020304" pitchFamily="18" charset="0"/>
              </a:rPr>
              <a:t>On the basis of the State Energy Institute of Turkmenistan located in the city of Mary, a Research &amp; Development Centre for Renewable Energy Sources was set up. </a:t>
            </a:r>
          </a:p>
          <a:p>
            <a:pPr algn="just"/>
            <a:endParaRPr lang="en-US" sz="2400" i="1" dirty="0">
              <a:solidFill>
                <a:schemeClr val="tx1"/>
              </a:solidFill>
              <a:latin typeface="Times New Roman" panose="02020603050405020304" pitchFamily="18" charset="0"/>
              <a:cs typeface="Times New Roman" panose="02020603050405020304" pitchFamily="18" charset="0"/>
            </a:endParaRPr>
          </a:p>
          <a:p>
            <a:pPr algn="just"/>
            <a:r>
              <a:rPr lang="en-US" sz="2400" i="1" dirty="0">
                <a:solidFill>
                  <a:schemeClr val="tx1"/>
                </a:solidFill>
                <a:latin typeface="Times New Roman" panose="02020603050405020304" pitchFamily="18" charset="0"/>
                <a:cs typeface="Times New Roman" panose="02020603050405020304" pitchFamily="18" charset="0"/>
              </a:rPr>
              <a:t>The main objectives of the Centre are: the energy personnel training, study of innovative technologies for RES development, continuous research of international RES projects, advanced training resulting from experience exchange with foreign institutions and preparation of proposals for the most energy efficient sites for installing the  renewable energy technologies.</a:t>
            </a:r>
            <a:endParaRPr lang="ru-RU" sz="2400" i="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37290" y="0"/>
            <a:ext cx="2654710" cy="2143432"/>
          </a:xfrm>
          <a:prstGeom prst="rect">
            <a:avLst/>
          </a:prstGeo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2448232" cy="2143433"/>
          </a:xfrm>
          <a:prstGeom prst="rect">
            <a:avLst/>
          </a:prstGeom>
        </p:spPr>
      </p:pic>
      <p:sp>
        <p:nvSpPr>
          <p:cNvPr id="6" name="Прямоугольник 5"/>
          <p:cNvSpPr/>
          <p:nvPr/>
        </p:nvSpPr>
        <p:spPr>
          <a:xfrm>
            <a:off x="3378975" y="342122"/>
            <a:ext cx="5460225" cy="1077218"/>
          </a:xfrm>
          <a:prstGeom prst="rect">
            <a:avLst/>
          </a:prstGeom>
          <a:noFill/>
        </p:spPr>
        <p:txBody>
          <a:bodyPr wrap="square" lIns="91440" tIns="45720" rIns="91440" bIns="45720">
            <a:spAutoFit/>
          </a:bodyPr>
          <a:lstStyle/>
          <a:p>
            <a:pPr algn="ctr"/>
            <a:r>
              <a:rPr lang="en-GB" sz="32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Educating and training the  experts in the renewables</a:t>
            </a:r>
            <a:endParaRPr lang="ru-RU" sz="32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554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FF83FAD-0548-47E6-9CC8-5DEE54931053}"/>
              </a:ext>
            </a:extLst>
          </p:cNvPr>
          <p:cNvSpPr txBox="1"/>
          <p:nvPr/>
        </p:nvSpPr>
        <p:spPr>
          <a:xfrm>
            <a:off x="3283975" y="2832951"/>
            <a:ext cx="5787746" cy="212365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ru-RU" sz="2200" dirty="0">
                <a:solidFill>
                  <a:schemeClr val="tx1"/>
                </a:solidFill>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Turkmenistan is a member of the International Renewable Energy Agency (IRENA), and besides, our country cooperates with the UN Development </a:t>
            </a:r>
            <a:r>
              <a:rPr lang="en-US" sz="2200" i="1" dirty="0" err="1">
                <a:latin typeface="Times New Roman" panose="02020603050405020304" pitchFamily="18" charset="0"/>
                <a:cs typeface="Times New Roman" panose="02020603050405020304" pitchFamily="18" charset="0"/>
              </a:rPr>
              <a:t>Programme</a:t>
            </a:r>
            <a:r>
              <a:rPr lang="en-US" sz="2200" i="1" dirty="0">
                <a:latin typeface="Times New Roman" panose="02020603050405020304" pitchFamily="18" charset="0"/>
                <a:cs typeface="Times New Roman" panose="02020603050405020304" pitchFamily="18" charset="0"/>
              </a:rPr>
              <a:t>, OSCE, Asian Development Bank and other international </a:t>
            </a:r>
            <a:r>
              <a:rPr lang="en-US" sz="2200" i="1" dirty="0" err="1">
                <a:latin typeface="Times New Roman" panose="02020603050405020304" pitchFamily="18" charset="0"/>
                <a:cs typeface="Times New Roman" panose="02020603050405020304" pitchFamily="18" charset="0"/>
              </a:rPr>
              <a:t>organisations</a:t>
            </a:r>
            <a:r>
              <a:rPr lang="en-US" sz="2200" i="1" dirty="0">
                <a:latin typeface="Times New Roman" panose="02020603050405020304" pitchFamily="18" charset="0"/>
                <a:cs typeface="Times New Roman" panose="02020603050405020304" pitchFamily="18" charset="0"/>
              </a:rPr>
              <a:t>.</a:t>
            </a:r>
            <a:endParaRPr lang="ru-RU" sz="2200" i="1" dirty="0">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a16="http://schemas.microsoft.com/office/drawing/2014/main" id="{61FFE564-112C-4D06-A05A-42259CB010A5}"/>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4" name="Рисунок 3">
            <a:extLst>
              <a:ext uri="{FF2B5EF4-FFF2-40B4-BE49-F238E27FC236}">
                <a16:creationId xmlns:a16="http://schemas.microsoft.com/office/drawing/2014/main" id="{9E40B37C-8C6F-4D67-B1D5-391543DB7021}"/>
              </a:ext>
            </a:extLst>
          </p:cNvPr>
          <p:cNvPicPr>
            <a:picLocks noChangeAspect="1"/>
          </p:cNvPicPr>
          <p:nvPr/>
        </p:nvPicPr>
        <p:blipFill>
          <a:blip r:embed="rId2"/>
          <a:stretch>
            <a:fillRect/>
          </a:stretch>
        </p:blipFill>
        <p:spPr>
          <a:xfrm>
            <a:off x="-4959" y="67017"/>
            <a:ext cx="2947681" cy="2005782"/>
          </a:xfrm>
          <a:prstGeom prst="rect">
            <a:avLst/>
          </a:prstGeom>
        </p:spPr>
      </p:pic>
      <p:pic>
        <p:nvPicPr>
          <p:cNvPr id="6" name="Рисунок 5">
            <a:extLst>
              <a:ext uri="{FF2B5EF4-FFF2-40B4-BE49-F238E27FC236}">
                <a16:creationId xmlns:a16="http://schemas.microsoft.com/office/drawing/2014/main" id="{ECF62E53-D5C9-4C3F-A033-C297D293D485}"/>
              </a:ext>
            </a:extLst>
          </p:cNvPr>
          <p:cNvPicPr>
            <a:picLocks noChangeAspect="1"/>
          </p:cNvPicPr>
          <p:nvPr/>
        </p:nvPicPr>
        <p:blipFill>
          <a:blip r:embed="rId3"/>
          <a:stretch>
            <a:fillRect/>
          </a:stretch>
        </p:blipFill>
        <p:spPr>
          <a:xfrm>
            <a:off x="9429135" y="67018"/>
            <a:ext cx="2762865" cy="2005781"/>
          </a:xfrm>
          <a:prstGeom prst="rect">
            <a:avLst/>
          </a:prstGeom>
        </p:spPr>
      </p:pic>
      <p:pic>
        <p:nvPicPr>
          <p:cNvPr id="13" name="Рисунок 12">
            <a:extLst>
              <a:ext uri="{FF2B5EF4-FFF2-40B4-BE49-F238E27FC236}">
                <a16:creationId xmlns:a16="http://schemas.microsoft.com/office/drawing/2014/main" id="{5554B759-F3A9-4C53-93BA-184A2ECA9573}"/>
              </a:ext>
            </a:extLst>
          </p:cNvPr>
          <p:cNvPicPr>
            <a:picLocks noChangeAspect="1"/>
          </p:cNvPicPr>
          <p:nvPr/>
        </p:nvPicPr>
        <p:blipFill>
          <a:blip r:embed="rId4"/>
          <a:stretch>
            <a:fillRect/>
          </a:stretch>
        </p:blipFill>
        <p:spPr>
          <a:xfrm>
            <a:off x="9429135" y="4695724"/>
            <a:ext cx="2762865" cy="2122975"/>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4695725"/>
            <a:ext cx="2947680" cy="2122976"/>
          </a:xfrm>
          <a:prstGeom prst="rect">
            <a:avLst/>
          </a:prstGeom>
        </p:spPr>
      </p:pic>
      <p:sp>
        <p:nvSpPr>
          <p:cNvPr id="5" name="Прямоугольник 4"/>
          <p:cNvSpPr/>
          <p:nvPr/>
        </p:nvSpPr>
        <p:spPr>
          <a:xfrm>
            <a:off x="3283975" y="390182"/>
            <a:ext cx="5643716" cy="584775"/>
          </a:xfrm>
          <a:prstGeom prst="rect">
            <a:avLst/>
          </a:prstGeom>
          <a:noFill/>
        </p:spPr>
        <p:txBody>
          <a:bodyPr wrap="square" lIns="91440" tIns="45720" rIns="91440" bIns="45720">
            <a:spAutoFit/>
          </a:bodyPr>
          <a:lstStyle/>
          <a:p>
            <a:pPr algn="ctr"/>
            <a:r>
              <a:rPr lang="en-GB" sz="32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International cooperation </a:t>
            </a:r>
            <a:endParaRPr lang="ru-RU" sz="32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29657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9212" y="1516877"/>
            <a:ext cx="6268181" cy="4603806"/>
          </a:xfrm>
          <a:solidFill>
            <a:schemeClr val="bg1"/>
          </a:solidFill>
          <a:ln>
            <a:noFill/>
          </a:ln>
          <a:effectLst>
            <a:outerShdw blurRad="76200" dir="13500000" sy="23000" kx="12000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algn="just"/>
            <a:r>
              <a:rPr lang="en-US" sz="3500" i="1" dirty="0">
                <a:solidFill>
                  <a:schemeClr val="tx1"/>
                </a:solidFill>
                <a:latin typeface="Times New Roman" panose="02020603050405020304" pitchFamily="18" charset="0"/>
                <a:cs typeface="Times New Roman" panose="02020603050405020304" pitchFamily="18" charset="0"/>
              </a:rPr>
              <a:t>In order to diversify Turkmenistan's fuel and energy resources, to increase the export potential of electric energy, to provide the remote populated areas with affordable and sustainable energy, to improve the social life of the population and to boost the industrial development, as well as to achieve the goals of sustainable development and the Paris Climate Agreement, the National Strategy for the Development of Renewable Energy of Turkmenistan until 2030 and the </a:t>
            </a:r>
            <a:r>
              <a:rPr lang="en-US" sz="3500" i="1" dirty="0" err="1">
                <a:solidFill>
                  <a:schemeClr val="tx1"/>
                </a:solidFill>
                <a:latin typeface="Times New Roman" panose="02020603050405020304" pitchFamily="18" charset="0"/>
                <a:cs typeface="Times New Roman" panose="02020603050405020304" pitchFamily="18" charset="0"/>
              </a:rPr>
              <a:t>Programme</a:t>
            </a:r>
            <a:r>
              <a:rPr lang="en-US" sz="3500" i="1" dirty="0">
                <a:solidFill>
                  <a:schemeClr val="tx1"/>
                </a:solidFill>
                <a:latin typeface="Times New Roman" panose="02020603050405020304" pitchFamily="18" charset="0"/>
                <a:cs typeface="Times New Roman" panose="02020603050405020304" pitchFamily="18" charset="0"/>
              </a:rPr>
              <a:t> on Developing the Renewable Energy of Turkmenistan until 2030 were approved by the Decree of the President of Turkmenistan.</a:t>
            </a:r>
            <a:endParaRPr lang="ru-RU" sz="3500" i="1" dirty="0">
              <a:solidFill>
                <a:schemeClr val="tx1"/>
              </a:solidFill>
              <a:latin typeface="Times New Roman" panose="02020603050405020304" pitchFamily="18" charset="0"/>
              <a:cs typeface="Times New Roman" panose="02020603050405020304" pitchFamily="18" charset="0"/>
            </a:endParaRPr>
          </a:p>
          <a:p>
            <a:endParaRPr lang="ru-RU" sz="35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0B99EB57-77DE-4202-9B20-EBC41F3C49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36" y="133237"/>
            <a:ext cx="3105151" cy="2771747"/>
          </a:xfrm>
          <a:prstGeom prst="rect">
            <a:avLst/>
          </a:prstGeom>
        </p:spPr>
      </p:pic>
      <p:pic>
        <p:nvPicPr>
          <p:cNvPr id="10" name="Рисунок 9">
            <a:extLst>
              <a:ext uri="{FF2B5EF4-FFF2-40B4-BE49-F238E27FC236}">
                <a16:creationId xmlns:a16="http://schemas.microsoft.com/office/drawing/2014/main" id="{7B2B7056-5A3B-426A-861D-B36CE3417172}"/>
              </a:ext>
            </a:extLst>
          </p:cNvPr>
          <p:cNvPicPr>
            <a:picLocks noChangeAspect="1"/>
          </p:cNvPicPr>
          <p:nvPr/>
        </p:nvPicPr>
        <p:blipFill>
          <a:blip r:embed="rId3"/>
          <a:stretch>
            <a:fillRect/>
          </a:stretch>
        </p:blipFill>
        <p:spPr>
          <a:xfrm>
            <a:off x="9655276" y="133238"/>
            <a:ext cx="2536723" cy="2767278"/>
          </a:xfrm>
          <a:prstGeom prst="rect">
            <a:avLst/>
          </a:prstGeom>
        </p:spPr>
      </p:pic>
      <p:pic>
        <p:nvPicPr>
          <p:cNvPr id="12" name="Рисунок 11">
            <a:extLst>
              <a:ext uri="{FF2B5EF4-FFF2-40B4-BE49-F238E27FC236}">
                <a16:creationId xmlns:a16="http://schemas.microsoft.com/office/drawing/2014/main" id="{5C3504D0-1D2E-47AC-9C54-95D55B57FA90}"/>
              </a:ext>
            </a:extLst>
          </p:cNvPr>
          <p:cNvPicPr>
            <a:picLocks noChangeAspect="1"/>
          </p:cNvPicPr>
          <p:nvPr/>
        </p:nvPicPr>
        <p:blipFill>
          <a:blip r:embed="rId4"/>
          <a:stretch>
            <a:fillRect/>
          </a:stretch>
        </p:blipFill>
        <p:spPr>
          <a:xfrm>
            <a:off x="37330" y="3615966"/>
            <a:ext cx="3105151" cy="3079802"/>
          </a:xfrm>
          <a:prstGeom prst="rect">
            <a:avLst/>
          </a:prstGeom>
        </p:spPr>
      </p:pic>
      <p:pic>
        <p:nvPicPr>
          <p:cNvPr id="14" name="Рисунок 13">
            <a:extLst>
              <a:ext uri="{FF2B5EF4-FFF2-40B4-BE49-F238E27FC236}">
                <a16:creationId xmlns:a16="http://schemas.microsoft.com/office/drawing/2014/main" id="{A78FC1DD-4ADE-40E3-8662-74269D775FA6}"/>
              </a:ext>
            </a:extLst>
          </p:cNvPr>
          <p:cNvPicPr>
            <a:picLocks noChangeAspect="1"/>
          </p:cNvPicPr>
          <p:nvPr/>
        </p:nvPicPr>
        <p:blipFill>
          <a:blip r:embed="rId5"/>
          <a:stretch>
            <a:fillRect/>
          </a:stretch>
        </p:blipFill>
        <p:spPr>
          <a:xfrm>
            <a:off x="9617947" y="3615966"/>
            <a:ext cx="2536723" cy="3079802"/>
          </a:xfrm>
          <a:prstGeom prst="rect">
            <a:avLst/>
          </a:prstGeom>
        </p:spPr>
      </p:pic>
      <p:sp>
        <p:nvSpPr>
          <p:cNvPr id="4" name="Прямоугольник 3"/>
          <p:cNvSpPr/>
          <p:nvPr/>
        </p:nvSpPr>
        <p:spPr>
          <a:xfrm>
            <a:off x="3588984" y="300215"/>
            <a:ext cx="5806465" cy="954107"/>
          </a:xfrm>
          <a:prstGeom prst="rect">
            <a:avLst/>
          </a:prstGeom>
          <a:noFill/>
          <a:ln>
            <a:noFill/>
          </a:ln>
          <a:effectLst>
            <a:innerShdw blurRad="114300">
              <a:prstClr val="black"/>
            </a:innerShdw>
          </a:effectLst>
        </p:spPr>
        <p:txBody>
          <a:bodyPr wrap="square" lIns="91440" tIns="45720" rIns="91440" bIns="45720">
            <a:spAutoFit/>
          </a:bodyPr>
          <a:lstStyle/>
          <a:p>
            <a:pPr algn="ctr"/>
            <a:r>
              <a:rPr lang="en-US" sz="28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Main objectives of Turkmenistan on RES development</a:t>
            </a:r>
            <a:endParaRPr lang="ru-RU" sz="2800" b="1"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733584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84DBB51-F7B0-4650-ADD7-5547B20B812D}"/>
              </a:ext>
            </a:extLst>
          </p:cNvPr>
          <p:cNvSpPr>
            <a:spLocks noGrp="1" noChangeArrowheads="1"/>
          </p:cNvSpPr>
          <p:nvPr>
            <p:ph type="subTitle" idx="1"/>
          </p:nvPr>
        </p:nvSpPr>
        <p:spPr bwMode="auto">
          <a:xfrm>
            <a:off x="2710368" y="1742784"/>
            <a:ext cx="6540493" cy="3770263"/>
          </a:xfrm>
          <a:prstGeom prst="rect">
            <a:avLst/>
          </a:prstGeom>
          <a:solidFill>
            <a:schemeClr val="bg1"/>
          </a:solidFill>
          <a:ln>
            <a:noFill/>
          </a:ln>
          <a:effectLst>
            <a:outerShdw blurRad="76200" dir="13500000" sy="23000" kx="1200000" algn="br" rotWithShape="0">
              <a:prstClr val="black">
                <a:alpha val="20000"/>
              </a:prstClr>
            </a:outerShdw>
          </a:effectLst>
        </p:spPr>
        <p:txBody>
          <a:bodyPr vert="horz" wrap="square" lIns="91440" tIns="45720" rIns="91440" bIns="0" numCol="1" anchor="ctr" anchorCtr="0" compatLnSpc="1">
            <a:prstTxWarp prst="textNoShape">
              <a:avLst/>
            </a:prstTxWarp>
            <a:spAutoFit/>
          </a:bodyPr>
          <a:lstStyle/>
          <a:p>
            <a:pPr lvl="0" algn="just" eaLnBrk="0" fontAlgn="base" hangingPunct="0">
              <a:lnSpc>
                <a:spcPct val="100000"/>
              </a:lnSpc>
              <a:spcBef>
                <a:spcPct val="0"/>
              </a:spcBef>
              <a:spcAft>
                <a:spcPct val="0"/>
              </a:spcAft>
            </a:pPr>
            <a:r>
              <a:rPr kumimoji="0" lang="en-US" altLang="ru-RU" sz="2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 ensure sustainable development of the renewables and the secondary energy resources, development of energy-efficient and innovative technologies, recently the President has adopted a number of important documents. These are the State Energy Saving </a:t>
            </a:r>
            <a:r>
              <a:rPr kumimoji="0" lang="en-US" altLang="ru-RU" sz="2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Programme</a:t>
            </a:r>
            <a:r>
              <a:rPr kumimoji="0" lang="en-US" altLang="ru-RU" sz="2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for 2018-2024, the Concept of Development of </a:t>
            </a:r>
            <a:r>
              <a:rPr kumimoji="0" lang="en-US" altLang="ru-RU" sz="2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Altyn-Asyr</a:t>
            </a:r>
            <a:r>
              <a:rPr lang="en-US" altLang="ru-RU" sz="2200" i="1" dirty="0">
                <a:solidFill>
                  <a:schemeClr val="tx1"/>
                </a:solidFill>
                <a:latin typeface="Times New Roman" panose="02020603050405020304" pitchFamily="18" charset="0"/>
                <a:cs typeface="Times New Roman" panose="02020603050405020304" pitchFamily="18" charset="0"/>
              </a:rPr>
              <a:t> Region around the Turkmen Lake  </a:t>
            </a:r>
            <a:r>
              <a:rPr kumimoji="0" lang="en-US" altLang="ru-RU" sz="2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 2019-2025. Within the framework of this Concept, construction of a hybrid solar and wind power plant </a:t>
            </a:r>
            <a:r>
              <a:rPr lang="en-US" altLang="ru-RU" sz="2200" i="1" dirty="0">
                <a:solidFill>
                  <a:schemeClr val="tx1"/>
                </a:solidFill>
                <a:latin typeface="Times New Roman" panose="02020603050405020304" pitchFamily="18" charset="0"/>
                <a:cs typeface="Times New Roman" panose="02020603050405020304" pitchFamily="18" charset="0"/>
              </a:rPr>
              <a:t>of </a:t>
            </a:r>
            <a:r>
              <a:rPr kumimoji="0" lang="en-US" altLang="ru-RU" sz="2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total capacity of 10 MW is currently underway in the Serdar </a:t>
            </a:r>
            <a:r>
              <a:rPr lang="en-GB" altLang="ru-RU" sz="2200" i="1" dirty="0">
                <a:solidFill>
                  <a:schemeClr val="tx1"/>
                </a:solidFill>
                <a:latin typeface="Times New Roman" panose="02020603050405020304" pitchFamily="18" charset="0"/>
                <a:cs typeface="Times New Roman" panose="02020603050405020304" pitchFamily="18" charset="0"/>
              </a:rPr>
              <a:t>district </a:t>
            </a:r>
            <a:r>
              <a:rPr kumimoji="0" lang="en-US" altLang="ru-RU" sz="2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 Balkan province</a:t>
            </a:r>
            <a:endParaRPr kumimoji="0" lang="ru-RU" altLang="ru-RU" sz="2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2694785" cy="1873045"/>
          </a:xfrm>
          <a:prstGeom prst="rect">
            <a:avLst/>
          </a:prstGeom>
        </p:spPr>
      </p:pic>
      <p:grpSp>
        <p:nvGrpSpPr>
          <p:cNvPr id="10" name="Group 5">
            <a:extLst>
              <a:ext uri="{FF2B5EF4-FFF2-40B4-BE49-F238E27FC236}">
                <a16:creationId xmlns:a16="http://schemas.microsoft.com/office/drawing/2014/main" id="{0A3E67C3-419F-4D9C-962B-FFDF98E0D36D}"/>
              </a:ext>
            </a:extLst>
          </p:cNvPr>
          <p:cNvGrpSpPr>
            <a:grpSpLocks/>
          </p:cNvGrpSpPr>
          <p:nvPr/>
        </p:nvGrpSpPr>
        <p:grpSpPr bwMode="auto">
          <a:xfrm>
            <a:off x="9261654" y="0"/>
            <a:ext cx="2930346" cy="1873045"/>
            <a:chOff x="0" y="0"/>
            <a:chExt cx="23811" cy="16838"/>
          </a:xfrm>
        </p:grpSpPr>
        <p:pic>
          <p:nvPicPr>
            <p:cNvPr id="1030" name="Picture 6">
              <a:extLst>
                <a:ext uri="{FF2B5EF4-FFF2-40B4-BE49-F238E27FC236}">
                  <a16:creationId xmlns:a16="http://schemas.microsoft.com/office/drawing/2014/main" id="{2C748338-102B-41E5-9F2B-762DB6AFCC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3811" cy="1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7">
              <a:extLst>
                <a:ext uri="{FF2B5EF4-FFF2-40B4-BE49-F238E27FC236}">
                  <a16:creationId xmlns:a16="http://schemas.microsoft.com/office/drawing/2014/main" id="{BBE7CB48-7653-451E-86BD-D9D491D049F6}"/>
                </a:ext>
              </a:extLst>
            </p:cNvPr>
            <p:cNvGrpSpPr>
              <a:grpSpLocks/>
            </p:cNvGrpSpPr>
            <p:nvPr/>
          </p:nvGrpSpPr>
          <p:grpSpPr bwMode="auto">
            <a:xfrm>
              <a:off x="523" y="1088"/>
              <a:ext cx="22765" cy="15209"/>
              <a:chOff x="523" y="1088"/>
              <a:chExt cx="22765" cy="15209"/>
            </a:xfrm>
          </p:grpSpPr>
          <p:sp>
            <p:nvSpPr>
              <p:cNvPr id="1035" name="Freeform 8">
                <a:extLst>
                  <a:ext uri="{FF2B5EF4-FFF2-40B4-BE49-F238E27FC236}">
                    <a16:creationId xmlns:a16="http://schemas.microsoft.com/office/drawing/2014/main" id="{6150BB63-BFBD-4420-A68B-AB317547B7D4}"/>
                  </a:ext>
                </a:extLst>
              </p:cNvPr>
              <p:cNvSpPr>
                <a:spLocks/>
              </p:cNvSpPr>
              <p:nvPr/>
            </p:nvSpPr>
            <p:spPr bwMode="auto">
              <a:xfrm>
                <a:off x="523" y="1088"/>
                <a:ext cx="22765" cy="15209"/>
              </a:xfrm>
              <a:custGeom>
                <a:avLst/>
                <a:gdLst>
                  <a:gd name="T0" fmla="+- 0 523 523"/>
                  <a:gd name="T1" fmla="*/ T0 w 22765"/>
                  <a:gd name="T2" fmla="+- 0 1088 1088"/>
                  <a:gd name="T3" fmla="*/ 1088 h 15209"/>
                  <a:gd name="T4" fmla="+- 0 23288 523"/>
                  <a:gd name="T5" fmla="*/ T4 w 22765"/>
                  <a:gd name="T6" fmla="+- 0 1088 1088"/>
                  <a:gd name="T7" fmla="*/ 1088 h 15209"/>
                  <a:gd name="T8" fmla="+- 0 23288 523"/>
                  <a:gd name="T9" fmla="*/ T8 w 22765"/>
                  <a:gd name="T10" fmla="+- 0 16297 1088"/>
                  <a:gd name="T11" fmla="*/ 16297 h 15209"/>
                  <a:gd name="T12" fmla="+- 0 523 523"/>
                  <a:gd name="T13" fmla="*/ T12 w 22765"/>
                  <a:gd name="T14" fmla="+- 0 16297 1088"/>
                  <a:gd name="T15" fmla="*/ 16297 h 15209"/>
                  <a:gd name="T16" fmla="+- 0 523 523"/>
                  <a:gd name="T17" fmla="*/ T16 w 22765"/>
                  <a:gd name="T18" fmla="+- 0 1088 1088"/>
                  <a:gd name="T19" fmla="*/ 1088 h 15209"/>
                </a:gdLst>
                <a:ahLst/>
                <a:cxnLst>
                  <a:cxn ang="0">
                    <a:pos x="T1" y="T3"/>
                  </a:cxn>
                  <a:cxn ang="0">
                    <a:pos x="T5" y="T7"/>
                  </a:cxn>
                  <a:cxn ang="0">
                    <a:pos x="T9" y="T11"/>
                  </a:cxn>
                  <a:cxn ang="0">
                    <a:pos x="T13" y="T15"/>
                  </a:cxn>
                  <a:cxn ang="0">
                    <a:pos x="T17" y="T19"/>
                  </a:cxn>
                </a:cxnLst>
                <a:rect l="0" t="0" r="r" b="b"/>
                <a:pathLst>
                  <a:path w="22765" h="15209">
                    <a:moveTo>
                      <a:pt x="0" y="0"/>
                    </a:moveTo>
                    <a:lnTo>
                      <a:pt x="22765" y="0"/>
                    </a:lnTo>
                    <a:lnTo>
                      <a:pt x="22765" y="15209"/>
                    </a:lnTo>
                    <a:lnTo>
                      <a:pt x="0" y="15209"/>
                    </a:lnTo>
                    <a:lnTo>
                      <a:pt x="0" y="0"/>
                    </a:lnTo>
                    <a:close/>
                  </a:path>
                </a:pathLst>
              </a:custGeom>
              <a:solidFill>
                <a:srgbClr val="E7D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36" name="Picture 9">
                <a:extLst>
                  <a:ext uri="{FF2B5EF4-FFF2-40B4-BE49-F238E27FC236}">
                    <a16:creationId xmlns:a16="http://schemas.microsoft.com/office/drawing/2014/main" id="{ABA68CCE-76EB-4603-9ECE-C66B89D0B1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64" y="1088"/>
                <a:ext cx="20524" cy="1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0">
              <a:extLst>
                <a:ext uri="{FF2B5EF4-FFF2-40B4-BE49-F238E27FC236}">
                  <a16:creationId xmlns:a16="http://schemas.microsoft.com/office/drawing/2014/main" id="{AB0CB7FB-D21C-457C-816E-4D05F0F4F77F}"/>
                </a:ext>
              </a:extLst>
            </p:cNvPr>
            <p:cNvGrpSpPr>
              <a:grpSpLocks/>
            </p:cNvGrpSpPr>
            <p:nvPr/>
          </p:nvGrpSpPr>
          <p:grpSpPr bwMode="auto">
            <a:xfrm>
              <a:off x="18574" y="1088"/>
              <a:ext cx="4714" cy="6058"/>
              <a:chOff x="18574" y="1088"/>
              <a:chExt cx="4714" cy="6058"/>
            </a:xfrm>
          </p:grpSpPr>
          <p:sp>
            <p:nvSpPr>
              <p:cNvPr id="1032" name="Freeform 11">
                <a:extLst>
                  <a:ext uri="{FF2B5EF4-FFF2-40B4-BE49-F238E27FC236}">
                    <a16:creationId xmlns:a16="http://schemas.microsoft.com/office/drawing/2014/main" id="{2288B337-1DA7-443A-A11B-909D4B81CBDA}"/>
                  </a:ext>
                </a:extLst>
              </p:cNvPr>
              <p:cNvSpPr>
                <a:spLocks/>
              </p:cNvSpPr>
              <p:nvPr/>
            </p:nvSpPr>
            <p:spPr bwMode="auto">
              <a:xfrm>
                <a:off x="18574" y="1088"/>
                <a:ext cx="4714" cy="6058"/>
              </a:xfrm>
              <a:custGeom>
                <a:avLst/>
                <a:gdLst>
                  <a:gd name="T0" fmla="+- 0 18574 18574"/>
                  <a:gd name="T1" fmla="*/ T0 w 4714"/>
                  <a:gd name="T2" fmla="+- 0 1088 1088"/>
                  <a:gd name="T3" fmla="*/ 1088 h 6058"/>
                  <a:gd name="T4" fmla="+- 0 23288 18574"/>
                  <a:gd name="T5" fmla="*/ T4 w 4714"/>
                  <a:gd name="T6" fmla="+- 0 1088 1088"/>
                  <a:gd name="T7" fmla="*/ 1088 h 6058"/>
                </a:gdLst>
                <a:ahLst/>
                <a:cxnLst>
                  <a:cxn ang="0">
                    <a:pos x="T1" y="T3"/>
                  </a:cxn>
                  <a:cxn ang="0">
                    <a:pos x="T5" y="T7"/>
                  </a:cxn>
                </a:cxnLst>
                <a:rect l="0" t="0" r="r" b="b"/>
                <a:pathLst>
                  <a:path w="4714" h="6058">
                    <a:moveTo>
                      <a:pt x="0" y="0"/>
                    </a:moveTo>
                    <a:lnTo>
                      <a:pt x="4714" y="0"/>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33" name="Freeform 12">
                <a:extLst>
                  <a:ext uri="{FF2B5EF4-FFF2-40B4-BE49-F238E27FC236}">
                    <a16:creationId xmlns:a16="http://schemas.microsoft.com/office/drawing/2014/main" id="{EA519EDD-B145-4CC6-B3A6-69A28B34D75C}"/>
                  </a:ext>
                </a:extLst>
              </p:cNvPr>
              <p:cNvSpPr>
                <a:spLocks/>
              </p:cNvSpPr>
              <p:nvPr/>
            </p:nvSpPr>
            <p:spPr bwMode="auto">
              <a:xfrm>
                <a:off x="18574" y="1088"/>
                <a:ext cx="4714" cy="6058"/>
              </a:xfrm>
              <a:custGeom>
                <a:avLst/>
                <a:gdLst>
                  <a:gd name="T0" fmla="+- 0 23288 18574"/>
                  <a:gd name="T1" fmla="*/ T0 w 4714"/>
                  <a:gd name="T2" fmla="+- 0 4611 1088"/>
                  <a:gd name="T3" fmla="*/ 4611 h 6058"/>
                  <a:gd name="T4" fmla="+- 0 23217 18574"/>
                  <a:gd name="T5" fmla="*/ T4 w 4714"/>
                  <a:gd name="T6" fmla="+- 0 4641 1088"/>
                  <a:gd name="T7" fmla="*/ 4641 h 6058"/>
                  <a:gd name="T8" fmla="+- 0 23201 18574"/>
                  <a:gd name="T9" fmla="*/ T8 w 4714"/>
                  <a:gd name="T10" fmla="+- 0 4653 1088"/>
                  <a:gd name="T11" fmla="*/ 4653 h 6058"/>
                  <a:gd name="T12" fmla="+- 0 23210 18574"/>
                  <a:gd name="T13" fmla="*/ T12 w 4714"/>
                  <a:gd name="T14" fmla="+- 0 4672 1088"/>
                  <a:gd name="T15" fmla="*/ 4672 h 6058"/>
                  <a:gd name="T16" fmla="+- 0 23216 18574"/>
                  <a:gd name="T17" fmla="*/ T16 w 4714"/>
                  <a:gd name="T18" fmla="+- 0 4684 1088"/>
                  <a:gd name="T19" fmla="*/ 4684 h 6058"/>
                  <a:gd name="T20" fmla="+- 0 23221 18574"/>
                  <a:gd name="T21" fmla="*/ T20 w 4714"/>
                  <a:gd name="T22" fmla="+- 0 4693 1088"/>
                  <a:gd name="T23" fmla="*/ 4693 h 6058"/>
                  <a:gd name="T24" fmla="+- 0 23228 18574"/>
                  <a:gd name="T25" fmla="*/ T24 w 4714"/>
                  <a:gd name="T26" fmla="+- 0 4699 1088"/>
                  <a:gd name="T27" fmla="*/ 4699 h 6058"/>
                  <a:gd name="T28" fmla="+- 0 23240 18574"/>
                  <a:gd name="T29" fmla="*/ T28 w 4714"/>
                  <a:gd name="T30" fmla="+- 0 4706 1088"/>
                  <a:gd name="T31" fmla="*/ 4706 h 6058"/>
                  <a:gd name="T32" fmla="+- 0 23261 18574"/>
                  <a:gd name="T33" fmla="*/ T32 w 4714"/>
                  <a:gd name="T34" fmla="+- 0 4715 1088"/>
                  <a:gd name="T35" fmla="*/ 4715 h 6058"/>
                  <a:gd name="T36" fmla="+- 0 23277 18574"/>
                  <a:gd name="T37" fmla="*/ T36 w 4714"/>
                  <a:gd name="T38" fmla="+- 0 4723 1088"/>
                  <a:gd name="T39" fmla="*/ 4723 h 6058"/>
                  <a:gd name="T40" fmla="+- 0 23288 18574"/>
                  <a:gd name="T41" fmla="*/ T40 w 4714"/>
                  <a:gd name="T42" fmla="+- 0 4730 1088"/>
                  <a:gd name="T43" fmla="*/ 4730 h 60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14" h="6058">
                    <a:moveTo>
                      <a:pt x="4714" y="3523"/>
                    </a:moveTo>
                    <a:lnTo>
                      <a:pt x="4643" y="3553"/>
                    </a:lnTo>
                    <a:lnTo>
                      <a:pt x="4627" y="3565"/>
                    </a:lnTo>
                    <a:lnTo>
                      <a:pt x="4636" y="3584"/>
                    </a:lnTo>
                    <a:lnTo>
                      <a:pt x="4642" y="3596"/>
                    </a:lnTo>
                    <a:lnTo>
                      <a:pt x="4647" y="3605"/>
                    </a:lnTo>
                    <a:lnTo>
                      <a:pt x="4654" y="3611"/>
                    </a:lnTo>
                    <a:lnTo>
                      <a:pt x="4666" y="3618"/>
                    </a:lnTo>
                    <a:lnTo>
                      <a:pt x="4687" y="3627"/>
                    </a:lnTo>
                    <a:lnTo>
                      <a:pt x="4703" y="3635"/>
                    </a:lnTo>
                    <a:lnTo>
                      <a:pt x="4714" y="3642"/>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34" name="Freeform 13">
                <a:extLst>
                  <a:ext uri="{FF2B5EF4-FFF2-40B4-BE49-F238E27FC236}">
                    <a16:creationId xmlns:a16="http://schemas.microsoft.com/office/drawing/2014/main" id="{8372D0EB-95B4-4820-AC6B-FCA9B92A9627}"/>
                  </a:ext>
                </a:extLst>
              </p:cNvPr>
              <p:cNvSpPr>
                <a:spLocks/>
              </p:cNvSpPr>
              <p:nvPr/>
            </p:nvSpPr>
            <p:spPr bwMode="auto">
              <a:xfrm>
                <a:off x="18574" y="1088"/>
                <a:ext cx="4714" cy="6058"/>
              </a:xfrm>
              <a:custGeom>
                <a:avLst/>
                <a:gdLst>
                  <a:gd name="T0" fmla="+- 0 22967 18574"/>
                  <a:gd name="T1" fmla="*/ T0 w 4714"/>
                  <a:gd name="T2" fmla="+- 0 4922 1088"/>
                  <a:gd name="T3" fmla="*/ 4922 h 6058"/>
                  <a:gd name="T4" fmla="+- 0 22935 18574"/>
                  <a:gd name="T5" fmla="*/ T4 w 4714"/>
                  <a:gd name="T6" fmla="+- 0 5194 1088"/>
                  <a:gd name="T7" fmla="*/ 5194 h 6058"/>
                  <a:gd name="T8" fmla="+- 0 22723 18574"/>
                  <a:gd name="T9" fmla="*/ T8 w 4714"/>
                  <a:gd name="T10" fmla="+- 0 5478 1088"/>
                  <a:gd name="T11" fmla="*/ 5478 h 6058"/>
                  <a:gd name="T12" fmla="+- 0 22447 18574"/>
                  <a:gd name="T13" fmla="*/ T12 w 4714"/>
                  <a:gd name="T14" fmla="+- 0 5324 1088"/>
                  <a:gd name="T15" fmla="*/ 5324 h 6058"/>
                  <a:gd name="T16" fmla="+- 0 22171 18574"/>
                  <a:gd name="T17" fmla="*/ T16 w 4714"/>
                  <a:gd name="T18" fmla="+- 0 5063 1088"/>
                  <a:gd name="T19" fmla="*/ 5063 h 6058"/>
                  <a:gd name="T20" fmla="+- 0 21746 18574"/>
                  <a:gd name="T21" fmla="*/ T20 w 4714"/>
                  <a:gd name="T22" fmla="+- 0 4970 1088"/>
                  <a:gd name="T23" fmla="*/ 4970 h 6058"/>
                  <a:gd name="T24" fmla="+- 0 21589 18574"/>
                  <a:gd name="T25" fmla="*/ T24 w 4714"/>
                  <a:gd name="T26" fmla="+- 0 5250 1088"/>
                  <a:gd name="T27" fmla="*/ 5250 h 6058"/>
                  <a:gd name="T28" fmla="+- 0 21556 18574"/>
                  <a:gd name="T29" fmla="*/ T28 w 4714"/>
                  <a:gd name="T30" fmla="+- 0 5562 1088"/>
                  <a:gd name="T31" fmla="*/ 5562 h 6058"/>
                  <a:gd name="T32" fmla="+- 0 21100 18574"/>
                  <a:gd name="T33" fmla="*/ T32 w 4714"/>
                  <a:gd name="T34" fmla="+- 0 5571 1088"/>
                  <a:gd name="T35" fmla="*/ 5571 h 6058"/>
                  <a:gd name="T36" fmla="+- 0 21325 18574"/>
                  <a:gd name="T37" fmla="*/ T36 w 4714"/>
                  <a:gd name="T38" fmla="+- 0 6181 1088"/>
                  <a:gd name="T39" fmla="*/ 6181 h 6058"/>
                  <a:gd name="T40" fmla="+- 0 21079 18574"/>
                  <a:gd name="T41" fmla="*/ T40 w 4714"/>
                  <a:gd name="T42" fmla="+- 0 6150 1088"/>
                  <a:gd name="T43" fmla="*/ 6150 h 6058"/>
                  <a:gd name="T44" fmla="+- 0 20977 18574"/>
                  <a:gd name="T45" fmla="*/ T44 w 4714"/>
                  <a:gd name="T46" fmla="+- 0 6505 1088"/>
                  <a:gd name="T47" fmla="*/ 6505 h 6058"/>
                  <a:gd name="T48" fmla="+- 0 21102 18574"/>
                  <a:gd name="T49" fmla="*/ T48 w 4714"/>
                  <a:gd name="T50" fmla="+- 0 7046 1088"/>
                  <a:gd name="T51" fmla="*/ 7046 h 6058"/>
                  <a:gd name="T52" fmla="+- 0 20954 18574"/>
                  <a:gd name="T53" fmla="*/ T52 w 4714"/>
                  <a:gd name="T54" fmla="+- 0 6836 1088"/>
                  <a:gd name="T55" fmla="*/ 6836 h 6058"/>
                  <a:gd name="T56" fmla="+- 0 20686 18574"/>
                  <a:gd name="T57" fmla="*/ T56 w 4714"/>
                  <a:gd name="T58" fmla="+- 0 6617 1088"/>
                  <a:gd name="T59" fmla="*/ 6617 h 6058"/>
                  <a:gd name="T60" fmla="+- 0 20685 18574"/>
                  <a:gd name="T61" fmla="*/ T60 w 4714"/>
                  <a:gd name="T62" fmla="+- 0 6428 1088"/>
                  <a:gd name="T63" fmla="*/ 6428 h 6058"/>
                  <a:gd name="T64" fmla="+- 0 20581 18574"/>
                  <a:gd name="T65" fmla="*/ T64 w 4714"/>
                  <a:gd name="T66" fmla="+- 0 6147 1088"/>
                  <a:gd name="T67" fmla="*/ 6147 h 6058"/>
                  <a:gd name="T68" fmla="+- 0 20456 18574"/>
                  <a:gd name="T69" fmla="*/ T68 w 4714"/>
                  <a:gd name="T70" fmla="+- 0 6302 1088"/>
                  <a:gd name="T71" fmla="*/ 6302 h 6058"/>
                  <a:gd name="T72" fmla="+- 0 20353 18574"/>
                  <a:gd name="T73" fmla="*/ T72 w 4714"/>
                  <a:gd name="T74" fmla="+- 0 6321 1088"/>
                  <a:gd name="T75" fmla="*/ 6321 h 6058"/>
                  <a:gd name="T76" fmla="+- 0 20229 18574"/>
                  <a:gd name="T77" fmla="*/ T76 w 4714"/>
                  <a:gd name="T78" fmla="+- 0 6416 1088"/>
                  <a:gd name="T79" fmla="*/ 6416 h 6058"/>
                  <a:gd name="T80" fmla="+- 0 20314 18574"/>
                  <a:gd name="T81" fmla="*/ T80 w 4714"/>
                  <a:gd name="T82" fmla="+- 0 5943 1088"/>
                  <a:gd name="T83" fmla="*/ 5943 h 6058"/>
                  <a:gd name="T84" fmla="+- 0 20349 18574"/>
                  <a:gd name="T85" fmla="*/ T84 w 4714"/>
                  <a:gd name="T86" fmla="+- 0 5637 1088"/>
                  <a:gd name="T87" fmla="*/ 5637 h 6058"/>
                  <a:gd name="T88" fmla="+- 0 20293 18574"/>
                  <a:gd name="T89" fmla="*/ T88 w 4714"/>
                  <a:gd name="T90" fmla="+- 0 5392 1088"/>
                  <a:gd name="T91" fmla="*/ 5392 h 6058"/>
                  <a:gd name="T92" fmla="+- 0 20450 18574"/>
                  <a:gd name="T93" fmla="*/ T92 w 4714"/>
                  <a:gd name="T94" fmla="+- 0 5405 1088"/>
                  <a:gd name="T95" fmla="*/ 5405 h 6058"/>
                  <a:gd name="T96" fmla="+- 0 20584 18574"/>
                  <a:gd name="T97" fmla="*/ T96 w 4714"/>
                  <a:gd name="T98" fmla="+- 0 5369 1088"/>
                  <a:gd name="T99" fmla="*/ 5369 h 6058"/>
                  <a:gd name="T100" fmla="+- 0 20500 18574"/>
                  <a:gd name="T101" fmla="*/ T100 w 4714"/>
                  <a:gd name="T102" fmla="+- 0 5043 1088"/>
                  <a:gd name="T103" fmla="*/ 5043 h 6058"/>
                  <a:gd name="T104" fmla="+- 0 20626 18574"/>
                  <a:gd name="T105" fmla="*/ T104 w 4714"/>
                  <a:gd name="T106" fmla="+- 0 4711 1088"/>
                  <a:gd name="T107" fmla="*/ 4711 h 6058"/>
                  <a:gd name="T108" fmla="+- 0 20656 18574"/>
                  <a:gd name="T109" fmla="*/ T108 w 4714"/>
                  <a:gd name="T110" fmla="+- 0 4376 1088"/>
                  <a:gd name="T111" fmla="*/ 4376 h 6058"/>
                  <a:gd name="T112" fmla="+- 0 20793 18574"/>
                  <a:gd name="T113" fmla="*/ T112 w 4714"/>
                  <a:gd name="T114" fmla="+- 0 3882 1088"/>
                  <a:gd name="T115" fmla="*/ 3882 h 6058"/>
                  <a:gd name="T116" fmla="+- 0 20913 18574"/>
                  <a:gd name="T117" fmla="*/ T116 w 4714"/>
                  <a:gd name="T118" fmla="+- 0 3671 1088"/>
                  <a:gd name="T119" fmla="*/ 3671 h 6058"/>
                  <a:gd name="T120" fmla="+- 0 20823 18574"/>
                  <a:gd name="T121" fmla="*/ T120 w 4714"/>
                  <a:gd name="T122" fmla="+- 0 3611 1088"/>
                  <a:gd name="T123" fmla="*/ 3611 h 6058"/>
                  <a:gd name="T124" fmla="+- 0 20916 18574"/>
                  <a:gd name="T125" fmla="*/ T124 w 4714"/>
                  <a:gd name="T126" fmla="+- 0 3413 1088"/>
                  <a:gd name="T127" fmla="*/ 3413 h 6058"/>
                  <a:gd name="T128" fmla="+- 0 21072 18574"/>
                  <a:gd name="T129" fmla="*/ T128 w 4714"/>
                  <a:gd name="T130" fmla="+- 0 3323 1088"/>
                  <a:gd name="T131" fmla="*/ 3323 h 6058"/>
                  <a:gd name="T132" fmla="+- 0 21486 18574"/>
                  <a:gd name="T133" fmla="*/ T132 w 4714"/>
                  <a:gd name="T134" fmla="+- 0 3613 1088"/>
                  <a:gd name="T135" fmla="*/ 3613 h 6058"/>
                  <a:gd name="T136" fmla="+- 0 21612 18574"/>
                  <a:gd name="T137" fmla="*/ T136 w 4714"/>
                  <a:gd name="T138" fmla="+- 0 3341 1088"/>
                  <a:gd name="T139" fmla="*/ 3341 h 6058"/>
                  <a:gd name="T140" fmla="+- 0 21361 18574"/>
                  <a:gd name="T141" fmla="*/ T140 w 4714"/>
                  <a:gd name="T142" fmla="+- 0 3156 1088"/>
                  <a:gd name="T143" fmla="*/ 3156 h 6058"/>
                  <a:gd name="T144" fmla="+- 0 21131 18574"/>
                  <a:gd name="T145" fmla="*/ T144 w 4714"/>
                  <a:gd name="T146" fmla="+- 0 2978 1088"/>
                  <a:gd name="T147" fmla="*/ 2978 h 6058"/>
                  <a:gd name="T148" fmla="+- 0 20990 18574"/>
                  <a:gd name="T149" fmla="*/ T148 w 4714"/>
                  <a:gd name="T150" fmla="+- 0 3175 1088"/>
                  <a:gd name="T151" fmla="*/ 3175 h 6058"/>
                  <a:gd name="T152" fmla="+- 0 20692 18574"/>
                  <a:gd name="T153" fmla="*/ T152 w 4714"/>
                  <a:gd name="T154" fmla="+- 0 3036 1088"/>
                  <a:gd name="T155" fmla="*/ 3036 h 6058"/>
                  <a:gd name="T156" fmla="+- 0 20525 18574"/>
                  <a:gd name="T157" fmla="*/ T156 w 4714"/>
                  <a:gd name="T158" fmla="+- 0 2577 1088"/>
                  <a:gd name="T159" fmla="*/ 2577 h 6058"/>
                  <a:gd name="T160" fmla="+- 0 20428 18574"/>
                  <a:gd name="T161" fmla="*/ T160 w 4714"/>
                  <a:gd name="T162" fmla="+- 0 2630 1088"/>
                  <a:gd name="T163" fmla="*/ 2630 h 6058"/>
                  <a:gd name="T164" fmla="+- 0 20248 18574"/>
                  <a:gd name="T165" fmla="*/ T164 w 4714"/>
                  <a:gd name="T166" fmla="+- 0 2756 1088"/>
                  <a:gd name="T167" fmla="*/ 2756 h 6058"/>
                  <a:gd name="T168" fmla="+- 0 20052 18574"/>
                  <a:gd name="T169" fmla="*/ T168 w 4714"/>
                  <a:gd name="T170" fmla="+- 0 2852 1088"/>
                  <a:gd name="T171" fmla="*/ 2852 h 6058"/>
                  <a:gd name="T172" fmla="+- 0 19922 18574"/>
                  <a:gd name="T173" fmla="*/ T172 w 4714"/>
                  <a:gd name="T174" fmla="+- 0 2827 1088"/>
                  <a:gd name="T175" fmla="*/ 2827 h 6058"/>
                  <a:gd name="T176" fmla="+- 0 19771 18574"/>
                  <a:gd name="T177" fmla="*/ T176 w 4714"/>
                  <a:gd name="T178" fmla="+- 0 2599 1088"/>
                  <a:gd name="T179" fmla="*/ 2599 h 6058"/>
                  <a:gd name="T180" fmla="+- 0 19941 18574"/>
                  <a:gd name="T181" fmla="*/ T180 w 4714"/>
                  <a:gd name="T182" fmla="+- 0 2294 1088"/>
                  <a:gd name="T183" fmla="*/ 2294 h 6058"/>
                  <a:gd name="T184" fmla="+- 0 20229 18574"/>
                  <a:gd name="T185" fmla="*/ T184 w 4714"/>
                  <a:gd name="T186" fmla="+- 0 1868 1088"/>
                  <a:gd name="T187" fmla="*/ 1868 h 6058"/>
                  <a:gd name="T188" fmla="+- 0 20289 18574"/>
                  <a:gd name="T189" fmla="*/ T188 w 4714"/>
                  <a:gd name="T190" fmla="+- 0 1642 1088"/>
                  <a:gd name="T191" fmla="*/ 1642 h 6058"/>
                  <a:gd name="T192" fmla="+- 0 20163 18574"/>
                  <a:gd name="T193" fmla="*/ T192 w 4714"/>
                  <a:gd name="T194" fmla="+- 0 1578 1088"/>
                  <a:gd name="T195" fmla="*/ 1578 h 6058"/>
                  <a:gd name="T196" fmla="+- 0 20169 18574"/>
                  <a:gd name="T197" fmla="*/ T196 w 4714"/>
                  <a:gd name="T198" fmla="+- 0 1550 1088"/>
                  <a:gd name="T199" fmla="*/ 1550 h 6058"/>
                  <a:gd name="T200" fmla="+- 0 20038 18574"/>
                  <a:gd name="T201" fmla="*/ T200 w 4714"/>
                  <a:gd name="T202" fmla="+- 0 1799 1088"/>
                  <a:gd name="T203" fmla="*/ 1799 h 6058"/>
                  <a:gd name="T204" fmla="+- 0 19423 18574"/>
                  <a:gd name="T205" fmla="*/ T204 w 4714"/>
                  <a:gd name="T206" fmla="+- 0 2017 1088"/>
                  <a:gd name="T207" fmla="*/ 2017 h 6058"/>
                  <a:gd name="T208" fmla="+- 0 19073 18574"/>
                  <a:gd name="T209" fmla="*/ T208 w 4714"/>
                  <a:gd name="T210" fmla="+- 0 1477 1088"/>
                  <a:gd name="T211" fmla="*/ 1477 h 6058"/>
                  <a:gd name="T212" fmla="+- 0 19282 18574"/>
                  <a:gd name="T213" fmla="*/ T212 w 4714"/>
                  <a:gd name="T214" fmla="+- 0 1445 1088"/>
                  <a:gd name="T215" fmla="*/ 1445 h 6058"/>
                  <a:gd name="T216" fmla="+- 0 19260 18574"/>
                  <a:gd name="T217" fmla="*/ T216 w 4714"/>
                  <a:gd name="T218" fmla="+- 0 1402 1088"/>
                  <a:gd name="T219" fmla="*/ 1402 h 6058"/>
                  <a:gd name="T220" fmla="+- 0 19124 18574"/>
                  <a:gd name="T221" fmla="*/ T220 w 4714"/>
                  <a:gd name="T222" fmla="+- 0 1314 1088"/>
                  <a:gd name="T223" fmla="*/ 1314 h 6058"/>
                  <a:gd name="T224" fmla="+- 0 18831 18574"/>
                  <a:gd name="T225" fmla="*/ T224 w 4714"/>
                  <a:gd name="T226" fmla="+- 0 1275 1088"/>
                  <a:gd name="T227" fmla="*/ 1275 h 60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4714" h="6058">
                    <a:moveTo>
                      <a:pt x="4714" y="3841"/>
                    </a:moveTo>
                    <a:lnTo>
                      <a:pt x="4706" y="3845"/>
                    </a:lnTo>
                    <a:lnTo>
                      <a:pt x="4689" y="3853"/>
                    </a:lnTo>
                    <a:lnTo>
                      <a:pt x="4673" y="3861"/>
                    </a:lnTo>
                    <a:lnTo>
                      <a:pt x="4607" y="3883"/>
                    </a:lnTo>
                    <a:lnTo>
                      <a:pt x="4571" y="3887"/>
                    </a:lnTo>
                    <a:lnTo>
                      <a:pt x="4552" y="3887"/>
                    </a:lnTo>
                    <a:lnTo>
                      <a:pt x="4472" y="3865"/>
                    </a:lnTo>
                    <a:lnTo>
                      <a:pt x="4404" y="3839"/>
                    </a:lnTo>
                    <a:lnTo>
                      <a:pt x="4393" y="3834"/>
                    </a:lnTo>
                    <a:lnTo>
                      <a:pt x="4372" y="3831"/>
                    </a:lnTo>
                    <a:lnTo>
                      <a:pt x="4356" y="3831"/>
                    </a:lnTo>
                    <a:lnTo>
                      <a:pt x="4338" y="3834"/>
                    </a:lnTo>
                    <a:lnTo>
                      <a:pt x="4267" y="3872"/>
                    </a:lnTo>
                    <a:lnTo>
                      <a:pt x="4256" y="3907"/>
                    </a:lnTo>
                    <a:lnTo>
                      <a:pt x="4259" y="3928"/>
                    </a:lnTo>
                    <a:lnTo>
                      <a:pt x="4291" y="3998"/>
                    </a:lnTo>
                    <a:lnTo>
                      <a:pt x="4325" y="4050"/>
                    </a:lnTo>
                    <a:lnTo>
                      <a:pt x="4343" y="4077"/>
                    </a:lnTo>
                    <a:lnTo>
                      <a:pt x="4361" y="4106"/>
                    </a:lnTo>
                    <a:lnTo>
                      <a:pt x="4392" y="4163"/>
                    </a:lnTo>
                    <a:lnTo>
                      <a:pt x="4414" y="4222"/>
                    </a:lnTo>
                    <a:lnTo>
                      <a:pt x="4418" y="4251"/>
                    </a:lnTo>
                    <a:lnTo>
                      <a:pt x="4418" y="4280"/>
                    </a:lnTo>
                    <a:lnTo>
                      <a:pt x="4396" y="4336"/>
                    </a:lnTo>
                    <a:lnTo>
                      <a:pt x="4332" y="4372"/>
                    </a:lnTo>
                    <a:lnTo>
                      <a:pt x="4266" y="4386"/>
                    </a:lnTo>
                    <a:lnTo>
                      <a:pt x="4195" y="4390"/>
                    </a:lnTo>
                    <a:lnTo>
                      <a:pt x="4172" y="4391"/>
                    </a:lnTo>
                    <a:lnTo>
                      <a:pt x="4149" y="4390"/>
                    </a:lnTo>
                    <a:lnTo>
                      <a:pt x="4127" y="4389"/>
                    </a:lnTo>
                    <a:lnTo>
                      <a:pt x="4107" y="4388"/>
                    </a:lnTo>
                    <a:lnTo>
                      <a:pt x="4084" y="4354"/>
                    </a:lnTo>
                    <a:lnTo>
                      <a:pt x="4063" y="4326"/>
                    </a:lnTo>
                    <a:lnTo>
                      <a:pt x="4015" y="4277"/>
                    </a:lnTo>
                    <a:lnTo>
                      <a:pt x="3969" y="4262"/>
                    </a:lnTo>
                    <a:lnTo>
                      <a:pt x="3959" y="4263"/>
                    </a:lnTo>
                    <a:lnTo>
                      <a:pt x="3949" y="4263"/>
                    </a:lnTo>
                    <a:lnTo>
                      <a:pt x="3939" y="4264"/>
                    </a:lnTo>
                    <a:lnTo>
                      <a:pt x="3873" y="4236"/>
                    </a:lnTo>
                    <a:lnTo>
                      <a:pt x="3810" y="4170"/>
                    </a:lnTo>
                    <a:lnTo>
                      <a:pt x="3796" y="4152"/>
                    </a:lnTo>
                    <a:lnTo>
                      <a:pt x="3782" y="4135"/>
                    </a:lnTo>
                    <a:lnTo>
                      <a:pt x="3742" y="4088"/>
                    </a:lnTo>
                    <a:lnTo>
                      <a:pt x="3687" y="4039"/>
                    </a:lnTo>
                    <a:lnTo>
                      <a:pt x="3666" y="4025"/>
                    </a:lnTo>
                    <a:lnTo>
                      <a:pt x="3647" y="4011"/>
                    </a:lnTo>
                    <a:lnTo>
                      <a:pt x="3629" y="3998"/>
                    </a:lnTo>
                    <a:lnTo>
                      <a:pt x="3612" y="3987"/>
                    </a:lnTo>
                    <a:lnTo>
                      <a:pt x="3597" y="3975"/>
                    </a:lnTo>
                    <a:lnTo>
                      <a:pt x="3537" y="3939"/>
                    </a:lnTo>
                    <a:lnTo>
                      <a:pt x="3468" y="3917"/>
                    </a:lnTo>
                    <a:lnTo>
                      <a:pt x="3400" y="3910"/>
                    </a:lnTo>
                    <a:lnTo>
                      <a:pt x="3372" y="3909"/>
                    </a:lnTo>
                    <a:lnTo>
                      <a:pt x="3345" y="3908"/>
                    </a:lnTo>
                    <a:lnTo>
                      <a:pt x="3274" y="3899"/>
                    </a:lnTo>
                    <a:lnTo>
                      <a:pt x="3216" y="3888"/>
                    </a:lnTo>
                    <a:lnTo>
                      <a:pt x="3200" y="3885"/>
                    </a:lnTo>
                    <a:lnTo>
                      <a:pt x="3185" y="3883"/>
                    </a:lnTo>
                    <a:lnTo>
                      <a:pt x="3172" y="3882"/>
                    </a:lnTo>
                    <a:lnTo>
                      <a:pt x="3160" y="3882"/>
                    </a:lnTo>
                    <a:lnTo>
                      <a:pt x="3135" y="3884"/>
                    </a:lnTo>
                    <a:lnTo>
                      <a:pt x="3066" y="3902"/>
                    </a:lnTo>
                    <a:lnTo>
                      <a:pt x="3009" y="3933"/>
                    </a:lnTo>
                    <a:lnTo>
                      <a:pt x="2965" y="3977"/>
                    </a:lnTo>
                    <a:lnTo>
                      <a:pt x="2936" y="4032"/>
                    </a:lnTo>
                    <a:lnTo>
                      <a:pt x="2923" y="4097"/>
                    </a:lnTo>
                    <a:lnTo>
                      <a:pt x="2950" y="4107"/>
                    </a:lnTo>
                    <a:lnTo>
                      <a:pt x="2970" y="4116"/>
                    </a:lnTo>
                    <a:lnTo>
                      <a:pt x="3015" y="4162"/>
                    </a:lnTo>
                    <a:lnTo>
                      <a:pt x="3015" y="4168"/>
                    </a:lnTo>
                    <a:lnTo>
                      <a:pt x="3013" y="4174"/>
                    </a:lnTo>
                    <a:lnTo>
                      <a:pt x="3012" y="4180"/>
                    </a:lnTo>
                    <a:lnTo>
                      <a:pt x="3011" y="4185"/>
                    </a:lnTo>
                    <a:lnTo>
                      <a:pt x="3063" y="4227"/>
                    </a:lnTo>
                    <a:lnTo>
                      <a:pt x="3086" y="4234"/>
                    </a:lnTo>
                    <a:lnTo>
                      <a:pt x="3100" y="4461"/>
                    </a:lnTo>
                    <a:lnTo>
                      <a:pt x="3022" y="4474"/>
                    </a:lnTo>
                    <a:lnTo>
                      <a:pt x="3002" y="4475"/>
                    </a:lnTo>
                    <a:lnTo>
                      <a:pt x="2982" y="4474"/>
                    </a:lnTo>
                    <a:lnTo>
                      <a:pt x="2904" y="4462"/>
                    </a:lnTo>
                    <a:lnTo>
                      <a:pt x="2831" y="4432"/>
                    </a:lnTo>
                    <a:lnTo>
                      <a:pt x="2809" y="4419"/>
                    </a:lnTo>
                    <a:lnTo>
                      <a:pt x="2788" y="4407"/>
                    </a:lnTo>
                    <a:lnTo>
                      <a:pt x="2720" y="4375"/>
                    </a:lnTo>
                    <a:lnTo>
                      <a:pt x="2659" y="4364"/>
                    </a:lnTo>
                    <a:lnTo>
                      <a:pt x="2642" y="4364"/>
                    </a:lnTo>
                    <a:lnTo>
                      <a:pt x="2562" y="4373"/>
                    </a:lnTo>
                    <a:lnTo>
                      <a:pt x="2529" y="4433"/>
                    </a:lnTo>
                    <a:lnTo>
                      <a:pt x="2526" y="4483"/>
                    </a:lnTo>
                    <a:lnTo>
                      <a:pt x="2528" y="4530"/>
                    </a:lnTo>
                    <a:lnTo>
                      <a:pt x="2545" y="4613"/>
                    </a:lnTo>
                    <a:lnTo>
                      <a:pt x="2575" y="4686"/>
                    </a:lnTo>
                    <a:lnTo>
                      <a:pt x="2612" y="4752"/>
                    </a:lnTo>
                    <a:lnTo>
                      <a:pt x="2653" y="4815"/>
                    </a:lnTo>
                    <a:lnTo>
                      <a:pt x="2673" y="4846"/>
                    </a:lnTo>
                    <a:lnTo>
                      <a:pt x="2709" y="4908"/>
                    </a:lnTo>
                    <a:lnTo>
                      <a:pt x="2737" y="4976"/>
                    </a:lnTo>
                    <a:lnTo>
                      <a:pt x="2751" y="5051"/>
                    </a:lnTo>
                    <a:lnTo>
                      <a:pt x="2751" y="5093"/>
                    </a:lnTo>
                    <a:lnTo>
                      <a:pt x="2746" y="5137"/>
                    </a:lnTo>
                    <a:lnTo>
                      <a:pt x="2703" y="5145"/>
                    </a:lnTo>
                    <a:lnTo>
                      <a:pt x="2681" y="5141"/>
                    </a:lnTo>
                    <a:lnTo>
                      <a:pt x="2614" y="5105"/>
                    </a:lnTo>
                    <a:lnTo>
                      <a:pt x="2599" y="5095"/>
                    </a:lnTo>
                    <a:lnTo>
                      <a:pt x="2584" y="5084"/>
                    </a:lnTo>
                    <a:lnTo>
                      <a:pt x="2568" y="5075"/>
                    </a:lnTo>
                    <a:lnTo>
                      <a:pt x="2549" y="5068"/>
                    </a:lnTo>
                    <a:lnTo>
                      <a:pt x="2529" y="5063"/>
                    </a:lnTo>
                    <a:lnTo>
                      <a:pt x="2505" y="5062"/>
                    </a:lnTo>
                    <a:lnTo>
                      <a:pt x="2490" y="5085"/>
                    </a:lnTo>
                    <a:lnTo>
                      <a:pt x="2466" y="5150"/>
                    </a:lnTo>
                    <a:lnTo>
                      <a:pt x="2463" y="5164"/>
                    </a:lnTo>
                    <a:lnTo>
                      <a:pt x="2460" y="5179"/>
                    </a:lnTo>
                    <a:lnTo>
                      <a:pt x="2435" y="5240"/>
                    </a:lnTo>
                    <a:lnTo>
                      <a:pt x="2410" y="5286"/>
                    </a:lnTo>
                    <a:lnTo>
                      <a:pt x="2404" y="5297"/>
                    </a:lnTo>
                    <a:lnTo>
                      <a:pt x="2387" y="5346"/>
                    </a:lnTo>
                    <a:lnTo>
                      <a:pt x="2387" y="5357"/>
                    </a:lnTo>
                    <a:lnTo>
                      <a:pt x="2403" y="5417"/>
                    </a:lnTo>
                    <a:lnTo>
                      <a:pt x="2432" y="5490"/>
                    </a:lnTo>
                    <a:lnTo>
                      <a:pt x="2445" y="5521"/>
                    </a:lnTo>
                    <a:lnTo>
                      <a:pt x="2461" y="5559"/>
                    </a:lnTo>
                    <a:lnTo>
                      <a:pt x="2489" y="5629"/>
                    </a:lnTo>
                    <a:lnTo>
                      <a:pt x="2513" y="5694"/>
                    </a:lnTo>
                    <a:lnTo>
                      <a:pt x="2531" y="5755"/>
                    </a:lnTo>
                    <a:lnTo>
                      <a:pt x="2546" y="5839"/>
                    </a:lnTo>
                    <a:lnTo>
                      <a:pt x="2547" y="5864"/>
                    </a:lnTo>
                    <a:lnTo>
                      <a:pt x="2546" y="5889"/>
                    </a:lnTo>
                    <a:lnTo>
                      <a:pt x="2528" y="5958"/>
                    </a:lnTo>
                    <a:lnTo>
                      <a:pt x="2486" y="6020"/>
                    </a:lnTo>
                    <a:lnTo>
                      <a:pt x="2443" y="6058"/>
                    </a:lnTo>
                    <a:lnTo>
                      <a:pt x="2434" y="6040"/>
                    </a:lnTo>
                    <a:lnTo>
                      <a:pt x="2407" y="5966"/>
                    </a:lnTo>
                    <a:lnTo>
                      <a:pt x="2394" y="5888"/>
                    </a:lnTo>
                    <a:lnTo>
                      <a:pt x="2388" y="5828"/>
                    </a:lnTo>
                    <a:lnTo>
                      <a:pt x="2386" y="5808"/>
                    </a:lnTo>
                    <a:lnTo>
                      <a:pt x="2385" y="5788"/>
                    </a:lnTo>
                    <a:lnTo>
                      <a:pt x="2383" y="5768"/>
                    </a:lnTo>
                    <a:lnTo>
                      <a:pt x="2380" y="5748"/>
                    </a:lnTo>
                    <a:lnTo>
                      <a:pt x="2349" y="5745"/>
                    </a:lnTo>
                    <a:lnTo>
                      <a:pt x="2326" y="5742"/>
                    </a:lnTo>
                    <a:lnTo>
                      <a:pt x="2283" y="5718"/>
                    </a:lnTo>
                    <a:lnTo>
                      <a:pt x="2281" y="5713"/>
                    </a:lnTo>
                    <a:lnTo>
                      <a:pt x="2277" y="5709"/>
                    </a:lnTo>
                    <a:lnTo>
                      <a:pt x="2271" y="5705"/>
                    </a:lnTo>
                    <a:lnTo>
                      <a:pt x="2266" y="5681"/>
                    </a:lnTo>
                    <a:lnTo>
                      <a:pt x="2253" y="5619"/>
                    </a:lnTo>
                    <a:lnTo>
                      <a:pt x="2210" y="5558"/>
                    </a:lnTo>
                    <a:lnTo>
                      <a:pt x="2112" y="5529"/>
                    </a:lnTo>
                    <a:lnTo>
                      <a:pt x="2107" y="5502"/>
                    </a:lnTo>
                    <a:lnTo>
                      <a:pt x="2103" y="5477"/>
                    </a:lnTo>
                    <a:lnTo>
                      <a:pt x="2101" y="5456"/>
                    </a:lnTo>
                    <a:lnTo>
                      <a:pt x="2100" y="5437"/>
                    </a:lnTo>
                    <a:lnTo>
                      <a:pt x="2100" y="5420"/>
                    </a:lnTo>
                    <a:lnTo>
                      <a:pt x="2101" y="5404"/>
                    </a:lnTo>
                    <a:lnTo>
                      <a:pt x="2102" y="5388"/>
                    </a:lnTo>
                    <a:lnTo>
                      <a:pt x="2105" y="5373"/>
                    </a:lnTo>
                    <a:lnTo>
                      <a:pt x="2108" y="5357"/>
                    </a:lnTo>
                    <a:lnTo>
                      <a:pt x="2111" y="5340"/>
                    </a:lnTo>
                    <a:lnTo>
                      <a:pt x="2115" y="5321"/>
                    </a:lnTo>
                    <a:lnTo>
                      <a:pt x="2119" y="5300"/>
                    </a:lnTo>
                    <a:lnTo>
                      <a:pt x="2122" y="5276"/>
                    </a:lnTo>
                    <a:lnTo>
                      <a:pt x="2124" y="5252"/>
                    </a:lnTo>
                    <a:lnTo>
                      <a:pt x="2124" y="5228"/>
                    </a:lnTo>
                    <a:lnTo>
                      <a:pt x="2123" y="5205"/>
                    </a:lnTo>
                    <a:lnTo>
                      <a:pt x="2111" y="5140"/>
                    </a:lnTo>
                    <a:lnTo>
                      <a:pt x="2078" y="5077"/>
                    </a:lnTo>
                    <a:lnTo>
                      <a:pt x="2024" y="5056"/>
                    </a:lnTo>
                    <a:lnTo>
                      <a:pt x="2007" y="5059"/>
                    </a:lnTo>
                    <a:lnTo>
                      <a:pt x="1950" y="5093"/>
                    </a:lnTo>
                    <a:lnTo>
                      <a:pt x="1908" y="5148"/>
                    </a:lnTo>
                    <a:lnTo>
                      <a:pt x="1895" y="5178"/>
                    </a:lnTo>
                    <a:lnTo>
                      <a:pt x="1896" y="5191"/>
                    </a:lnTo>
                    <a:lnTo>
                      <a:pt x="1897" y="5206"/>
                    </a:lnTo>
                    <a:lnTo>
                      <a:pt x="1898" y="5219"/>
                    </a:lnTo>
                    <a:lnTo>
                      <a:pt x="1898" y="5228"/>
                    </a:lnTo>
                    <a:lnTo>
                      <a:pt x="1894" y="5229"/>
                    </a:lnTo>
                    <a:lnTo>
                      <a:pt x="1887" y="5220"/>
                    </a:lnTo>
                    <a:lnTo>
                      <a:pt x="1882" y="5214"/>
                    </a:lnTo>
                    <a:lnTo>
                      <a:pt x="1883" y="5232"/>
                    </a:lnTo>
                    <a:lnTo>
                      <a:pt x="1883" y="5239"/>
                    </a:lnTo>
                    <a:lnTo>
                      <a:pt x="1861" y="5235"/>
                    </a:lnTo>
                    <a:lnTo>
                      <a:pt x="1843" y="5233"/>
                    </a:lnTo>
                    <a:lnTo>
                      <a:pt x="1829" y="5231"/>
                    </a:lnTo>
                    <a:lnTo>
                      <a:pt x="1817" y="5230"/>
                    </a:lnTo>
                    <a:lnTo>
                      <a:pt x="1807" y="5229"/>
                    </a:lnTo>
                    <a:lnTo>
                      <a:pt x="1798" y="5230"/>
                    </a:lnTo>
                    <a:lnTo>
                      <a:pt x="1789" y="5231"/>
                    </a:lnTo>
                    <a:lnTo>
                      <a:pt x="1779" y="5233"/>
                    </a:lnTo>
                    <a:lnTo>
                      <a:pt x="1767" y="5236"/>
                    </a:lnTo>
                    <a:lnTo>
                      <a:pt x="1752" y="5240"/>
                    </a:lnTo>
                    <a:lnTo>
                      <a:pt x="1733" y="5244"/>
                    </a:lnTo>
                    <a:lnTo>
                      <a:pt x="1710" y="5249"/>
                    </a:lnTo>
                    <a:lnTo>
                      <a:pt x="1703" y="5259"/>
                    </a:lnTo>
                    <a:lnTo>
                      <a:pt x="1704" y="5270"/>
                    </a:lnTo>
                    <a:lnTo>
                      <a:pt x="1704" y="5275"/>
                    </a:lnTo>
                    <a:lnTo>
                      <a:pt x="1694" y="5331"/>
                    </a:lnTo>
                    <a:lnTo>
                      <a:pt x="1671" y="5329"/>
                    </a:lnTo>
                    <a:lnTo>
                      <a:pt x="1655" y="5328"/>
                    </a:lnTo>
                    <a:lnTo>
                      <a:pt x="1626" y="5313"/>
                    </a:lnTo>
                    <a:lnTo>
                      <a:pt x="1616" y="5304"/>
                    </a:lnTo>
                    <a:lnTo>
                      <a:pt x="1693" y="5196"/>
                    </a:lnTo>
                    <a:lnTo>
                      <a:pt x="1724" y="5133"/>
                    </a:lnTo>
                    <a:lnTo>
                      <a:pt x="1750" y="5054"/>
                    </a:lnTo>
                    <a:lnTo>
                      <a:pt x="1758" y="4989"/>
                    </a:lnTo>
                    <a:lnTo>
                      <a:pt x="1757" y="4969"/>
                    </a:lnTo>
                    <a:lnTo>
                      <a:pt x="1747" y="4894"/>
                    </a:lnTo>
                    <a:lnTo>
                      <a:pt x="1743" y="4875"/>
                    </a:lnTo>
                    <a:lnTo>
                      <a:pt x="1740" y="4855"/>
                    </a:lnTo>
                    <a:lnTo>
                      <a:pt x="1737" y="4835"/>
                    </a:lnTo>
                    <a:lnTo>
                      <a:pt x="1734" y="4813"/>
                    </a:lnTo>
                    <a:lnTo>
                      <a:pt x="1732" y="4790"/>
                    </a:lnTo>
                    <a:lnTo>
                      <a:pt x="1732" y="4766"/>
                    </a:lnTo>
                    <a:lnTo>
                      <a:pt x="1732" y="4740"/>
                    </a:lnTo>
                    <a:lnTo>
                      <a:pt x="1751" y="4675"/>
                    </a:lnTo>
                    <a:lnTo>
                      <a:pt x="1757" y="4658"/>
                    </a:lnTo>
                    <a:lnTo>
                      <a:pt x="1774" y="4586"/>
                    </a:lnTo>
                    <a:lnTo>
                      <a:pt x="1776" y="4567"/>
                    </a:lnTo>
                    <a:lnTo>
                      <a:pt x="1775" y="4549"/>
                    </a:lnTo>
                    <a:lnTo>
                      <a:pt x="1744" y="4484"/>
                    </a:lnTo>
                    <a:lnTo>
                      <a:pt x="1686" y="4454"/>
                    </a:lnTo>
                    <a:lnTo>
                      <a:pt x="1639" y="4450"/>
                    </a:lnTo>
                    <a:lnTo>
                      <a:pt x="1629" y="4450"/>
                    </a:lnTo>
                    <a:lnTo>
                      <a:pt x="1566" y="4415"/>
                    </a:lnTo>
                    <a:lnTo>
                      <a:pt x="1545" y="4360"/>
                    </a:lnTo>
                    <a:lnTo>
                      <a:pt x="1566" y="4351"/>
                    </a:lnTo>
                    <a:lnTo>
                      <a:pt x="1626" y="4329"/>
                    </a:lnTo>
                    <a:lnTo>
                      <a:pt x="1701" y="4309"/>
                    </a:lnTo>
                    <a:lnTo>
                      <a:pt x="1719" y="4304"/>
                    </a:lnTo>
                    <a:lnTo>
                      <a:pt x="1790" y="4280"/>
                    </a:lnTo>
                    <a:lnTo>
                      <a:pt x="1825" y="4263"/>
                    </a:lnTo>
                    <a:lnTo>
                      <a:pt x="1840" y="4279"/>
                    </a:lnTo>
                    <a:lnTo>
                      <a:pt x="1852" y="4292"/>
                    </a:lnTo>
                    <a:lnTo>
                      <a:pt x="1859" y="4301"/>
                    </a:lnTo>
                    <a:lnTo>
                      <a:pt x="1864" y="4308"/>
                    </a:lnTo>
                    <a:lnTo>
                      <a:pt x="1868" y="4313"/>
                    </a:lnTo>
                    <a:lnTo>
                      <a:pt x="1870" y="4316"/>
                    </a:lnTo>
                    <a:lnTo>
                      <a:pt x="1873" y="4317"/>
                    </a:lnTo>
                    <a:lnTo>
                      <a:pt x="1876" y="4317"/>
                    </a:lnTo>
                    <a:lnTo>
                      <a:pt x="1882" y="4316"/>
                    </a:lnTo>
                    <a:lnTo>
                      <a:pt x="1890" y="4315"/>
                    </a:lnTo>
                    <a:lnTo>
                      <a:pt x="1902" y="4314"/>
                    </a:lnTo>
                    <a:lnTo>
                      <a:pt x="1919" y="4313"/>
                    </a:lnTo>
                    <a:lnTo>
                      <a:pt x="1949" y="4312"/>
                    </a:lnTo>
                    <a:lnTo>
                      <a:pt x="1969" y="4309"/>
                    </a:lnTo>
                    <a:lnTo>
                      <a:pt x="1982" y="4304"/>
                    </a:lnTo>
                    <a:lnTo>
                      <a:pt x="1991" y="4298"/>
                    </a:lnTo>
                    <a:lnTo>
                      <a:pt x="2000" y="4290"/>
                    </a:lnTo>
                    <a:lnTo>
                      <a:pt x="2010" y="4281"/>
                    </a:lnTo>
                    <a:lnTo>
                      <a:pt x="2014" y="4262"/>
                    </a:lnTo>
                    <a:lnTo>
                      <a:pt x="2017" y="4242"/>
                    </a:lnTo>
                    <a:lnTo>
                      <a:pt x="2018" y="4221"/>
                    </a:lnTo>
                    <a:lnTo>
                      <a:pt x="2019" y="4199"/>
                    </a:lnTo>
                    <a:lnTo>
                      <a:pt x="2019" y="4177"/>
                    </a:lnTo>
                    <a:lnTo>
                      <a:pt x="2011" y="4112"/>
                    </a:lnTo>
                    <a:lnTo>
                      <a:pt x="1992" y="4051"/>
                    </a:lnTo>
                    <a:lnTo>
                      <a:pt x="1949" y="3987"/>
                    </a:lnTo>
                    <a:lnTo>
                      <a:pt x="1919" y="3966"/>
                    </a:lnTo>
                    <a:lnTo>
                      <a:pt x="1926" y="3955"/>
                    </a:lnTo>
                    <a:lnTo>
                      <a:pt x="1936" y="3942"/>
                    </a:lnTo>
                    <a:lnTo>
                      <a:pt x="1946" y="3928"/>
                    </a:lnTo>
                    <a:lnTo>
                      <a:pt x="1958" y="3912"/>
                    </a:lnTo>
                    <a:lnTo>
                      <a:pt x="1994" y="3858"/>
                    </a:lnTo>
                    <a:lnTo>
                      <a:pt x="2028" y="3799"/>
                    </a:lnTo>
                    <a:lnTo>
                      <a:pt x="2050" y="3741"/>
                    </a:lnTo>
                    <a:lnTo>
                      <a:pt x="2055" y="3676"/>
                    </a:lnTo>
                    <a:lnTo>
                      <a:pt x="2054" y="3657"/>
                    </a:lnTo>
                    <a:lnTo>
                      <a:pt x="2053" y="3640"/>
                    </a:lnTo>
                    <a:lnTo>
                      <a:pt x="2052" y="3623"/>
                    </a:lnTo>
                    <a:lnTo>
                      <a:pt x="2050" y="3607"/>
                    </a:lnTo>
                    <a:lnTo>
                      <a:pt x="2048" y="3593"/>
                    </a:lnTo>
                    <a:lnTo>
                      <a:pt x="2047" y="3579"/>
                    </a:lnTo>
                    <a:lnTo>
                      <a:pt x="2046" y="3565"/>
                    </a:lnTo>
                    <a:lnTo>
                      <a:pt x="2046" y="3552"/>
                    </a:lnTo>
                    <a:lnTo>
                      <a:pt x="2071" y="3492"/>
                    </a:lnTo>
                    <a:lnTo>
                      <a:pt x="2115" y="3454"/>
                    </a:lnTo>
                    <a:lnTo>
                      <a:pt x="2114" y="3425"/>
                    </a:lnTo>
                    <a:lnTo>
                      <a:pt x="2106" y="3354"/>
                    </a:lnTo>
                    <a:lnTo>
                      <a:pt x="2082" y="3288"/>
                    </a:lnTo>
                    <a:lnTo>
                      <a:pt x="1973" y="3191"/>
                    </a:lnTo>
                    <a:lnTo>
                      <a:pt x="1936" y="2996"/>
                    </a:lnTo>
                    <a:lnTo>
                      <a:pt x="1998" y="2960"/>
                    </a:lnTo>
                    <a:lnTo>
                      <a:pt x="2049" y="2923"/>
                    </a:lnTo>
                    <a:lnTo>
                      <a:pt x="2077" y="2882"/>
                    </a:lnTo>
                    <a:lnTo>
                      <a:pt x="2082" y="2872"/>
                    </a:lnTo>
                    <a:lnTo>
                      <a:pt x="2116" y="2819"/>
                    </a:lnTo>
                    <a:lnTo>
                      <a:pt x="2174" y="2795"/>
                    </a:lnTo>
                    <a:lnTo>
                      <a:pt x="2206" y="2794"/>
                    </a:lnTo>
                    <a:lnTo>
                      <a:pt x="2219" y="2794"/>
                    </a:lnTo>
                    <a:lnTo>
                      <a:pt x="2230" y="2794"/>
                    </a:lnTo>
                    <a:lnTo>
                      <a:pt x="2240" y="2794"/>
                    </a:lnTo>
                    <a:lnTo>
                      <a:pt x="2306" y="2775"/>
                    </a:lnTo>
                    <a:lnTo>
                      <a:pt x="2351" y="2734"/>
                    </a:lnTo>
                    <a:lnTo>
                      <a:pt x="2371" y="2668"/>
                    </a:lnTo>
                    <a:lnTo>
                      <a:pt x="2372" y="2621"/>
                    </a:lnTo>
                    <a:lnTo>
                      <a:pt x="2359" y="2606"/>
                    </a:lnTo>
                    <a:lnTo>
                      <a:pt x="2349" y="2595"/>
                    </a:lnTo>
                    <a:lnTo>
                      <a:pt x="2343" y="2587"/>
                    </a:lnTo>
                    <a:lnTo>
                      <a:pt x="2339" y="2583"/>
                    </a:lnTo>
                    <a:lnTo>
                      <a:pt x="2338" y="2582"/>
                    </a:lnTo>
                    <a:lnTo>
                      <a:pt x="2338" y="2584"/>
                    </a:lnTo>
                    <a:lnTo>
                      <a:pt x="2339" y="2586"/>
                    </a:lnTo>
                    <a:lnTo>
                      <a:pt x="2339" y="2588"/>
                    </a:lnTo>
                    <a:lnTo>
                      <a:pt x="2338" y="2589"/>
                    </a:lnTo>
                    <a:lnTo>
                      <a:pt x="2335" y="2589"/>
                    </a:lnTo>
                    <a:lnTo>
                      <a:pt x="2263" y="2545"/>
                    </a:lnTo>
                    <a:lnTo>
                      <a:pt x="2253" y="2528"/>
                    </a:lnTo>
                    <a:lnTo>
                      <a:pt x="2249" y="2523"/>
                    </a:lnTo>
                    <a:lnTo>
                      <a:pt x="2241" y="2531"/>
                    </a:lnTo>
                    <a:lnTo>
                      <a:pt x="2242" y="2531"/>
                    </a:lnTo>
                    <a:lnTo>
                      <a:pt x="2229" y="2464"/>
                    </a:lnTo>
                    <a:lnTo>
                      <a:pt x="2246" y="2450"/>
                    </a:lnTo>
                    <a:lnTo>
                      <a:pt x="2311" y="2418"/>
                    </a:lnTo>
                    <a:lnTo>
                      <a:pt x="2330" y="2414"/>
                    </a:lnTo>
                    <a:lnTo>
                      <a:pt x="2354" y="2409"/>
                    </a:lnTo>
                    <a:lnTo>
                      <a:pt x="2349" y="2378"/>
                    </a:lnTo>
                    <a:lnTo>
                      <a:pt x="2345" y="2350"/>
                    </a:lnTo>
                    <a:lnTo>
                      <a:pt x="2342" y="2325"/>
                    </a:lnTo>
                    <a:lnTo>
                      <a:pt x="2340" y="2304"/>
                    </a:lnTo>
                    <a:lnTo>
                      <a:pt x="2341" y="2284"/>
                    </a:lnTo>
                    <a:lnTo>
                      <a:pt x="2359" y="2226"/>
                    </a:lnTo>
                    <a:lnTo>
                      <a:pt x="2413" y="2181"/>
                    </a:lnTo>
                    <a:lnTo>
                      <a:pt x="2456" y="2156"/>
                    </a:lnTo>
                    <a:lnTo>
                      <a:pt x="2466" y="2172"/>
                    </a:lnTo>
                    <a:lnTo>
                      <a:pt x="2475" y="2187"/>
                    </a:lnTo>
                    <a:lnTo>
                      <a:pt x="2483" y="2203"/>
                    </a:lnTo>
                    <a:lnTo>
                      <a:pt x="2491" y="2219"/>
                    </a:lnTo>
                    <a:lnTo>
                      <a:pt x="2498" y="2235"/>
                    </a:lnTo>
                    <a:lnTo>
                      <a:pt x="2531" y="2288"/>
                    </a:lnTo>
                    <a:lnTo>
                      <a:pt x="2811" y="2480"/>
                    </a:lnTo>
                    <a:lnTo>
                      <a:pt x="2847" y="2488"/>
                    </a:lnTo>
                    <a:lnTo>
                      <a:pt x="2875" y="2495"/>
                    </a:lnTo>
                    <a:lnTo>
                      <a:pt x="2929" y="2515"/>
                    </a:lnTo>
                    <a:lnTo>
                      <a:pt x="2928" y="2517"/>
                    </a:lnTo>
                    <a:lnTo>
                      <a:pt x="2925" y="2519"/>
                    </a:lnTo>
                    <a:lnTo>
                      <a:pt x="2921" y="2521"/>
                    </a:lnTo>
                    <a:lnTo>
                      <a:pt x="2916" y="2523"/>
                    </a:lnTo>
                    <a:lnTo>
                      <a:pt x="2912" y="2525"/>
                    </a:lnTo>
                    <a:lnTo>
                      <a:pt x="2909" y="2526"/>
                    </a:lnTo>
                    <a:lnTo>
                      <a:pt x="2925" y="2511"/>
                    </a:lnTo>
                    <a:lnTo>
                      <a:pt x="2937" y="2499"/>
                    </a:lnTo>
                    <a:lnTo>
                      <a:pt x="2963" y="2442"/>
                    </a:lnTo>
                    <a:lnTo>
                      <a:pt x="2966" y="2426"/>
                    </a:lnTo>
                    <a:lnTo>
                      <a:pt x="2984" y="2358"/>
                    </a:lnTo>
                    <a:lnTo>
                      <a:pt x="3014" y="2303"/>
                    </a:lnTo>
                    <a:lnTo>
                      <a:pt x="3019" y="2298"/>
                    </a:lnTo>
                    <a:lnTo>
                      <a:pt x="3023" y="2293"/>
                    </a:lnTo>
                    <a:lnTo>
                      <a:pt x="3038" y="2253"/>
                    </a:lnTo>
                    <a:lnTo>
                      <a:pt x="3018" y="2246"/>
                    </a:lnTo>
                    <a:lnTo>
                      <a:pt x="2946" y="2232"/>
                    </a:lnTo>
                    <a:lnTo>
                      <a:pt x="2914" y="2230"/>
                    </a:lnTo>
                    <a:lnTo>
                      <a:pt x="2899" y="2229"/>
                    </a:lnTo>
                    <a:lnTo>
                      <a:pt x="2831" y="2215"/>
                    </a:lnTo>
                    <a:lnTo>
                      <a:pt x="2786" y="2176"/>
                    </a:lnTo>
                    <a:lnTo>
                      <a:pt x="2756" y="2117"/>
                    </a:lnTo>
                    <a:lnTo>
                      <a:pt x="2766" y="2098"/>
                    </a:lnTo>
                    <a:lnTo>
                      <a:pt x="2776" y="2082"/>
                    </a:lnTo>
                    <a:lnTo>
                      <a:pt x="2787" y="2068"/>
                    </a:lnTo>
                    <a:lnTo>
                      <a:pt x="2798" y="2054"/>
                    </a:lnTo>
                    <a:lnTo>
                      <a:pt x="2808" y="2042"/>
                    </a:lnTo>
                    <a:lnTo>
                      <a:pt x="2818" y="2030"/>
                    </a:lnTo>
                    <a:lnTo>
                      <a:pt x="2842" y="1959"/>
                    </a:lnTo>
                    <a:lnTo>
                      <a:pt x="2838" y="1939"/>
                    </a:lnTo>
                    <a:lnTo>
                      <a:pt x="2781" y="1897"/>
                    </a:lnTo>
                    <a:lnTo>
                      <a:pt x="2720" y="1885"/>
                    </a:lnTo>
                    <a:lnTo>
                      <a:pt x="2656" y="1880"/>
                    </a:lnTo>
                    <a:lnTo>
                      <a:pt x="2634" y="1880"/>
                    </a:lnTo>
                    <a:lnTo>
                      <a:pt x="2557" y="1890"/>
                    </a:lnTo>
                    <a:lnTo>
                      <a:pt x="2496" y="1916"/>
                    </a:lnTo>
                    <a:lnTo>
                      <a:pt x="2450" y="1973"/>
                    </a:lnTo>
                    <a:lnTo>
                      <a:pt x="2442" y="2032"/>
                    </a:lnTo>
                    <a:lnTo>
                      <a:pt x="2443" y="2054"/>
                    </a:lnTo>
                    <a:lnTo>
                      <a:pt x="2445" y="2078"/>
                    </a:lnTo>
                    <a:lnTo>
                      <a:pt x="2437" y="2077"/>
                    </a:lnTo>
                    <a:lnTo>
                      <a:pt x="2430" y="2078"/>
                    </a:lnTo>
                    <a:lnTo>
                      <a:pt x="2425" y="2081"/>
                    </a:lnTo>
                    <a:lnTo>
                      <a:pt x="2420" y="2084"/>
                    </a:lnTo>
                    <a:lnTo>
                      <a:pt x="2416" y="2087"/>
                    </a:lnTo>
                    <a:lnTo>
                      <a:pt x="2412" y="2089"/>
                    </a:lnTo>
                    <a:lnTo>
                      <a:pt x="2379" y="2038"/>
                    </a:lnTo>
                    <a:lnTo>
                      <a:pt x="2369" y="2011"/>
                    </a:lnTo>
                    <a:lnTo>
                      <a:pt x="2339" y="2010"/>
                    </a:lnTo>
                    <a:lnTo>
                      <a:pt x="2311" y="2009"/>
                    </a:lnTo>
                    <a:lnTo>
                      <a:pt x="2285" y="2008"/>
                    </a:lnTo>
                    <a:lnTo>
                      <a:pt x="2261" y="2008"/>
                    </a:lnTo>
                    <a:lnTo>
                      <a:pt x="2239" y="2008"/>
                    </a:lnTo>
                    <a:lnTo>
                      <a:pt x="2169" y="1999"/>
                    </a:lnTo>
                    <a:lnTo>
                      <a:pt x="2118" y="1948"/>
                    </a:lnTo>
                    <a:lnTo>
                      <a:pt x="2105" y="1883"/>
                    </a:lnTo>
                    <a:lnTo>
                      <a:pt x="2103" y="1858"/>
                    </a:lnTo>
                    <a:lnTo>
                      <a:pt x="2100" y="1834"/>
                    </a:lnTo>
                    <a:lnTo>
                      <a:pt x="2087" y="1768"/>
                    </a:lnTo>
                    <a:lnTo>
                      <a:pt x="2068" y="1707"/>
                    </a:lnTo>
                    <a:lnTo>
                      <a:pt x="2044" y="1651"/>
                    </a:lnTo>
                    <a:lnTo>
                      <a:pt x="2015" y="1597"/>
                    </a:lnTo>
                    <a:lnTo>
                      <a:pt x="1984" y="1543"/>
                    </a:lnTo>
                    <a:lnTo>
                      <a:pt x="1962" y="1507"/>
                    </a:lnTo>
                    <a:lnTo>
                      <a:pt x="1951" y="1489"/>
                    </a:lnTo>
                    <a:lnTo>
                      <a:pt x="1889" y="1504"/>
                    </a:lnTo>
                    <a:lnTo>
                      <a:pt x="1855" y="1518"/>
                    </a:lnTo>
                    <a:lnTo>
                      <a:pt x="1856" y="1519"/>
                    </a:lnTo>
                    <a:lnTo>
                      <a:pt x="1857" y="1521"/>
                    </a:lnTo>
                    <a:lnTo>
                      <a:pt x="1859" y="1523"/>
                    </a:lnTo>
                    <a:lnTo>
                      <a:pt x="1860" y="1525"/>
                    </a:lnTo>
                    <a:lnTo>
                      <a:pt x="1861" y="1528"/>
                    </a:lnTo>
                    <a:lnTo>
                      <a:pt x="1860" y="1532"/>
                    </a:lnTo>
                    <a:lnTo>
                      <a:pt x="1858" y="1536"/>
                    </a:lnTo>
                    <a:lnTo>
                      <a:pt x="1854" y="1542"/>
                    </a:lnTo>
                    <a:lnTo>
                      <a:pt x="1847" y="1548"/>
                    </a:lnTo>
                    <a:lnTo>
                      <a:pt x="1833" y="1560"/>
                    </a:lnTo>
                    <a:lnTo>
                      <a:pt x="1824" y="1567"/>
                    </a:lnTo>
                    <a:lnTo>
                      <a:pt x="1817" y="1573"/>
                    </a:lnTo>
                    <a:lnTo>
                      <a:pt x="1810" y="1577"/>
                    </a:lnTo>
                    <a:lnTo>
                      <a:pt x="1800" y="1582"/>
                    </a:lnTo>
                    <a:lnTo>
                      <a:pt x="1785" y="1589"/>
                    </a:lnTo>
                    <a:lnTo>
                      <a:pt x="1762" y="1600"/>
                    </a:lnTo>
                    <a:lnTo>
                      <a:pt x="1704" y="1631"/>
                    </a:lnTo>
                    <a:lnTo>
                      <a:pt x="1674" y="1668"/>
                    </a:lnTo>
                    <a:lnTo>
                      <a:pt x="1672" y="1675"/>
                    </a:lnTo>
                    <a:lnTo>
                      <a:pt x="1637" y="1728"/>
                    </a:lnTo>
                    <a:lnTo>
                      <a:pt x="1624" y="1744"/>
                    </a:lnTo>
                    <a:lnTo>
                      <a:pt x="1617" y="1741"/>
                    </a:lnTo>
                    <a:lnTo>
                      <a:pt x="1609" y="1735"/>
                    </a:lnTo>
                    <a:lnTo>
                      <a:pt x="1604" y="1733"/>
                    </a:lnTo>
                    <a:lnTo>
                      <a:pt x="1511" y="1703"/>
                    </a:lnTo>
                    <a:lnTo>
                      <a:pt x="1506" y="1696"/>
                    </a:lnTo>
                    <a:lnTo>
                      <a:pt x="1497" y="1703"/>
                    </a:lnTo>
                    <a:lnTo>
                      <a:pt x="1478" y="1764"/>
                    </a:lnTo>
                    <a:lnTo>
                      <a:pt x="1477" y="1798"/>
                    </a:lnTo>
                    <a:lnTo>
                      <a:pt x="1477" y="1812"/>
                    </a:lnTo>
                    <a:lnTo>
                      <a:pt x="1477" y="1826"/>
                    </a:lnTo>
                    <a:lnTo>
                      <a:pt x="1444" y="1880"/>
                    </a:lnTo>
                    <a:lnTo>
                      <a:pt x="1409" y="1889"/>
                    </a:lnTo>
                    <a:lnTo>
                      <a:pt x="1396" y="1872"/>
                    </a:lnTo>
                    <a:lnTo>
                      <a:pt x="1366" y="1822"/>
                    </a:lnTo>
                    <a:lnTo>
                      <a:pt x="1366" y="1818"/>
                    </a:lnTo>
                    <a:lnTo>
                      <a:pt x="1366" y="1814"/>
                    </a:lnTo>
                    <a:lnTo>
                      <a:pt x="1348" y="1739"/>
                    </a:lnTo>
                    <a:lnTo>
                      <a:pt x="1323" y="1697"/>
                    </a:lnTo>
                    <a:lnTo>
                      <a:pt x="1320" y="1695"/>
                    </a:lnTo>
                    <a:lnTo>
                      <a:pt x="1289" y="1638"/>
                    </a:lnTo>
                    <a:lnTo>
                      <a:pt x="1264" y="1573"/>
                    </a:lnTo>
                    <a:lnTo>
                      <a:pt x="1258" y="1555"/>
                    </a:lnTo>
                    <a:lnTo>
                      <a:pt x="1256" y="1550"/>
                    </a:lnTo>
                    <a:lnTo>
                      <a:pt x="1231" y="1528"/>
                    </a:lnTo>
                    <a:lnTo>
                      <a:pt x="1222" y="1524"/>
                    </a:lnTo>
                    <a:lnTo>
                      <a:pt x="1211" y="1518"/>
                    </a:lnTo>
                    <a:lnTo>
                      <a:pt x="1197" y="1511"/>
                    </a:lnTo>
                    <a:lnTo>
                      <a:pt x="1181" y="1501"/>
                    </a:lnTo>
                    <a:lnTo>
                      <a:pt x="1161" y="1489"/>
                    </a:lnTo>
                    <a:lnTo>
                      <a:pt x="1174" y="1468"/>
                    </a:lnTo>
                    <a:lnTo>
                      <a:pt x="1222" y="1409"/>
                    </a:lnTo>
                    <a:lnTo>
                      <a:pt x="1278" y="1369"/>
                    </a:lnTo>
                    <a:lnTo>
                      <a:pt x="1340" y="1337"/>
                    </a:lnTo>
                    <a:lnTo>
                      <a:pt x="1348" y="1308"/>
                    </a:lnTo>
                    <a:lnTo>
                      <a:pt x="1362" y="1247"/>
                    </a:lnTo>
                    <a:lnTo>
                      <a:pt x="1367" y="1210"/>
                    </a:lnTo>
                    <a:lnTo>
                      <a:pt x="1367" y="1206"/>
                    </a:lnTo>
                    <a:lnTo>
                      <a:pt x="1379" y="1196"/>
                    </a:lnTo>
                    <a:lnTo>
                      <a:pt x="1386" y="1193"/>
                    </a:lnTo>
                    <a:lnTo>
                      <a:pt x="1454" y="1145"/>
                    </a:lnTo>
                    <a:lnTo>
                      <a:pt x="1500" y="1090"/>
                    </a:lnTo>
                    <a:lnTo>
                      <a:pt x="1513" y="1028"/>
                    </a:lnTo>
                    <a:lnTo>
                      <a:pt x="1516" y="1008"/>
                    </a:lnTo>
                    <a:lnTo>
                      <a:pt x="1533" y="939"/>
                    </a:lnTo>
                    <a:lnTo>
                      <a:pt x="1562" y="882"/>
                    </a:lnTo>
                    <a:lnTo>
                      <a:pt x="1599" y="834"/>
                    </a:lnTo>
                    <a:lnTo>
                      <a:pt x="1655" y="780"/>
                    </a:lnTo>
                    <a:lnTo>
                      <a:pt x="1701" y="742"/>
                    </a:lnTo>
                    <a:lnTo>
                      <a:pt x="1716" y="730"/>
                    </a:lnTo>
                    <a:lnTo>
                      <a:pt x="1731" y="717"/>
                    </a:lnTo>
                    <a:lnTo>
                      <a:pt x="1746" y="704"/>
                    </a:lnTo>
                    <a:lnTo>
                      <a:pt x="1760" y="690"/>
                    </a:lnTo>
                    <a:lnTo>
                      <a:pt x="1753" y="659"/>
                    </a:lnTo>
                    <a:lnTo>
                      <a:pt x="1748" y="633"/>
                    </a:lnTo>
                    <a:lnTo>
                      <a:pt x="1733" y="570"/>
                    </a:lnTo>
                    <a:lnTo>
                      <a:pt x="1719" y="553"/>
                    </a:lnTo>
                    <a:lnTo>
                      <a:pt x="1715" y="554"/>
                    </a:lnTo>
                    <a:lnTo>
                      <a:pt x="1710" y="554"/>
                    </a:lnTo>
                    <a:lnTo>
                      <a:pt x="1704" y="554"/>
                    </a:lnTo>
                    <a:lnTo>
                      <a:pt x="1635" y="524"/>
                    </a:lnTo>
                    <a:lnTo>
                      <a:pt x="1620" y="513"/>
                    </a:lnTo>
                    <a:lnTo>
                      <a:pt x="1608" y="505"/>
                    </a:lnTo>
                    <a:lnTo>
                      <a:pt x="1599" y="498"/>
                    </a:lnTo>
                    <a:lnTo>
                      <a:pt x="1593" y="494"/>
                    </a:lnTo>
                    <a:lnTo>
                      <a:pt x="1590" y="492"/>
                    </a:lnTo>
                    <a:lnTo>
                      <a:pt x="1588" y="490"/>
                    </a:lnTo>
                    <a:lnTo>
                      <a:pt x="1589" y="490"/>
                    </a:lnTo>
                    <a:lnTo>
                      <a:pt x="1590" y="490"/>
                    </a:lnTo>
                    <a:lnTo>
                      <a:pt x="1593" y="491"/>
                    </a:lnTo>
                    <a:lnTo>
                      <a:pt x="1595" y="491"/>
                    </a:lnTo>
                    <a:lnTo>
                      <a:pt x="1598" y="491"/>
                    </a:lnTo>
                    <a:lnTo>
                      <a:pt x="1601" y="491"/>
                    </a:lnTo>
                    <a:lnTo>
                      <a:pt x="1603" y="489"/>
                    </a:lnTo>
                    <a:lnTo>
                      <a:pt x="1604" y="485"/>
                    </a:lnTo>
                    <a:lnTo>
                      <a:pt x="1603" y="480"/>
                    </a:lnTo>
                    <a:lnTo>
                      <a:pt x="1600" y="472"/>
                    </a:lnTo>
                    <a:lnTo>
                      <a:pt x="1595" y="462"/>
                    </a:lnTo>
                    <a:lnTo>
                      <a:pt x="1580" y="439"/>
                    </a:lnTo>
                    <a:lnTo>
                      <a:pt x="1570" y="422"/>
                    </a:lnTo>
                    <a:lnTo>
                      <a:pt x="1533" y="381"/>
                    </a:lnTo>
                    <a:lnTo>
                      <a:pt x="1391" y="502"/>
                    </a:lnTo>
                    <a:lnTo>
                      <a:pt x="1424" y="554"/>
                    </a:lnTo>
                    <a:lnTo>
                      <a:pt x="1471" y="591"/>
                    </a:lnTo>
                    <a:lnTo>
                      <a:pt x="1479" y="596"/>
                    </a:lnTo>
                    <a:lnTo>
                      <a:pt x="1521" y="642"/>
                    </a:lnTo>
                    <a:lnTo>
                      <a:pt x="1512" y="653"/>
                    </a:lnTo>
                    <a:lnTo>
                      <a:pt x="1464" y="711"/>
                    </a:lnTo>
                    <a:lnTo>
                      <a:pt x="1449" y="728"/>
                    </a:lnTo>
                    <a:lnTo>
                      <a:pt x="1434" y="745"/>
                    </a:lnTo>
                    <a:lnTo>
                      <a:pt x="1389" y="801"/>
                    </a:lnTo>
                    <a:lnTo>
                      <a:pt x="1346" y="855"/>
                    </a:lnTo>
                    <a:lnTo>
                      <a:pt x="1306" y="918"/>
                    </a:lnTo>
                    <a:lnTo>
                      <a:pt x="1300" y="931"/>
                    </a:lnTo>
                    <a:lnTo>
                      <a:pt x="863" y="950"/>
                    </a:lnTo>
                    <a:lnTo>
                      <a:pt x="858" y="943"/>
                    </a:lnTo>
                    <a:lnTo>
                      <a:pt x="852" y="935"/>
                    </a:lnTo>
                    <a:lnTo>
                      <a:pt x="849" y="929"/>
                    </a:lnTo>
                    <a:lnTo>
                      <a:pt x="768" y="792"/>
                    </a:lnTo>
                    <a:lnTo>
                      <a:pt x="748" y="771"/>
                    </a:lnTo>
                    <a:lnTo>
                      <a:pt x="698" y="724"/>
                    </a:lnTo>
                    <a:lnTo>
                      <a:pt x="644" y="682"/>
                    </a:lnTo>
                    <a:lnTo>
                      <a:pt x="631" y="673"/>
                    </a:lnTo>
                    <a:lnTo>
                      <a:pt x="580" y="630"/>
                    </a:lnTo>
                    <a:lnTo>
                      <a:pt x="565" y="616"/>
                    </a:lnTo>
                    <a:lnTo>
                      <a:pt x="457" y="514"/>
                    </a:lnTo>
                    <a:lnTo>
                      <a:pt x="473" y="448"/>
                    </a:lnTo>
                    <a:lnTo>
                      <a:pt x="499" y="389"/>
                    </a:lnTo>
                    <a:lnTo>
                      <a:pt x="552" y="361"/>
                    </a:lnTo>
                    <a:lnTo>
                      <a:pt x="565" y="361"/>
                    </a:lnTo>
                    <a:lnTo>
                      <a:pt x="578" y="361"/>
                    </a:lnTo>
                    <a:lnTo>
                      <a:pt x="593" y="362"/>
                    </a:lnTo>
                    <a:lnTo>
                      <a:pt x="608" y="362"/>
                    </a:lnTo>
                    <a:lnTo>
                      <a:pt x="675" y="358"/>
                    </a:lnTo>
                    <a:lnTo>
                      <a:pt x="698" y="358"/>
                    </a:lnTo>
                    <a:lnTo>
                      <a:pt x="704" y="357"/>
                    </a:lnTo>
                    <a:lnTo>
                      <a:pt x="707" y="357"/>
                    </a:lnTo>
                    <a:lnTo>
                      <a:pt x="708" y="357"/>
                    </a:lnTo>
                    <a:lnTo>
                      <a:pt x="708" y="356"/>
                    </a:lnTo>
                    <a:lnTo>
                      <a:pt x="706" y="355"/>
                    </a:lnTo>
                    <a:lnTo>
                      <a:pt x="704" y="354"/>
                    </a:lnTo>
                    <a:lnTo>
                      <a:pt x="701" y="352"/>
                    </a:lnTo>
                    <a:lnTo>
                      <a:pt x="699" y="350"/>
                    </a:lnTo>
                    <a:lnTo>
                      <a:pt x="697" y="346"/>
                    </a:lnTo>
                    <a:lnTo>
                      <a:pt x="697" y="342"/>
                    </a:lnTo>
                    <a:lnTo>
                      <a:pt x="698" y="337"/>
                    </a:lnTo>
                    <a:lnTo>
                      <a:pt x="702" y="330"/>
                    </a:lnTo>
                    <a:lnTo>
                      <a:pt x="686" y="314"/>
                    </a:lnTo>
                    <a:lnTo>
                      <a:pt x="675" y="302"/>
                    </a:lnTo>
                    <a:lnTo>
                      <a:pt x="667" y="294"/>
                    </a:lnTo>
                    <a:lnTo>
                      <a:pt x="662" y="288"/>
                    </a:lnTo>
                    <a:lnTo>
                      <a:pt x="659" y="285"/>
                    </a:lnTo>
                    <a:lnTo>
                      <a:pt x="657" y="284"/>
                    </a:lnTo>
                    <a:lnTo>
                      <a:pt x="655" y="283"/>
                    </a:lnTo>
                    <a:lnTo>
                      <a:pt x="653" y="283"/>
                    </a:lnTo>
                    <a:lnTo>
                      <a:pt x="651" y="283"/>
                    </a:lnTo>
                    <a:lnTo>
                      <a:pt x="586" y="249"/>
                    </a:lnTo>
                    <a:lnTo>
                      <a:pt x="550" y="226"/>
                    </a:lnTo>
                    <a:lnTo>
                      <a:pt x="535" y="217"/>
                    </a:lnTo>
                    <a:lnTo>
                      <a:pt x="478" y="190"/>
                    </a:lnTo>
                    <a:lnTo>
                      <a:pt x="410" y="179"/>
                    </a:lnTo>
                    <a:lnTo>
                      <a:pt x="388" y="179"/>
                    </a:lnTo>
                    <a:lnTo>
                      <a:pt x="364" y="180"/>
                    </a:lnTo>
                    <a:lnTo>
                      <a:pt x="337" y="182"/>
                    </a:lnTo>
                    <a:lnTo>
                      <a:pt x="311" y="184"/>
                    </a:lnTo>
                    <a:lnTo>
                      <a:pt x="290" y="186"/>
                    </a:lnTo>
                    <a:lnTo>
                      <a:pt x="272" y="187"/>
                    </a:lnTo>
                    <a:lnTo>
                      <a:pt x="257" y="187"/>
                    </a:lnTo>
                    <a:lnTo>
                      <a:pt x="245" y="187"/>
                    </a:lnTo>
                    <a:lnTo>
                      <a:pt x="193" y="159"/>
                    </a:lnTo>
                    <a:lnTo>
                      <a:pt x="185" y="151"/>
                    </a:lnTo>
                    <a:lnTo>
                      <a:pt x="130" y="110"/>
                    </a:lnTo>
                    <a:lnTo>
                      <a:pt x="86" y="88"/>
                    </a:lnTo>
                    <a:lnTo>
                      <a:pt x="76" y="83"/>
                    </a:lnTo>
                    <a:lnTo>
                      <a:pt x="25" y="24"/>
                    </a:lnTo>
                    <a:lnTo>
                      <a:pt x="15" y="3"/>
                    </a:lnTo>
                    <a:lnTo>
                      <a:pt x="0" y="0"/>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3" name="Group 14">
              <a:extLst>
                <a:ext uri="{FF2B5EF4-FFF2-40B4-BE49-F238E27FC236}">
                  <a16:creationId xmlns:a16="http://schemas.microsoft.com/office/drawing/2014/main" id="{B366FA2E-D37B-4D2C-B3F5-821188505DC6}"/>
                </a:ext>
              </a:extLst>
            </p:cNvPr>
            <p:cNvGrpSpPr>
              <a:grpSpLocks/>
            </p:cNvGrpSpPr>
            <p:nvPr/>
          </p:nvGrpSpPr>
          <p:grpSpPr bwMode="auto">
            <a:xfrm>
              <a:off x="4882" y="12901"/>
              <a:ext cx="1120" cy="943"/>
              <a:chOff x="4882" y="12901"/>
              <a:chExt cx="1120" cy="943"/>
            </a:xfrm>
          </p:grpSpPr>
          <p:sp>
            <p:nvSpPr>
              <p:cNvPr id="1031" name="Freeform 15">
                <a:extLst>
                  <a:ext uri="{FF2B5EF4-FFF2-40B4-BE49-F238E27FC236}">
                    <a16:creationId xmlns:a16="http://schemas.microsoft.com/office/drawing/2014/main" id="{5CFAC443-8978-4B2E-854D-0669A83E91FD}"/>
                  </a:ext>
                </a:extLst>
              </p:cNvPr>
              <p:cNvSpPr>
                <a:spLocks/>
              </p:cNvSpPr>
              <p:nvPr/>
            </p:nvSpPr>
            <p:spPr bwMode="auto">
              <a:xfrm>
                <a:off x="4882" y="12901"/>
                <a:ext cx="1120" cy="943"/>
              </a:xfrm>
              <a:custGeom>
                <a:avLst/>
                <a:gdLst>
                  <a:gd name="T0" fmla="+- 0 4921 4882"/>
                  <a:gd name="T1" fmla="*/ T0 w 1120"/>
                  <a:gd name="T2" fmla="+- 0 13844 12901"/>
                  <a:gd name="T3" fmla="*/ 13844 h 943"/>
                  <a:gd name="T4" fmla="+- 0 4983 4882"/>
                  <a:gd name="T5" fmla="*/ T4 w 1120"/>
                  <a:gd name="T6" fmla="+- 0 13794 12901"/>
                  <a:gd name="T7" fmla="*/ 13794 h 943"/>
                  <a:gd name="T8" fmla="+- 0 5012 4882"/>
                  <a:gd name="T9" fmla="*/ T8 w 1120"/>
                  <a:gd name="T10" fmla="+- 0 13670 12901"/>
                  <a:gd name="T11" fmla="*/ 13670 h 943"/>
                  <a:gd name="T12" fmla="+- 0 5079 4882"/>
                  <a:gd name="T13" fmla="*/ T12 w 1120"/>
                  <a:gd name="T14" fmla="+- 0 13604 12901"/>
                  <a:gd name="T15" fmla="*/ 13604 h 943"/>
                  <a:gd name="T16" fmla="+- 0 5167 4882"/>
                  <a:gd name="T17" fmla="*/ T16 w 1120"/>
                  <a:gd name="T18" fmla="+- 0 13259 12901"/>
                  <a:gd name="T19" fmla="*/ 13259 h 943"/>
                  <a:gd name="T20" fmla="+- 0 5744 4882"/>
                  <a:gd name="T21" fmla="*/ T20 w 1120"/>
                  <a:gd name="T22" fmla="+- 0 13409 12901"/>
                  <a:gd name="T23" fmla="*/ 13409 h 943"/>
                  <a:gd name="T24" fmla="+- 0 5903 4882"/>
                  <a:gd name="T25" fmla="*/ T24 w 1120"/>
                  <a:gd name="T26" fmla="+- 0 13696 12901"/>
                  <a:gd name="T27" fmla="*/ 13696 h 943"/>
                  <a:gd name="T28" fmla="+- 0 5874 4882"/>
                  <a:gd name="T29" fmla="*/ T28 w 1120"/>
                  <a:gd name="T30" fmla="+- 0 13796 12901"/>
                  <a:gd name="T31" fmla="*/ 13796 h 943"/>
                  <a:gd name="T32" fmla="+- 0 6001 4882"/>
                  <a:gd name="T33" fmla="*/ T32 w 1120"/>
                  <a:gd name="T34" fmla="+- 0 13790 12901"/>
                  <a:gd name="T35" fmla="*/ 13790 h 943"/>
                  <a:gd name="T36" fmla="+- 0 5999 4882"/>
                  <a:gd name="T37" fmla="*/ T36 w 1120"/>
                  <a:gd name="T38" fmla="+- 0 13644 12901"/>
                  <a:gd name="T39" fmla="*/ 13644 h 943"/>
                  <a:gd name="T40" fmla="+- 0 5834 4882"/>
                  <a:gd name="T41" fmla="*/ T40 w 1120"/>
                  <a:gd name="T42" fmla="+- 0 13055 12901"/>
                  <a:gd name="T43" fmla="*/ 13055 h 943"/>
                  <a:gd name="T44" fmla="+- 0 5778 4882"/>
                  <a:gd name="T45" fmla="*/ T44 w 1120"/>
                  <a:gd name="T46" fmla="+- 0 12980 12901"/>
                  <a:gd name="T47" fmla="*/ 12980 h 943"/>
                  <a:gd name="T48" fmla="+- 0 5408 4882"/>
                  <a:gd name="T49" fmla="*/ T48 w 1120"/>
                  <a:gd name="T50" fmla="+- 0 12975 12901"/>
                  <a:gd name="T51" fmla="*/ 12975 h 943"/>
                  <a:gd name="T52" fmla="+- 0 5251 4882"/>
                  <a:gd name="T53" fmla="*/ T52 w 1120"/>
                  <a:gd name="T54" fmla="+- 0 12950 12901"/>
                  <a:gd name="T55" fmla="*/ 12950 h 943"/>
                  <a:gd name="T56" fmla="+- 0 5138 4882"/>
                  <a:gd name="T57" fmla="*/ T56 w 1120"/>
                  <a:gd name="T58" fmla="+- 0 12901 12901"/>
                  <a:gd name="T59" fmla="*/ 12901 h 943"/>
                  <a:gd name="T60" fmla="+- 0 5068 4882"/>
                  <a:gd name="T61" fmla="*/ T60 w 1120"/>
                  <a:gd name="T62" fmla="+- 0 12923 12901"/>
                  <a:gd name="T63" fmla="*/ 12923 h 943"/>
                  <a:gd name="T64" fmla="+- 0 4974 4882"/>
                  <a:gd name="T65" fmla="*/ T64 w 1120"/>
                  <a:gd name="T66" fmla="+- 0 12993 12901"/>
                  <a:gd name="T67" fmla="*/ 12993 h 943"/>
                  <a:gd name="T68" fmla="+- 0 4981 4882"/>
                  <a:gd name="T69" fmla="*/ T68 w 1120"/>
                  <a:gd name="T70" fmla="+- 0 13098 12901"/>
                  <a:gd name="T71" fmla="*/ 13098 h 943"/>
                  <a:gd name="T72" fmla="+- 0 4882 4882"/>
                  <a:gd name="T73" fmla="*/ T72 w 1120"/>
                  <a:gd name="T74" fmla="+- 0 13454 12901"/>
                  <a:gd name="T75" fmla="*/ 13454 h 943"/>
                  <a:gd name="T76" fmla="+- 0 4882 4882"/>
                  <a:gd name="T77" fmla="*/ T76 w 1120"/>
                  <a:gd name="T78" fmla="+- 0 13704 12901"/>
                  <a:gd name="T79" fmla="*/ 13704 h 943"/>
                  <a:gd name="T80" fmla="+- 0 4921 4882"/>
                  <a:gd name="T81" fmla="*/ T80 w 1120"/>
                  <a:gd name="T82" fmla="+- 0 13844 12901"/>
                  <a:gd name="T83" fmla="*/ 13844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120" h="943">
                    <a:moveTo>
                      <a:pt x="39" y="943"/>
                    </a:moveTo>
                    <a:lnTo>
                      <a:pt x="101" y="893"/>
                    </a:lnTo>
                    <a:lnTo>
                      <a:pt x="130" y="769"/>
                    </a:lnTo>
                    <a:lnTo>
                      <a:pt x="197" y="703"/>
                    </a:lnTo>
                    <a:lnTo>
                      <a:pt x="285" y="358"/>
                    </a:lnTo>
                    <a:lnTo>
                      <a:pt x="862" y="508"/>
                    </a:lnTo>
                    <a:lnTo>
                      <a:pt x="1021" y="795"/>
                    </a:lnTo>
                    <a:lnTo>
                      <a:pt x="992" y="895"/>
                    </a:lnTo>
                    <a:lnTo>
                      <a:pt x="1119" y="889"/>
                    </a:lnTo>
                    <a:lnTo>
                      <a:pt x="1117" y="743"/>
                    </a:lnTo>
                    <a:lnTo>
                      <a:pt x="952" y="154"/>
                    </a:lnTo>
                    <a:lnTo>
                      <a:pt x="896" y="79"/>
                    </a:lnTo>
                    <a:lnTo>
                      <a:pt x="526" y="74"/>
                    </a:lnTo>
                    <a:lnTo>
                      <a:pt x="369" y="49"/>
                    </a:lnTo>
                    <a:lnTo>
                      <a:pt x="256" y="0"/>
                    </a:lnTo>
                    <a:lnTo>
                      <a:pt x="186" y="22"/>
                    </a:lnTo>
                    <a:lnTo>
                      <a:pt x="92" y="92"/>
                    </a:lnTo>
                    <a:lnTo>
                      <a:pt x="99" y="197"/>
                    </a:lnTo>
                    <a:lnTo>
                      <a:pt x="0" y="553"/>
                    </a:lnTo>
                    <a:lnTo>
                      <a:pt x="0" y="803"/>
                    </a:lnTo>
                    <a:lnTo>
                      <a:pt x="39" y="943"/>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4" name="Group 16">
              <a:extLst>
                <a:ext uri="{FF2B5EF4-FFF2-40B4-BE49-F238E27FC236}">
                  <a16:creationId xmlns:a16="http://schemas.microsoft.com/office/drawing/2014/main" id="{F61C419E-7A28-4C88-9FF9-9ECCE88F1535}"/>
                </a:ext>
              </a:extLst>
            </p:cNvPr>
            <p:cNvGrpSpPr>
              <a:grpSpLocks/>
            </p:cNvGrpSpPr>
            <p:nvPr/>
          </p:nvGrpSpPr>
          <p:grpSpPr bwMode="auto">
            <a:xfrm>
              <a:off x="16367" y="1088"/>
              <a:ext cx="636" cy="195"/>
              <a:chOff x="16367" y="1088"/>
              <a:chExt cx="636" cy="195"/>
            </a:xfrm>
          </p:grpSpPr>
          <p:sp>
            <p:nvSpPr>
              <p:cNvPr id="1029" name="Freeform 17">
                <a:extLst>
                  <a:ext uri="{FF2B5EF4-FFF2-40B4-BE49-F238E27FC236}">
                    <a16:creationId xmlns:a16="http://schemas.microsoft.com/office/drawing/2014/main" id="{F1A9F165-A45A-43BC-BDB1-CAF8E6FC0FEC}"/>
                  </a:ext>
                </a:extLst>
              </p:cNvPr>
              <p:cNvSpPr>
                <a:spLocks/>
              </p:cNvSpPr>
              <p:nvPr/>
            </p:nvSpPr>
            <p:spPr bwMode="auto">
              <a:xfrm>
                <a:off x="16367" y="1088"/>
                <a:ext cx="636" cy="195"/>
              </a:xfrm>
              <a:custGeom>
                <a:avLst/>
                <a:gdLst>
                  <a:gd name="T0" fmla="+- 0 16946 16367"/>
                  <a:gd name="T1" fmla="*/ T0 w 636"/>
                  <a:gd name="T2" fmla="+- 0 1088 1088"/>
                  <a:gd name="T3" fmla="*/ 1088 h 195"/>
                  <a:gd name="T4" fmla="+- 0 16915 16367"/>
                  <a:gd name="T5" fmla="*/ T4 w 636"/>
                  <a:gd name="T6" fmla="+- 0 1121 1088"/>
                  <a:gd name="T7" fmla="*/ 1121 h 195"/>
                  <a:gd name="T8" fmla="+- 0 17002 16367"/>
                  <a:gd name="T9" fmla="*/ T8 w 636"/>
                  <a:gd name="T10" fmla="+- 0 1260 1088"/>
                  <a:gd name="T11" fmla="*/ 1260 h 195"/>
                  <a:gd name="T12" fmla="+- 0 16980 16367"/>
                  <a:gd name="T13" fmla="*/ T12 w 636"/>
                  <a:gd name="T14" fmla="+- 0 1266 1088"/>
                  <a:gd name="T15" fmla="*/ 1266 h 195"/>
                  <a:gd name="T16" fmla="+- 0 16907 16367"/>
                  <a:gd name="T17" fmla="*/ T16 w 636"/>
                  <a:gd name="T18" fmla="+- 0 1280 1088"/>
                  <a:gd name="T19" fmla="*/ 1280 h 195"/>
                  <a:gd name="T20" fmla="+- 0 16846 16367"/>
                  <a:gd name="T21" fmla="*/ T20 w 636"/>
                  <a:gd name="T22" fmla="+- 0 1283 1088"/>
                  <a:gd name="T23" fmla="*/ 1283 h 195"/>
                  <a:gd name="T24" fmla="+- 0 16838 16367"/>
                  <a:gd name="T25" fmla="*/ T24 w 636"/>
                  <a:gd name="T26" fmla="+- 0 1283 1088"/>
                  <a:gd name="T27" fmla="*/ 1283 h 195"/>
                  <a:gd name="T28" fmla="+- 0 16833 16367"/>
                  <a:gd name="T29" fmla="*/ T28 w 636"/>
                  <a:gd name="T30" fmla="+- 0 1282 1088"/>
                  <a:gd name="T31" fmla="*/ 1282 h 195"/>
                  <a:gd name="T32" fmla="+- 0 16830 16367"/>
                  <a:gd name="T33" fmla="*/ T32 w 636"/>
                  <a:gd name="T34" fmla="+- 0 1282 1088"/>
                  <a:gd name="T35" fmla="*/ 1282 h 195"/>
                  <a:gd name="T36" fmla="+- 0 16828 16367"/>
                  <a:gd name="T37" fmla="*/ T36 w 636"/>
                  <a:gd name="T38" fmla="+- 0 1280 1088"/>
                  <a:gd name="T39" fmla="*/ 1280 h 195"/>
                  <a:gd name="T40" fmla="+- 0 16825 16367"/>
                  <a:gd name="T41" fmla="*/ T40 w 636"/>
                  <a:gd name="T42" fmla="+- 0 1279 1088"/>
                  <a:gd name="T43" fmla="*/ 1279 h 195"/>
                  <a:gd name="T44" fmla="+- 0 16821 16367"/>
                  <a:gd name="T45" fmla="*/ T44 w 636"/>
                  <a:gd name="T46" fmla="+- 0 1276 1088"/>
                  <a:gd name="T47" fmla="*/ 1276 h 195"/>
                  <a:gd name="T48" fmla="+- 0 16813 16367"/>
                  <a:gd name="T49" fmla="*/ T48 w 636"/>
                  <a:gd name="T50" fmla="+- 0 1274 1088"/>
                  <a:gd name="T51" fmla="*/ 1274 h 195"/>
                  <a:gd name="T52" fmla="+- 0 16803 16367"/>
                  <a:gd name="T53" fmla="*/ T52 w 636"/>
                  <a:gd name="T54" fmla="+- 0 1271 1088"/>
                  <a:gd name="T55" fmla="*/ 1271 h 195"/>
                  <a:gd name="T56" fmla="+- 0 16797 16367"/>
                  <a:gd name="T57" fmla="*/ T56 w 636"/>
                  <a:gd name="T58" fmla="+- 0 1268 1088"/>
                  <a:gd name="T59" fmla="*/ 1268 h 195"/>
                  <a:gd name="T60" fmla="+- 0 16725 16367"/>
                  <a:gd name="T61" fmla="*/ T60 w 636"/>
                  <a:gd name="T62" fmla="+- 0 1249 1088"/>
                  <a:gd name="T63" fmla="*/ 1249 h 195"/>
                  <a:gd name="T64" fmla="+- 0 16689 16367"/>
                  <a:gd name="T65" fmla="*/ T64 w 636"/>
                  <a:gd name="T66" fmla="+- 0 1241 1088"/>
                  <a:gd name="T67" fmla="*/ 1241 h 195"/>
                  <a:gd name="T68" fmla="+- 0 16672 16367"/>
                  <a:gd name="T69" fmla="*/ T68 w 636"/>
                  <a:gd name="T70" fmla="+- 0 1237 1088"/>
                  <a:gd name="T71" fmla="*/ 1237 h 195"/>
                  <a:gd name="T72" fmla="+- 0 16609 16367"/>
                  <a:gd name="T73" fmla="*/ T72 w 636"/>
                  <a:gd name="T74" fmla="+- 0 1220 1088"/>
                  <a:gd name="T75" fmla="*/ 1220 h 195"/>
                  <a:gd name="T76" fmla="+- 0 16541 16367"/>
                  <a:gd name="T77" fmla="*/ T76 w 636"/>
                  <a:gd name="T78" fmla="+- 0 1187 1088"/>
                  <a:gd name="T79" fmla="*/ 1187 h 195"/>
                  <a:gd name="T80" fmla="+- 0 16521 16367"/>
                  <a:gd name="T81" fmla="*/ T80 w 636"/>
                  <a:gd name="T82" fmla="+- 0 1175 1088"/>
                  <a:gd name="T83" fmla="*/ 1175 h 195"/>
                  <a:gd name="T84" fmla="+- 0 16367 16367"/>
                  <a:gd name="T85" fmla="*/ T84 w 636"/>
                  <a:gd name="T86" fmla="+- 0 1088 1088"/>
                  <a:gd name="T87" fmla="*/ 1088 h 195"/>
                  <a:gd name="T88" fmla="+- 0 16946 16367"/>
                  <a:gd name="T89" fmla="*/ T88 w 636"/>
                  <a:gd name="T90" fmla="+- 0 1088 1088"/>
                  <a:gd name="T91" fmla="*/ 1088 h 1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36" h="195">
                    <a:moveTo>
                      <a:pt x="579" y="0"/>
                    </a:moveTo>
                    <a:lnTo>
                      <a:pt x="548" y="33"/>
                    </a:lnTo>
                    <a:lnTo>
                      <a:pt x="635" y="172"/>
                    </a:lnTo>
                    <a:lnTo>
                      <a:pt x="613" y="178"/>
                    </a:lnTo>
                    <a:lnTo>
                      <a:pt x="540" y="192"/>
                    </a:lnTo>
                    <a:lnTo>
                      <a:pt x="479" y="195"/>
                    </a:lnTo>
                    <a:lnTo>
                      <a:pt x="471" y="195"/>
                    </a:lnTo>
                    <a:lnTo>
                      <a:pt x="466" y="194"/>
                    </a:lnTo>
                    <a:lnTo>
                      <a:pt x="463" y="194"/>
                    </a:lnTo>
                    <a:lnTo>
                      <a:pt x="461" y="192"/>
                    </a:lnTo>
                    <a:lnTo>
                      <a:pt x="458" y="191"/>
                    </a:lnTo>
                    <a:lnTo>
                      <a:pt x="454" y="188"/>
                    </a:lnTo>
                    <a:lnTo>
                      <a:pt x="446" y="186"/>
                    </a:lnTo>
                    <a:lnTo>
                      <a:pt x="436" y="183"/>
                    </a:lnTo>
                    <a:lnTo>
                      <a:pt x="430" y="180"/>
                    </a:lnTo>
                    <a:lnTo>
                      <a:pt x="358" y="161"/>
                    </a:lnTo>
                    <a:lnTo>
                      <a:pt x="322" y="153"/>
                    </a:lnTo>
                    <a:lnTo>
                      <a:pt x="305" y="149"/>
                    </a:lnTo>
                    <a:lnTo>
                      <a:pt x="242" y="132"/>
                    </a:lnTo>
                    <a:lnTo>
                      <a:pt x="174" y="99"/>
                    </a:lnTo>
                    <a:lnTo>
                      <a:pt x="154" y="87"/>
                    </a:lnTo>
                    <a:lnTo>
                      <a:pt x="0" y="0"/>
                    </a:lnTo>
                    <a:lnTo>
                      <a:pt x="579" y="0"/>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5" name="Group 18">
              <a:extLst>
                <a:ext uri="{FF2B5EF4-FFF2-40B4-BE49-F238E27FC236}">
                  <a16:creationId xmlns:a16="http://schemas.microsoft.com/office/drawing/2014/main" id="{E3A31F7D-84BD-4854-856A-049750A4A272}"/>
                </a:ext>
              </a:extLst>
            </p:cNvPr>
            <p:cNvGrpSpPr>
              <a:grpSpLocks/>
            </p:cNvGrpSpPr>
            <p:nvPr/>
          </p:nvGrpSpPr>
          <p:grpSpPr bwMode="auto">
            <a:xfrm>
              <a:off x="16160" y="1088"/>
              <a:ext cx="181" cy="116"/>
              <a:chOff x="16160" y="1088"/>
              <a:chExt cx="181" cy="116"/>
            </a:xfrm>
          </p:grpSpPr>
          <p:sp>
            <p:nvSpPr>
              <p:cNvPr id="1026" name="Freeform 19">
                <a:extLst>
                  <a:ext uri="{FF2B5EF4-FFF2-40B4-BE49-F238E27FC236}">
                    <a16:creationId xmlns:a16="http://schemas.microsoft.com/office/drawing/2014/main" id="{66994370-C88C-4396-A95B-7C3EF748DA49}"/>
                  </a:ext>
                </a:extLst>
              </p:cNvPr>
              <p:cNvSpPr>
                <a:spLocks/>
              </p:cNvSpPr>
              <p:nvPr/>
            </p:nvSpPr>
            <p:spPr bwMode="auto">
              <a:xfrm>
                <a:off x="16160" y="1088"/>
                <a:ext cx="181" cy="116"/>
              </a:xfrm>
              <a:custGeom>
                <a:avLst/>
                <a:gdLst>
                  <a:gd name="T0" fmla="+- 0 16340 16160"/>
                  <a:gd name="T1" fmla="*/ T0 w 181"/>
                  <a:gd name="T2" fmla="+- 0 1088 1088"/>
                  <a:gd name="T3" fmla="*/ 1088 h 116"/>
                  <a:gd name="T4" fmla="+- 0 16338 16160"/>
                  <a:gd name="T5" fmla="*/ T4 w 181"/>
                  <a:gd name="T6" fmla="+- 0 1094 1088"/>
                  <a:gd name="T7" fmla="*/ 1094 h 116"/>
                  <a:gd name="T8" fmla="+- 0 16335 16160"/>
                  <a:gd name="T9" fmla="*/ T8 w 181"/>
                  <a:gd name="T10" fmla="+- 0 1100 1088"/>
                  <a:gd name="T11" fmla="*/ 1100 h 116"/>
                  <a:gd name="T12" fmla="+- 0 16294 16160"/>
                  <a:gd name="T13" fmla="*/ T12 w 181"/>
                  <a:gd name="T14" fmla="+- 0 1203 1088"/>
                  <a:gd name="T15" fmla="*/ 1203 h 116"/>
                  <a:gd name="T16" fmla="+- 0 16270 16160"/>
                  <a:gd name="T17" fmla="*/ T16 w 181"/>
                  <a:gd name="T18" fmla="+- 0 1203 1088"/>
                  <a:gd name="T19" fmla="*/ 1203 h 116"/>
                  <a:gd name="T20" fmla="+- 0 16251 16160"/>
                  <a:gd name="T21" fmla="*/ T20 w 181"/>
                  <a:gd name="T22" fmla="+- 0 1204 1088"/>
                  <a:gd name="T23" fmla="*/ 1204 h 116"/>
                  <a:gd name="T24" fmla="+- 0 16238 16160"/>
                  <a:gd name="T25" fmla="*/ T24 w 181"/>
                  <a:gd name="T26" fmla="+- 0 1204 1088"/>
                  <a:gd name="T27" fmla="*/ 1204 h 116"/>
                  <a:gd name="T28" fmla="+- 0 16226 16160"/>
                  <a:gd name="T29" fmla="*/ T28 w 181"/>
                  <a:gd name="T30" fmla="+- 0 1204 1088"/>
                  <a:gd name="T31" fmla="*/ 1204 h 116"/>
                  <a:gd name="T32" fmla="+- 0 16167 16160"/>
                  <a:gd name="T33" fmla="*/ T32 w 181"/>
                  <a:gd name="T34" fmla="+- 0 1170 1088"/>
                  <a:gd name="T35" fmla="*/ 1170 h 116"/>
                  <a:gd name="T36" fmla="+- 0 16165 16160"/>
                  <a:gd name="T37" fmla="*/ T36 w 181"/>
                  <a:gd name="T38" fmla="+- 0 1154 1088"/>
                  <a:gd name="T39" fmla="*/ 1154 h 116"/>
                  <a:gd name="T40" fmla="+- 0 16163 16160"/>
                  <a:gd name="T41" fmla="*/ T40 w 181"/>
                  <a:gd name="T42" fmla="+- 0 1141 1088"/>
                  <a:gd name="T43" fmla="*/ 1141 h 116"/>
                  <a:gd name="T44" fmla="+- 0 16161 16160"/>
                  <a:gd name="T45" fmla="*/ T44 w 181"/>
                  <a:gd name="T46" fmla="+- 0 1131 1088"/>
                  <a:gd name="T47" fmla="*/ 1131 h 116"/>
                  <a:gd name="T48" fmla="+- 0 16160 16160"/>
                  <a:gd name="T49" fmla="*/ T48 w 181"/>
                  <a:gd name="T50" fmla="+- 0 1124 1088"/>
                  <a:gd name="T51" fmla="*/ 1124 h 116"/>
                  <a:gd name="T52" fmla="+- 0 16160 16160"/>
                  <a:gd name="T53" fmla="*/ T52 w 181"/>
                  <a:gd name="T54" fmla="+- 0 1119 1088"/>
                  <a:gd name="T55" fmla="*/ 1119 h 116"/>
                  <a:gd name="T56" fmla="+- 0 16160 16160"/>
                  <a:gd name="T57" fmla="*/ T56 w 181"/>
                  <a:gd name="T58" fmla="+- 0 1116 1088"/>
                  <a:gd name="T59" fmla="*/ 1116 h 116"/>
                  <a:gd name="T60" fmla="+- 0 16161 16160"/>
                  <a:gd name="T61" fmla="*/ T60 w 181"/>
                  <a:gd name="T62" fmla="+- 0 1113 1088"/>
                  <a:gd name="T63" fmla="*/ 1113 h 116"/>
                  <a:gd name="T64" fmla="+- 0 16162 16160"/>
                  <a:gd name="T65" fmla="*/ T64 w 181"/>
                  <a:gd name="T66" fmla="+- 0 1112 1088"/>
                  <a:gd name="T67" fmla="*/ 1112 h 116"/>
                  <a:gd name="T68" fmla="+- 0 16163 16160"/>
                  <a:gd name="T69" fmla="*/ T68 w 181"/>
                  <a:gd name="T70" fmla="+- 0 1110 1088"/>
                  <a:gd name="T71" fmla="*/ 1110 h 116"/>
                  <a:gd name="T72" fmla="+- 0 16165 16160"/>
                  <a:gd name="T73" fmla="*/ T72 w 181"/>
                  <a:gd name="T74" fmla="+- 0 1108 1088"/>
                  <a:gd name="T75" fmla="*/ 1108 h 116"/>
                  <a:gd name="T76" fmla="+- 0 16167 16160"/>
                  <a:gd name="T77" fmla="*/ T76 w 181"/>
                  <a:gd name="T78" fmla="+- 0 1105 1088"/>
                  <a:gd name="T79" fmla="*/ 1105 h 116"/>
                  <a:gd name="T80" fmla="+- 0 16170 16160"/>
                  <a:gd name="T81" fmla="*/ T80 w 181"/>
                  <a:gd name="T82" fmla="+- 0 1101 1088"/>
                  <a:gd name="T83" fmla="*/ 1101 h 116"/>
                  <a:gd name="T84" fmla="+- 0 16172 16160"/>
                  <a:gd name="T85" fmla="*/ T84 w 181"/>
                  <a:gd name="T86" fmla="+- 0 1095 1088"/>
                  <a:gd name="T87" fmla="*/ 1095 h 116"/>
                  <a:gd name="T88" fmla="+- 0 16175 16160"/>
                  <a:gd name="T89" fmla="*/ T88 w 181"/>
                  <a:gd name="T90" fmla="+- 0 1088 1088"/>
                  <a:gd name="T91" fmla="*/ 1088 h 116"/>
                  <a:gd name="T92" fmla="+- 0 16340 16160"/>
                  <a:gd name="T93" fmla="*/ T92 w 181"/>
                  <a:gd name="T94" fmla="+- 0 1088 1088"/>
                  <a:gd name="T95" fmla="*/ 1088 h 1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1" h="116">
                    <a:moveTo>
                      <a:pt x="180" y="0"/>
                    </a:moveTo>
                    <a:lnTo>
                      <a:pt x="178" y="6"/>
                    </a:lnTo>
                    <a:lnTo>
                      <a:pt x="175" y="12"/>
                    </a:lnTo>
                    <a:lnTo>
                      <a:pt x="134" y="115"/>
                    </a:lnTo>
                    <a:lnTo>
                      <a:pt x="110" y="115"/>
                    </a:lnTo>
                    <a:lnTo>
                      <a:pt x="91" y="116"/>
                    </a:lnTo>
                    <a:lnTo>
                      <a:pt x="78" y="116"/>
                    </a:lnTo>
                    <a:lnTo>
                      <a:pt x="66" y="116"/>
                    </a:lnTo>
                    <a:lnTo>
                      <a:pt x="7" y="82"/>
                    </a:lnTo>
                    <a:lnTo>
                      <a:pt x="5" y="66"/>
                    </a:lnTo>
                    <a:lnTo>
                      <a:pt x="3" y="53"/>
                    </a:lnTo>
                    <a:lnTo>
                      <a:pt x="1" y="43"/>
                    </a:lnTo>
                    <a:lnTo>
                      <a:pt x="0" y="36"/>
                    </a:lnTo>
                    <a:lnTo>
                      <a:pt x="0" y="31"/>
                    </a:lnTo>
                    <a:lnTo>
                      <a:pt x="0" y="28"/>
                    </a:lnTo>
                    <a:lnTo>
                      <a:pt x="1" y="25"/>
                    </a:lnTo>
                    <a:lnTo>
                      <a:pt x="2" y="24"/>
                    </a:lnTo>
                    <a:lnTo>
                      <a:pt x="3" y="22"/>
                    </a:lnTo>
                    <a:lnTo>
                      <a:pt x="5" y="20"/>
                    </a:lnTo>
                    <a:lnTo>
                      <a:pt x="7" y="17"/>
                    </a:lnTo>
                    <a:lnTo>
                      <a:pt x="10" y="13"/>
                    </a:lnTo>
                    <a:lnTo>
                      <a:pt x="12" y="7"/>
                    </a:lnTo>
                    <a:lnTo>
                      <a:pt x="15" y="0"/>
                    </a:lnTo>
                    <a:lnTo>
                      <a:pt x="180" y="0"/>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20">
              <a:extLst>
                <a:ext uri="{FF2B5EF4-FFF2-40B4-BE49-F238E27FC236}">
                  <a16:creationId xmlns:a16="http://schemas.microsoft.com/office/drawing/2014/main" id="{6E611116-A263-42FB-BB4E-E507157635E6}"/>
                </a:ext>
              </a:extLst>
            </p:cNvPr>
            <p:cNvGrpSpPr>
              <a:grpSpLocks/>
            </p:cNvGrpSpPr>
            <p:nvPr/>
          </p:nvGrpSpPr>
          <p:grpSpPr bwMode="auto">
            <a:xfrm>
              <a:off x="2764" y="1088"/>
              <a:ext cx="13321" cy="11626"/>
              <a:chOff x="2764" y="1088"/>
              <a:chExt cx="13321" cy="11626"/>
            </a:xfrm>
          </p:grpSpPr>
          <p:sp>
            <p:nvSpPr>
              <p:cNvPr id="1025" name="Freeform 21">
                <a:extLst>
                  <a:ext uri="{FF2B5EF4-FFF2-40B4-BE49-F238E27FC236}">
                    <a16:creationId xmlns:a16="http://schemas.microsoft.com/office/drawing/2014/main" id="{242D25A0-8813-44E2-8BD3-2FD50B5398B7}"/>
                  </a:ext>
                </a:extLst>
              </p:cNvPr>
              <p:cNvSpPr>
                <a:spLocks/>
              </p:cNvSpPr>
              <p:nvPr/>
            </p:nvSpPr>
            <p:spPr bwMode="auto">
              <a:xfrm>
                <a:off x="2764" y="1088"/>
                <a:ext cx="13321" cy="11626"/>
              </a:xfrm>
              <a:custGeom>
                <a:avLst/>
                <a:gdLst>
                  <a:gd name="T0" fmla="+- 0 15629 2764"/>
                  <a:gd name="T1" fmla="*/ T0 w 13321"/>
                  <a:gd name="T2" fmla="+- 0 1988 1088"/>
                  <a:gd name="T3" fmla="*/ 1988 h 11626"/>
                  <a:gd name="T4" fmla="+- 0 15373 2764"/>
                  <a:gd name="T5" fmla="*/ T4 w 13321"/>
                  <a:gd name="T6" fmla="+- 0 2884 1088"/>
                  <a:gd name="T7" fmla="*/ 2884 h 11626"/>
                  <a:gd name="T8" fmla="+- 0 15867 2764"/>
                  <a:gd name="T9" fmla="*/ T8 w 13321"/>
                  <a:gd name="T10" fmla="+- 0 4058 1088"/>
                  <a:gd name="T11" fmla="*/ 4058 h 11626"/>
                  <a:gd name="T12" fmla="+- 0 15300 2764"/>
                  <a:gd name="T13" fmla="*/ T12 w 13321"/>
                  <a:gd name="T14" fmla="+- 0 3667 1088"/>
                  <a:gd name="T15" fmla="*/ 3667 h 11626"/>
                  <a:gd name="T16" fmla="+- 0 14565 2764"/>
                  <a:gd name="T17" fmla="*/ T16 w 13321"/>
                  <a:gd name="T18" fmla="+- 0 3513 1088"/>
                  <a:gd name="T19" fmla="*/ 3513 h 11626"/>
                  <a:gd name="T20" fmla="+- 0 13590 2764"/>
                  <a:gd name="T21" fmla="*/ T20 w 13321"/>
                  <a:gd name="T22" fmla="+- 0 3201 1088"/>
                  <a:gd name="T23" fmla="*/ 3201 h 11626"/>
                  <a:gd name="T24" fmla="+- 0 13248 2764"/>
                  <a:gd name="T25" fmla="*/ T24 w 13321"/>
                  <a:gd name="T26" fmla="+- 0 3313 1088"/>
                  <a:gd name="T27" fmla="*/ 3313 h 11626"/>
                  <a:gd name="T28" fmla="+- 0 12848 2764"/>
                  <a:gd name="T29" fmla="*/ T28 w 13321"/>
                  <a:gd name="T30" fmla="+- 0 3747 1088"/>
                  <a:gd name="T31" fmla="*/ 3747 h 11626"/>
                  <a:gd name="T32" fmla="+- 0 12252 2764"/>
                  <a:gd name="T33" fmla="*/ T32 w 13321"/>
                  <a:gd name="T34" fmla="+- 0 4741 1088"/>
                  <a:gd name="T35" fmla="*/ 4741 h 11626"/>
                  <a:gd name="T36" fmla="+- 0 12679 2764"/>
                  <a:gd name="T37" fmla="*/ T36 w 13321"/>
                  <a:gd name="T38" fmla="+- 0 5551 1088"/>
                  <a:gd name="T39" fmla="*/ 5551 h 11626"/>
                  <a:gd name="T40" fmla="+- 0 12264 2764"/>
                  <a:gd name="T41" fmla="*/ T40 w 13321"/>
                  <a:gd name="T42" fmla="+- 0 5942 1088"/>
                  <a:gd name="T43" fmla="*/ 5942 h 11626"/>
                  <a:gd name="T44" fmla="+- 0 11787 2764"/>
                  <a:gd name="T45" fmla="*/ T44 w 13321"/>
                  <a:gd name="T46" fmla="+- 0 6777 1088"/>
                  <a:gd name="T47" fmla="*/ 6777 h 11626"/>
                  <a:gd name="T48" fmla="+- 0 11705 2764"/>
                  <a:gd name="T49" fmla="*/ T48 w 13321"/>
                  <a:gd name="T50" fmla="+- 0 6105 1088"/>
                  <a:gd name="T51" fmla="*/ 6105 h 11626"/>
                  <a:gd name="T52" fmla="+- 0 11349 2764"/>
                  <a:gd name="T53" fmla="*/ T52 w 13321"/>
                  <a:gd name="T54" fmla="+- 0 5767 1088"/>
                  <a:gd name="T55" fmla="*/ 5767 h 11626"/>
                  <a:gd name="T56" fmla="+- 0 10683 2764"/>
                  <a:gd name="T57" fmla="*/ T56 w 13321"/>
                  <a:gd name="T58" fmla="+- 0 6404 1088"/>
                  <a:gd name="T59" fmla="*/ 6404 h 11626"/>
                  <a:gd name="T60" fmla="+- 0 9432 2764"/>
                  <a:gd name="T61" fmla="*/ T60 w 13321"/>
                  <a:gd name="T62" fmla="+- 0 6600 1088"/>
                  <a:gd name="T63" fmla="*/ 6600 h 11626"/>
                  <a:gd name="T64" fmla="+- 0 8132 2764"/>
                  <a:gd name="T65" fmla="*/ T64 w 13321"/>
                  <a:gd name="T66" fmla="+- 0 7426 1088"/>
                  <a:gd name="T67" fmla="*/ 7426 h 11626"/>
                  <a:gd name="T68" fmla="+- 0 8094 2764"/>
                  <a:gd name="T69" fmla="*/ T68 w 13321"/>
                  <a:gd name="T70" fmla="+- 0 6769 1088"/>
                  <a:gd name="T71" fmla="*/ 6769 h 11626"/>
                  <a:gd name="T72" fmla="+- 0 8884 2764"/>
                  <a:gd name="T73" fmla="*/ T72 w 13321"/>
                  <a:gd name="T74" fmla="+- 0 6444 1088"/>
                  <a:gd name="T75" fmla="*/ 6444 h 11626"/>
                  <a:gd name="T76" fmla="+- 0 9141 2764"/>
                  <a:gd name="T77" fmla="*/ T76 w 13321"/>
                  <a:gd name="T78" fmla="+- 0 6312 1088"/>
                  <a:gd name="T79" fmla="*/ 6312 h 11626"/>
                  <a:gd name="T80" fmla="+- 0 8295 2764"/>
                  <a:gd name="T81" fmla="*/ T80 w 13321"/>
                  <a:gd name="T82" fmla="+- 0 6022 1088"/>
                  <a:gd name="T83" fmla="*/ 6022 h 11626"/>
                  <a:gd name="T84" fmla="+- 0 7813 2764"/>
                  <a:gd name="T85" fmla="*/ T84 w 13321"/>
                  <a:gd name="T86" fmla="+- 0 6452 1088"/>
                  <a:gd name="T87" fmla="*/ 6452 h 11626"/>
                  <a:gd name="T88" fmla="+- 0 7232 2764"/>
                  <a:gd name="T89" fmla="*/ T88 w 13321"/>
                  <a:gd name="T90" fmla="+- 0 6563 1088"/>
                  <a:gd name="T91" fmla="*/ 6563 h 11626"/>
                  <a:gd name="T92" fmla="+- 0 6556 2764"/>
                  <a:gd name="T93" fmla="*/ T92 w 13321"/>
                  <a:gd name="T94" fmla="+- 0 7652 1088"/>
                  <a:gd name="T95" fmla="*/ 7652 h 11626"/>
                  <a:gd name="T96" fmla="+- 0 6038 2764"/>
                  <a:gd name="T97" fmla="*/ T96 w 13321"/>
                  <a:gd name="T98" fmla="+- 0 8129 1088"/>
                  <a:gd name="T99" fmla="*/ 8129 h 11626"/>
                  <a:gd name="T100" fmla="+- 0 5980 2764"/>
                  <a:gd name="T101" fmla="*/ T100 w 13321"/>
                  <a:gd name="T102" fmla="+- 0 8540 1088"/>
                  <a:gd name="T103" fmla="*/ 8540 h 11626"/>
                  <a:gd name="T104" fmla="+- 0 6373 2764"/>
                  <a:gd name="T105" fmla="*/ T104 w 13321"/>
                  <a:gd name="T106" fmla="+- 0 9564 1088"/>
                  <a:gd name="T107" fmla="*/ 9564 h 11626"/>
                  <a:gd name="T108" fmla="+- 0 7093 2764"/>
                  <a:gd name="T109" fmla="*/ T108 w 13321"/>
                  <a:gd name="T110" fmla="+- 0 10647 1088"/>
                  <a:gd name="T111" fmla="*/ 10647 h 11626"/>
                  <a:gd name="T112" fmla="+- 0 6980 2764"/>
                  <a:gd name="T113" fmla="*/ T112 w 13321"/>
                  <a:gd name="T114" fmla="+- 0 11308 1088"/>
                  <a:gd name="T115" fmla="*/ 11308 h 11626"/>
                  <a:gd name="T116" fmla="+- 0 6381 2764"/>
                  <a:gd name="T117" fmla="*/ T116 w 13321"/>
                  <a:gd name="T118" fmla="+- 0 12227 1088"/>
                  <a:gd name="T119" fmla="*/ 12227 h 11626"/>
                  <a:gd name="T120" fmla="+- 0 6326 2764"/>
                  <a:gd name="T121" fmla="*/ T120 w 13321"/>
                  <a:gd name="T122" fmla="+- 0 11939 1088"/>
                  <a:gd name="T123" fmla="*/ 11939 h 11626"/>
                  <a:gd name="T124" fmla="+- 0 5295 2764"/>
                  <a:gd name="T125" fmla="*/ T124 w 13321"/>
                  <a:gd name="T126" fmla="+- 0 12642 1088"/>
                  <a:gd name="T127" fmla="*/ 12642 h 11626"/>
                  <a:gd name="T128" fmla="+- 0 4814 2764"/>
                  <a:gd name="T129" fmla="*/ T128 w 13321"/>
                  <a:gd name="T130" fmla="+- 0 11708 1088"/>
                  <a:gd name="T131" fmla="*/ 11708 h 11626"/>
                  <a:gd name="T132" fmla="+- 0 5390 2764"/>
                  <a:gd name="T133" fmla="*/ T132 w 13321"/>
                  <a:gd name="T134" fmla="+- 0 9945 1088"/>
                  <a:gd name="T135" fmla="*/ 9945 h 11626"/>
                  <a:gd name="T136" fmla="+- 0 5020 2764"/>
                  <a:gd name="T137" fmla="*/ T136 w 13321"/>
                  <a:gd name="T138" fmla="+- 0 8553 1088"/>
                  <a:gd name="T139" fmla="*/ 8553 h 11626"/>
                  <a:gd name="T140" fmla="+- 0 4791 2764"/>
                  <a:gd name="T141" fmla="*/ T140 w 13321"/>
                  <a:gd name="T142" fmla="+- 0 7112 1088"/>
                  <a:gd name="T143" fmla="*/ 7112 h 11626"/>
                  <a:gd name="T144" fmla="+- 0 5449 2764"/>
                  <a:gd name="T145" fmla="*/ T144 w 13321"/>
                  <a:gd name="T146" fmla="+- 0 5754 1088"/>
                  <a:gd name="T147" fmla="*/ 5754 h 11626"/>
                  <a:gd name="T148" fmla="+- 0 4832 2764"/>
                  <a:gd name="T149" fmla="*/ T148 w 13321"/>
                  <a:gd name="T150" fmla="+- 0 6184 1088"/>
                  <a:gd name="T151" fmla="*/ 6184 h 11626"/>
                  <a:gd name="T152" fmla="+- 0 4632 2764"/>
                  <a:gd name="T153" fmla="*/ T152 w 13321"/>
                  <a:gd name="T154" fmla="+- 0 6548 1088"/>
                  <a:gd name="T155" fmla="*/ 6548 h 11626"/>
                  <a:gd name="T156" fmla="+- 0 4106 2764"/>
                  <a:gd name="T157" fmla="*/ T156 w 13321"/>
                  <a:gd name="T158" fmla="+- 0 6830 1088"/>
                  <a:gd name="T159" fmla="*/ 6830 h 11626"/>
                  <a:gd name="T160" fmla="+- 0 2764 2764"/>
                  <a:gd name="T161" fmla="*/ T160 w 13321"/>
                  <a:gd name="T162" fmla="+- 0 7750 1088"/>
                  <a:gd name="T163" fmla="*/ 7750 h 11626"/>
                  <a:gd name="T164" fmla="+- 0 4378 2764"/>
                  <a:gd name="T165" fmla="*/ T164 w 13321"/>
                  <a:gd name="T166" fmla="+- 0 6466 1088"/>
                  <a:gd name="T167" fmla="*/ 6466 h 11626"/>
                  <a:gd name="T168" fmla="+- 0 4620 2764"/>
                  <a:gd name="T169" fmla="*/ T168 w 13321"/>
                  <a:gd name="T170" fmla="+- 0 5695 1088"/>
                  <a:gd name="T171" fmla="*/ 5695 h 11626"/>
                  <a:gd name="T172" fmla="+- 0 4825 2764"/>
                  <a:gd name="T173" fmla="*/ T172 w 13321"/>
                  <a:gd name="T174" fmla="+- 0 5259 1088"/>
                  <a:gd name="T175" fmla="*/ 5259 h 11626"/>
                  <a:gd name="T176" fmla="+- 0 5189 2764"/>
                  <a:gd name="T177" fmla="*/ T176 w 13321"/>
                  <a:gd name="T178" fmla="+- 0 4708 1088"/>
                  <a:gd name="T179" fmla="*/ 4708 h 11626"/>
                  <a:gd name="T180" fmla="+- 0 5593 2764"/>
                  <a:gd name="T181" fmla="*/ T180 w 13321"/>
                  <a:gd name="T182" fmla="+- 0 4976 1088"/>
                  <a:gd name="T183" fmla="*/ 4976 h 11626"/>
                  <a:gd name="T184" fmla="+- 0 5489 2764"/>
                  <a:gd name="T185" fmla="*/ T184 w 13321"/>
                  <a:gd name="T186" fmla="+- 0 5485 1088"/>
                  <a:gd name="T187" fmla="*/ 5485 h 11626"/>
                  <a:gd name="T188" fmla="+- 0 5444 2764"/>
                  <a:gd name="T189" fmla="*/ T188 w 13321"/>
                  <a:gd name="T190" fmla="+- 0 5652 1088"/>
                  <a:gd name="T191" fmla="*/ 5652 h 11626"/>
                  <a:gd name="T192" fmla="+- 0 5798 2764"/>
                  <a:gd name="T193" fmla="*/ T192 w 13321"/>
                  <a:gd name="T194" fmla="+- 0 4969 1088"/>
                  <a:gd name="T195" fmla="*/ 4969 h 11626"/>
                  <a:gd name="T196" fmla="+- 0 6615 2764"/>
                  <a:gd name="T197" fmla="*/ T196 w 13321"/>
                  <a:gd name="T198" fmla="+- 0 5523 1088"/>
                  <a:gd name="T199" fmla="*/ 5523 h 11626"/>
                  <a:gd name="T200" fmla="+- 0 7938 2764"/>
                  <a:gd name="T201" fmla="*/ T200 w 13321"/>
                  <a:gd name="T202" fmla="+- 0 4734 1088"/>
                  <a:gd name="T203" fmla="*/ 4734 h 11626"/>
                  <a:gd name="T204" fmla="+- 0 8421 2764"/>
                  <a:gd name="T205" fmla="*/ T204 w 13321"/>
                  <a:gd name="T206" fmla="+- 0 5133 1088"/>
                  <a:gd name="T207" fmla="*/ 5133 h 11626"/>
                  <a:gd name="T208" fmla="+- 0 9463 2764"/>
                  <a:gd name="T209" fmla="*/ T208 w 13321"/>
                  <a:gd name="T210" fmla="+- 0 4642 1088"/>
                  <a:gd name="T211" fmla="*/ 4642 h 11626"/>
                  <a:gd name="T212" fmla="+- 0 9981 2764"/>
                  <a:gd name="T213" fmla="*/ T212 w 13321"/>
                  <a:gd name="T214" fmla="+- 0 4861 1088"/>
                  <a:gd name="T215" fmla="*/ 4861 h 11626"/>
                  <a:gd name="T216" fmla="+- 0 9930 2764"/>
                  <a:gd name="T217" fmla="*/ T216 w 13321"/>
                  <a:gd name="T218" fmla="+- 0 4374 1088"/>
                  <a:gd name="T219" fmla="*/ 4374 h 11626"/>
                  <a:gd name="T220" fmla="+- 0 10603 2764"/>
                  <a:gd name="T221" fmla="*/ T220 w 13321"/>
                  <a:gd name="T222" fmla="+- 0 3610 1088"/>
                  <a:gd name="T223" fmla="*/ 3610 h 11626"/>
                  <a:gd name="T224" fmla="+- 0 11048 2764"/>
                  <a:gd name="T225" fmla="*/ T224 w 13321"/>
                  <a:gd name="T226" fmla="+- 0 2818 1088"/>
                  <a:gd name="T227" fmla="*/ 2818 h 11626"/>
                  <a:gd name="T228" fmla="+- 0 11307 2764"/>
                  <a:gd name="T229" fmla="*/ T228 w 13321"/>
                  <a:gd name="T230" fmla="+- 0 2193 1088"/>
                  <a:gd name="T231" fmla="*/ 2193 h 11626"/>
                  <a:gd name="T232" fmla="+- 0 11513 2764"/>
                  <a:gd name="T233" fmla="*/ T232 w 13321"/>
                  <a:gd name="T234" fmla="+- 0 1736 1088"/>
                  <a:gd name="T235" fmla="*/ 1736 h 11626"/>
                  <a:gd name="T236" fmla="+- 0 10980 2764"/>
                  <a:gd name="T237" fmla="*/ T236 w 13321"/>
                  <a:gd name="T238" fmla="+- 0 2081 1088"/>
                  <a:gd name="T239" fmla="*/ 2081 h 11626"/>
                  <a:gd name="T240" fmla="+- 0 10579 2764"/>
                  <a:gd name="T241" fmla="*/ T240 w 13321"/>
                  <a:gd name="T242" fmla="+- 0 2107 1088"/>
                  <a:gd name="T243" fmla="*/ 2107 h 11626"/>
                  <a:gd name="T244" fmla="+- 0 10002 2764"/>
                  <a:gd name="T245" fmla="*/ T244 w 13321"/>
                  <a:gd name="T246" fmla="+- 0 1540 1088"/>
                  <a:gd name="T247" fmla="*/ 1540 h 11626"/>
                  <a:gd name="T248" fmla="+- 0 11281 2764"/>
                  <a:gd name="T249" fmla="*/ T248 w 13321"/>
                  <a:gd name="T250" fmla="+- 0 1156 1088"/>
                  <a:gd name="T251" fmla="*/ 1156 h 116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13321" h="11626">
                    <a:moveTo>
                      <a:pt x="13320" y="0"/>
                    </a:moveTo>
                    <a:lnTo>
                      <a:pt x="13319" y="3"/>
                    </a:lnTo>
                    <a:lnTo>
                      <a:pt x="13317" y="8"/>
                    </a:lnTo>
                    <a:lnTo>
                      <a:pt x="13316" y="13"/>
                    </a:lnTo>
                    <a:lnTo>
                      <a:pt x="13315" y="18"/>
                    </a:lnTo>
                    <a:lnTo>
                      <a:pt x="13315" y="23"/>
                    </a:lnTo>
                    <a:lnTo>
                      <a:pt x="13246" y="50"/>
                    </a:lnTo>
                    <a:lnTo>
                      <a:pt x="13186" y="57"/>
                    </a:lnTo>
                    <a:lnTo>
                      <a:pt x="13187" y="176"/>
                    </a:lnTo>
                    <a:lnTo>
                      <a:pt x="13118" y="201"/>
                    </a:lnTo>
                    <a:lnTo>
                      <a:pt x="13067" y="233"/>
                    </a:lnTo>
                    <a:lnTo>
                      <a:pt x="13047" y="262"/>
                    </a:lnTo>
                    <a:lnTo>
                      <a:pt x="13020" y="262"/>
                    </a:lnTo>
                    <a:lnTo>
                      <a:pt x="12954" y="275"/>
                    </a:lnTo>
                    <a:lnTo>
                      <a:pt x="12898" y="317"/>
                    </a:lnTo>
                    <a:lnTo>
                      <a:pt x="12875" y="384"/>
                    </a:lnTo>
                    <a:lnTo>
                      <a:pt x="12874" y="403"/>
                    </a:lnTo>
                    <a:lnTo>
                      <a:pt x="12875" y="424"/>
                    </a:lnTo>
                    <a:lnTo>
                      <a:pt x="12887" y="491"/>
                    </a:lnTo>
                    <a:lnTo>
                      <a:pt x="12904" y="543"/>
                    </a:lnTo>
                    <a:lnTo>
                      <a:pt x="12910" y="563"/>
                    </a:lnTo>
                    <a:lnTo>
                      <a:pt x="12914" y="580"/>
                    </a:lnTo>
                    <a:lnTo>
                      <a:pt x="12917" y="596"/>
                    </a:lnTo>
                    <a:lnTo>
                      <a:pt x="12919" y="610"/>
                    </a:lnTo>
                    <a:lnTo>
                      <a:pt x="12919" y="625"/>
                    </a:lnTo>
                    <a:lnTo>
                      <a:pt x="12858" y="803"/>
                    </a:lnTo>
                    <a:lnTo>
                      <a:pt x="12845" y="821"/>
                    </a:lnTo>
                    <a:lnTo>
                      <a:pt x="12844" y="820"/>
                    </a:lnTo>
                    <a:lnTo>
                      <a:pt x="12849" y="804"/>
                    </a:lnTo>
                    <a:lnTo>
                      <a:pt x="12849" y="803"/>
                    </a:lnTo>
                    <a:lnTo>
                      <a:pt x="12848" y="804"/>
                    </a:lnTo>
                    <a:lnTo>
                      <a:pt x="12846" y="809"/>
                    </a:lnTo>
                    <a:lnTo>
                      <a:pt x="12842" y="818"/>
                    </a:lnTo>
                    <a:lnTo>
                      <a:pt x="12836" y="831"/>
                    </a:lnTo>
                    <a:lnTo>
                      <a:pt x="12865" y="900"/>
                    </a:lnTo>
                    <a:lnTo>
                      <a:pt x="12903" y="963"/>
                    </a:lnTo>
                    <a:lnTo>
                      <a:pt x="12911" y="976"/>
                    </a:lnTo>
                    <a:lnTo>
                      <a:pt x="12934" y="1038"/>
                    </a:lnTo>
                    <a:lnTo>
                      <a:pt x="12934" y="1052"/>
                    </a:lnTo>
                    <a:lnTo>
                      <a:pt x="12932" y="1068"/>
                    </a:lnTo>
                    <a:lnTo>
                      <a:pt x="12913" y="1128"/>
                    </a:lnTo>
                    <a:lnTo>
                      <a:pt x="12887" y="1181"/>
                    </a:lnTo>
                    <a:lnTo>
                      <a:pt x="12879" y="1199"/>
                    </a:lnTo>
                    <a:lnTo>
                      <a:pt x="12852" y="1273"/>
                    </a:lnTo>
                    <a:lnTo>
                      <a:pt x="12841" y="1312"/>
                    </a:lnTo>
                    <a:lnTo>
                      <a:pt x="12835" y="1331"/>
                    </a:lnTo>
                    <a:lnTo>
                      <a:pt x="12807" y="1406"/>
                    </a:lnTo>
                    <a:lnTo>
                      <a:pt x="12777" y="1458"/>
                    </a:lnTo>
                    <a:lnTo>
                      <a:pt x="12729" y="1507"/>
                    </a:lnTo>
                    <a:lnTo>
                      <a:pt x="12662" y="1542"/>
                    </a:lnTo>
                    <a:lnTo>
                      <a:pt x="12644" y="1548"/>
                    </a:lnTo>
                    <a:lnTo>
                      <a:pt x="12626" y="1555"/>
                    </a:lnTo>
                    <a:lnTo>
                      <a:pt x="12623" y="1572"/>
                    </a:lnTo>
                    <a:lnTo>
                      <a:pt x="12622" y="1594"/>
                    </a:lnTo>
                    <a:lnTo>
                      <a:pt x="12622" y="1616"/>
                    </a:lnTo>
                    <a:lnTo>
                      <a:pt x="12624" y="1639"/>
                    </a:lnTo>
                    <a:lnTo>
                      <a:pt x="12626" y="1661"/>
                    </a:lnTo>
                    <a:lnTo>
                      <a:pt x="12628" y="1679"/>
                    </a:lnTo>
                    <a:lnTo>
                      <a:pt x="12629" y="1692"/>
                    </a:lnTo>
                    <a:lnTo>
                      <a:pt x="12628" y="1712"/>
                    </a:lnTo>
                    <a:lnTo>
                      <a:pt x="12628" y="1725"/>
                    </a:lnTo>
                    <a:lnTo>
                      <a:pt x="12628" y="1733"/>
                    </a:lnTo>
                    <a:lnTo>
                      <a:pt x="12628" y="1737"/>
                    </a:lnTo>
                    <a:lnTo>
                      <a:pt x="12628" y="1738"/>
                    </a:lnTo>
                    <a:lnTo>
                      <a:pt x="12627" y="1736"/>
                    </a:lnTo>
                    <a:lnTo>
                      <a:pt x="12627" y="1734"/>
                    </a:lnTo>
                    <a:lnTo>
                      <a:pt x="12626" y="1734"/>
                    </a:lnTo>
                    <a:lnTo>
                      <a:pt x="12624" y="1736"/>
                    </a:lnTo>
                    <a:lnTo>
                      <a:pt x="12609" y="1796"/>
                    </a:lnTo>
                    <a:lnTo>
                      <a:pt x="12603" y="1848"/>
                    </a:lnTo>
                    <a:lnTo>
                      <a:pt x="12601" y="1863"/>
                    </a:lnTo>
                    <a:lnTo>
                      <a:pt x="12575" y="1924"/>
                    </a:lnTo>
                    <a:lnTo>
                      <a:pt x="12529" y="1962"/>
                    </a:lnTo>
                    <a:lnTo>
                      <a:pt x="12532" y="1993"/>
                    </a:lnTo>
                    <a:lnTo>
                      <a:pt x="12541" y="2067"/>
                    </a:lnTo>
                    <a:lnTo>
                      <a:pt x="12544" y="2137"/>
                    </a:lnTo>
                    <a:lnTo>
                      <a:pt x="12544" y="2152"/>
                    </a:lnTo>
                    <a:lnTo>
                      <a:pt x="12537" y="2218"/>
                    </a:lnTo>
                    <a:lnTo>
                      <a:pt x="12534" y="2237"/>
                    </a:lnTo>
                    <a:lnTo>
                      <a:pt x="12531" y="2267"/>
                    </a:lnTo>
                    <a:lnTo>
                      <a:pt x="12543" y="2338"/>
                    </a:lnTo>
                    <a:lnTo>
                      <a:pt x="12588" y="2399"/>
                    </a:lnTo>
                    <a:lnTo>
                      <a:pt x="12625" y="2426"/>
                    </a:lnTo>
                    <a:lnTo>
                      <a:pt x="12635" y="2433"/>
                    </a:lnTo>
                    <a:lnTo>
                      <a:pt x="12684" y="2482"/>
                    </a:lnTo>
                    <a:lnTo>
                      <a:pt x="12709" y="2540"/>
                    </a:lnTo>
                    <a:lnTo>
                      <a:pt x="12712" y="2549"/>
                    </a:lnTo>
                    <a:lnTo>
                      <a:pt x="12750" y="2601"/>
                    </a:lnTo>
                    <a:lnTo>
                      <a:pt x="12816" y="2637"/>
                    </a:lnTo>
                    <a:lnTo>
                      <a:pt x="12830" y="2645"/>
                    </a:lnTo>
                    <a:lnTo>
                      <a:pt x="12880" y="2699"/>
                    </a:lnTo>
                    <a:lnTo>
                      <a:pt x="12912" y="2759"/>
                    </a:lnTo>
                    <a:lnTo>
                      <a:pt x="12925" y="2786"/>
                    </a:lnTo>
                    <a:lnTo>
                      <a:pt x="12941" y="2819"/>
                    </a:lnTo>
                    <a:lnTo>
                      <a:pt x="12942" y="2822"/>
                    </a:lnTo>
                    <a:lnTo>
                      <a:pt x="12951" y="2827"/>
                    </a:lnTo>
                    <a:lnTo>
                      <a:pt x="12965" y="2835"/>
                    </a:lnTo>
                    <a:lnTo>
                      <a:pt x="12984" y="2845"/>
                    </a:lnTo>
                    <a:lnTo>
                      <a:pt x="13004" y="2857"/>
                    </a:lnTo>
                    <a:lnTo>
                      <a:pt x="13063" y="2902"/>
                    </a:lnTo>
                    <a:lnTo>
                      <a:pt x="13080" y="2938"/>
                    </a:lnTo>
                    <a:lnTo>
                      <a:pt x="13083" y="2947"/>
                    </a:lnTo>
                    <a:lnTo>
                      <a:pt x="13091" y="2957"/>
                    </a:lnTo>
                    <a:lnTo>
                      <a:pt x="13103" y="2970"/>
                    </a:lnTo>
                    <a:lnTo>
                      <a:pt x="13117" y="2984"/>
                    </a:lnTo>
                    <a:lnTo>
                      <a:pt x="13133" y="2999"/>
                    </a:lnTo>
                    <a:lnTo>
                      <a:pt x="13149" y="3014"/>
                    </a:lnTo>
                    <a:lnTo>
                      <a:pt x="13163" y="3028"/>
                    </a:lnTo>
                    <a:lnTo>
                      <a:pt x="13174" y="3042"/>
                    </a:lnTo>
                    <a:lnTo>
                      <a:pt x="13182" y="3055"/>
                    </a:lnTo>
                    <a:lnTo>
                      <a:pt x="13184" y="3066"/>
                    </a:lnTo>
                    <a:lnTo>
                      <a:pt x="13179" y="3074"/>
                    </a:lnTo>
                    <a:lnTo>
                      <a:pt x="13168" y="3078"/>
                    </a:lnTo>
                    <a:lnTo>
                      <a:pt x="13152" y="3080"/>
                    </a:lnTo>
                    <a:lnTo>
                      <a:pt x="13132" y="3080"/>
                    </a:lnTo>
                    <a:lnTo>
                      <a:pt x="13109" y="3079"/>
                    </a:lnTo>
                    <a:lnTo>
                      <a:pt x="13031" y="3071"/>
                    </a:lnTo>
                    <a:lnTo>
                      <a:pt x="12959" y="3060"/>
                    </a:lnTo>
                    <a:lnTo>
                      <a:pt x="12941" y="3057"/>
                    </a:lnTo>
                    <a:lnTo>
                      <a:pt x="12927" y="3055"/>
                    </a:lnTo>
                    <a:lnTo>
                      <a:pt x="12918" y="3054"/>
                    </a:lnTo>
                    <a:lnTo>
                      <a:pt x="12909" y="3055"/>
                    </a:lnTo>
                    <a:lnTo>
                      <a:pt x="12897" y="3050"/>
                    </a:lnTo>
                    <a:lnTo>
                      <a:pt x="12837" y="2993"/>
                    </a:lnTo>
                    <a:lnTo>
                      <a:pt x="12789" y="2936"/>
                    </a:lnTo>
                    <a:lnTo>
                      <a:pt x="12774" y="2919"/>
                    </a:lnTo>
                    <a:lnTo>
                      <a:pt x="12760" y="2904"/>
                    </a:lnTo>
                    <a:lnTo>
                      <a:pt x="12748" y="2893"/>
                    </a:lnTo>
                    <a:lnTo>
                      <a:pt x="12738" y="2885"/>
                    </a:lnTo>
                    <a:lnTo>
                      <a:pt x="12724" y="2876"/>
                    </a:lnTo>
                    <a:lnTo>
                      <a:pt x="12711" y="2861"/>
                    </a:lnTo>
                    <a:lnTo>
                      <a:pt x="12682" y="2795"/>
                    </a:lnTo>
                    <a:lnTo>
                      <a:pt x="12667" y="2748"/>
                    </a:lnTo>
                    <a:lnTo>
                      <a:pt x="12660" y="2729"/>
                    </a:lnTo>
                    <a:lnTo>
                      <a:pt x="12654" y="2714"/>
                    </a:lnTo>
                    <a:lnTo>
                      <a:pt x="12647" y="2705"/>
                    </a:lnTo>
                    <a:lnTo>
                      <a:pt x="12574" y="2602"/>
                    </a:lnTo>
                    <a:lnTo>
                      <a:pt x="12558" y="2592"/>
                    </a:lnTo>
                    <a:lnTo>
                      <a:pt x="12536" y="2579"/>
                    </a:lnTo>
                    <a:lnTo>
                      <a:pt x="12513" y="2566"/>
                    </a:lnTo>
                    <a:lnTo>
                      <a:pt x="12498" y="2557"/>
                    </a:lnTo>
                    <a:lnTo>
                      <a:pt x="12478" y="2542"/>
                    </a:lnTo>
                    <a:lnTo>
                      <a:pt x="12435" y="2490"/>
                    </a:lnTo>
                    <a:lnTo>
                      <a:pt x="12428" y="2470"/>
                    </a:lnTo>
                    <a:lnTo>
                      <a:pt x="12424" y="2458"/>
                    </a:lnTo>
                    <a:lnTo>
                      <a:pt x="12418" y="2445"/>
                    </a:lnTo>
                    <a:lnTo>
                      <a:pt x="12409" y="2429"/>
                    </a:lnTo>
                    <a:lnTo>
                      <a:pt x="12380" y="2430"/>
                    </a:lnTo>
                    <a:lnTo>
                      <a:pt x="12308" y="2440"/>
                    </a:lnTo>
                    <a:lnTo>
                      <a:pt x="12243" y="2472"/>
                    </a:lnTo>
                    <a:lnTo>
                      <a:pt x="12191" y="2526"/>
                    </a:lnTo>
                    <a:lnTo>
                      <a:pt x="12177" y="2543"/>
                    </a:lnTo>
                    <a:lnTo>
                      <a:pt x="12155" y="2545"/>
                    </a:lnTo>
                    <a:lnTo>
                      <a:pt x="12089" y="2548"/>
                    </a:lnTo>
                    <a:lnTo>
                      <a:pt x="12077" y="2548"/>
                    </a:lnTo>
                    <a:lnTo>
                      <a:pt x="12067" y="2548"/>
                    </a:lnTo>
                    <a:lnTo>
                      <a:pt x="12007" y="2558"/>
                    </a:lnTo>
                    <a:lnTo>
                      <a:pt x="11950" y="2582"/>
                    </a:lnTo>
                    <a:lnTo>
                      <a:pt x="11884" y="2614"/>
                    </a:lnTo>
                    <a:lnTo>
                      <a:pt x="11830" y="2648"/>
                    </a:lnTo>
                    <a:lnTo>
                      <a:pt x="11794" y="2704"/>
                    </a:lnTo>
                    <a:lnTo>
                      <a:pt x="11792" y="2710"/>
                    </a:lnTo>
                    <a:lnTo>
                      <a:pt x="11728" y="2735"/>
                    </a:lnTo>
                    <a:lnTo>
                      <a:pt x="11707" y="2735"/>
                    </a:lnTo>
                    <a:lnTo>
                      <a:pt x="11639" y="2703"/>
                    </a:lnTo>
                    <a:lnTo>
                      <a:pt x="11626" y="2631"/>
                    </a:lnTo>
                    <a:lnTo>
                      <a:pt x="11625" y="2612"/>
                    </a:lnTo>
                    <a:lnTo>
                      <a:pt x="11626" y="2594"/>
                    </a:lnTo>
                    <a:lnTo>
                      <a:pt x="11648" y="2538"/>
                    </a:lnTo>
                    <a:lnTo>
                      <a:pt x="11692" y="2495"/>
                    </a:lnTo>
                    <a:lnTo>
                      <a:pt x="11752" y="2456"/>
                    </a:lnTo>
                    <a:lnTo>
                      <a:pt x="11768" y="2445"/>
                    </a:lnTo>
                    <a:lnTo>
                      <a:pt x="11785" y="2434"/>
                    </a:lnTo>
                    <a:lnTo>
                      <a:pt x="11801" y="2425"/>
                    </a:lnTo>
                    <a:lnTo>
                      <a:pt x="11818" y="2414"/>
                    </a:lnTo>
                    <a:lnTo>
                      <a:pt x="11858" y="2361"/>
                    </a:lnTo>
                    <a:lnTo>
                      <a:pt x="11867" y="2307"/>
                    </a:lnTo>
                    <a:lnTo>
                      <a:pt x="11866" y="2288"/>
                    </a:lnTo>
                    <a:lnTo>
                      <a:pt x="11858" y="2228"/>
                    </a:lnTo>
                    <a:lnTo>
                      <a:pt x="11842" y="2169"/>
                    </a:lnTo>
                    <a:lnTo>
                      <a:pt x="11807" y="2123"/>
                    </a:lnTo>
                    <a:lnTo>
                      <a:pt x="11787" y="2113"/>
                    </a:lnTo>
                    <a:lnTo>
                      <a:pt x="11770" y="2104"/>
                    </a:lnTo>
                    <a:lnTo>
                      <a:pt x="11753" y="2095"/>
                    </a:lnTo>
                    <a:lnTo>
                      <a:pt x="11738" y="2086"/>
                    </a:lnTo>
                    <a:lnTo>
                      <a:pt x="11723" y="2078"/>
                    </a:lnTo>
                    <a:lnTo>
                      <a:pt x="11658" y="2051"/>
                    </a:lnTo>
                    <a:lnTo>
                      <a:pt x="11614" y="2042"/>
                    </a:lnTo>
                    <a:lnTo>
                      <a:pt x="11598" y="2030"/>
                    </a:lnTo>
                    <a:lnTo>
                      <a:pt x="11549" y="1991"/>
                    </a:lnTo>
                    <a:lnTo>
                      <a:pt x="11426" y="1889"/>
                    </a:lnTo>
                    <a:lnTo>
                      <a:pt x="11403" y="1897"/>
                    </a:lnTo>
                    <a:lnTo>
                      <a:pt x="11343" y="1921"/>
                    </a:lnTo>
                    <a:lnTo>
                      <a:pt x="11336" y="1927"/>
                    </a:lnTo>
                    <a:lnTo>
                      <a:pt x="11336" y="1928"/>
                    </a:lnTo>
                    <a:lnTo>
                      <a:pt x="11337" y="1929"/>
                    </a:lnTo>
                    <a:lnTo>
                      <a:pt x="11337" y="1930"/>
                    </a:lnTo>
                    <a:lnTo>
                      <a:pt x="10886" y="2015"/>
                    </a:lnTo>
                    <a:lnTo>
                      <a:pt x="10870" y="2025"/>
                    </a:lnTo>
                    <a:lnTo>
                      <a:pt x="10823" y="2044"/>
                    </a:lnTo>
                    <a:lnTo>
                      <a:pt x="10819" y="2045"/>
                    </a:lnTo>
                    <a:lnTo>
                      <a:pt x="10817" y="2046"/>
                    </a:lnTo>
                    <a:lnTo>
                      <a:pt x="10816" y="2049"/>
                    </a:lnTo>
                    <a:lnTo>
                      <a:pt x="10816" y="2053"/>
                    </a:lnTo>
                    <a:lnTo>
                      <a:pt x="10816" y="2059"/>
                    </a:lnTo>
                    <a:lnTo>
                      <a:pt x="10818" y="2067"/>
                    </a:lnTo>
                    <a:lnTo>
                      <a:pt x="10820" y="2079"/>
                    </a:lnTo>
                    <a:lnTo>
                      <a:pt x="10823" y="2094"/>
                    </a:lnTo>
                    <a:lnTo>
                      <a:pt x="10826" y="2113"/>
                    </a:lnTo>
                    <a:lnTo>
                      <a:pt x="10829" y="2137"/>
                    </a:lnTo>
                    <a:lnTo>
                      <a:pt x="10808" y="2143"/>
                    </a:lnTo>
                    <a:lnTo>
                      <a:pt x="10797" y="2145"/>
                    </a:lnTo>
                    <a:lnTo>
                      <a:pt x="10791" y="2144"/>
                    </a:lnTo>
                    <a:lnTo>
                      <a:pt x="10785" y="2141"/>
                    </a:lnTo>
                    <a:lnTo>
                      <a:pt x="10775" y="2135"/>
                    </a:lnTo>
                    <a:lnTo>
                      <a:pt x="10769" y="2132"/>
                    </a:lnTo>
                    <a:lnTo>
                      <a:pt x="10756" y="2124"/>
                    </a:lnTo>
                    <a:lnTo>
                      <a:pt x="10753" y="2116"/>
                    </a:lnTo>
                    <a:lnTo>
                      <a:pt x="10751" y="2111"/>
                    </a:lnTo>
                    <a:lnTo>
                      <a:pt x="10748" y="2108"/>
                    </a:lnTo>
                    <a:lnTo>
                      <a:pt x="10744" y="2106"/>
                    </a:lnTo>
                    <a:lnTo>
                      <a:pt x="10763" y="2090"/>
                    </a:lnTo>
                    <a:lnTo>
                      <a:pt x="10777" y="2075"/>
                    </a:lnTo>
                    <a:lnTo>
                      <a:pt x="10807" y="2015"/>
                    </a:lnTo>
                    <a:lnTo>
                      <a:pt x="10811" y="1969"/>
                    </a:lnTo>
                    <a:lnTo>
                      <a:pt x="10797" y="1959"/>
                    </a:lnTo>
                    <a:lnTo>
                      <a:pt x="10788" y="1951"/>
                    </a:lnTo>
                    <a:lnTo>
                      <a:pt x="10784" y="1945"/>
                    </a:lnTo>
                    <a:lnTo>
                      <a:pt x="10782" y="1940"/>
                    </a:lnTo>
                    <a:lnTo>
                      <a:pt x="10781" y="1937"/>
                    </a:lnTo>
                    <a:lnTo>
                      <a:pt x="10781" y="1935"/>
                    </a:lnTo>
                    <a:lnTo>
                      <a:pt x="10779" y="1934"/>
                    </a:lnTo>
                    <a:lnTo>
                      <a:pt x="10774" y="1934"/>
                    </a:lnTo>
                    <a:lnTo>
                      <a:pt x="10764" y="1935"/>
                    </a:lnTo>
                    <a:lnTo>
                      <a:pt x="10749" y="1936"/>
                    </a:lnTo>
                    <a:lnTo>
                      <a:pt x="10673" y="1945"/>
                    </a:lnTo>
                    <a:lnTo>
                      <a:pt x="10611" y="1962"/>
                    </a:lnTo>
                    <a:lnTo>
                      <a:pt x="10549" y="2001"/>
                    </a:lnTo>
                    <a:lnTo>
                      <a:pt x="10514" y="2064"/>
                    </a:lnTo>
                    <a:lnTo>
                      <a:pt x="10506" y="2130"/>
                    </a:lnTo>
                    <a:lnTo>
                      <a:pt x="10506" y="2156"/>
                    </a:lnTo>
                    <a:lnTo>
                      <a:pt x="10509" y="2183"/>
                    </a:lnTo>
                    <a:lnTo>
                      <a:pt x="10513" y="2214"/>
                    </a:lnTo>
                    <a:lnTo>
                      <a:pt x="10484" y="2225"/>
                    </a:lnTo>
                    <a:lnTo>
                      <a:pt x="10424" y="2255"/>
                    </a:lnTo>
                    <a:lnTo>
                      <a:pt x="10391" y="2305"/>
                    </a:lnTo>
                    <a:lnTo>
                      <a:pt x="10392" y="2313"/>
                    </a:lnTo>
                    <a:lnTo>
                      <a:pt x="10394" y="2321"/>
                    </a:lnTo>
                    <a:lnTo>
                      <a:pt x="10397" y="2329"/>
                    </a:lnTo>
                    <a:lnTo>
                      <a:pt x="10399" y="2337"/>
                    </a:lnTo>
                    <a:lnTo>
                      <a:pt x="10402" y="2345"/>
                    </a:lnTo>
                    <a:lnTo>
                      <a:pt x="10403" y="2354"/>
                    </a:lnTo>
                    <a:lnTo>
                      <a:pt x="10404" y="2363"/>
                    </a:lnTo>
                    <a:lnTo>
                      <a:pt x="10403" y="2372"/>
                    </a:lnTo>
                    <a:lnTo>
                      <a:pt x="10400" y="2382"/>
                    </a:lnTo>
                    <a:lnTo>
                      <a:pt x="10395" y="2392"/>
                    </a:lnTo>
                    <a:lnTo>
                      <a:pt x="10379" y="2395"/>
                    </a:lnTo>
                    <a:lnTo>
                      <a:pt x="10357" y="2398"/>
                    </a:lnTo>
                    <a:lnTo>
                      <a:pt x="10331" y="2402"/>
                    </a:lnTo>
                    <a:lnTo>
                      <a:pt x="10308" y="2406"/>
                    </a:lnTo>
                    <a:lnTo>
                      <a:pt x="10290" y="2410"/>
                    </a:lnTo>
                    <a:lnTo>
                      <a:pt x="10266" y="2419"/>
                    </a:lnTo>
                    <a:lnTo>
                      <a:pt x="10248" y="2425"/>
                    </a:lnTo>
                    <a:lnTo>
                      <a:pt x="10210" y="2469"/>
                    </a:lnTo>
                    <a:lnTo>
                      <a:pt x="10211" y="2489"/>
                    </a:lnTo>
                    <a:lnTo>
                      <a:pt x="10257" y="2527"/>
                    </a:lnTo>
                    <a:lnTo>
                      <a:pt x="10271" y="2529"/>
                    </a:lnTo>
                    <a:lnTo>
                      <a:pt x="10285" y="2531"/>
                    </a:lnTo>
                    <a:lnTo>
                      <a:pt x="10298" y="2534"/>
                    </a:lnTo>
                    <a:lnTo>
                      <a:pt x="10311" y="2539"/>
                    </a:lnTo>
                    <a:lnTo>
                      <a:pt x="10322" y="2547"/>
                    </a:lnTo>
                    <a:lnTo>
                      <a:pt x="10090" y="2580"/>
                    </a:lnTo>
                    <a:lnTo>
                      <a:pt x="10086" y="2605"/>
                    </a:lnTo>
                    <a:lnTo>
                      <a:pt x="10085" y="2624"/>
                    </a:lnTo>
                    <a:lnTo>
                      <a:pt x="10085" y="2637"/>
                    </a:lnTo>
                    <a:lnTo>
                      <a:pt x="10085" y="2647"/>
                    </a:lnTo>
                    <a:lnTo>
                      <a:pt x="10086" y="2653"/>
                    </a:lnTo>
                    <a:lnTo>
                      <a:pt x="10086" y="2657"/>
                    </a:lnTo>
                    <a:lnTo>
                      <a:pt x="10084" y="2659"/>
                    </a:lnTo>
                    <a:lnTo>
                      <a:pt x="10079" y="2661"/>
                    </a:lnTo>
                    <a:lnTo>
                      <a:pt x="10071" y="2662"/>
                    </a:lnTo>
                    <a:lnTo>
                      <a:pt x="10060" y="2664"/>
                    </a:lnTo>
                    <a:lnTo>
                      <a:pt x="10043" y="2667"/>
                    </a:lnTo>
                    <a:lnTo>
                      <a:pt x="10034" y="2642"/>
                    </a:lnTo>
                    <a:lnTo>
                      <a:pt x="10026" y="2620"/>
                    </a:lnTo>
                    <a:lnTo>
                      <a:pt x="10020" y="2602"/>
                    </a:lnTo>
                    <a:lnTo>
                      <a:pt x="10015" y="2588"/>
                    </a:lnTo>
                    <a:lnTo>
                      <a:pt x="9993" y="2552"/>
                    </a:lnTo>
                    <a:lnTo>
                      <a:pt x="9990" y="2552"/>
                    </a:lnTo>
                    <a:lnTo>
                      <a:pt x="9986" y="2553"/>
                    </a:lnTo>
                    <a:lnTo>
                      <a:pt x="9982" y="2553"/>
                    </a:lnTo>
                    <a:lnTo>
                      <a:pt x="9924" y="2537"/>
                    </a:lnTo>
                    <a:lnTo>
                      <a:pt x="9914" y="2593"/>
                    </a:lnTo>
                    <a:lnTo>
                      <a:pt x="9896" y="2678"/>
                    </a:lnTo>
                    <a:lnTo>
                      <a:pt x="9870" y="2753"/>
                    </a:lnTo>
                    <a:lnTo>
                      <a:pt x="9831" y="2801"/>
                    </a:lnTo>
                    <a:lnTo>
                      <a:pt x="9823" y="2808"/>
                    </a:lnTo>
                    <a:lnTo>
                      <a:pt x="9794" y="2862"/>
                    </a:lnTo>
                    <a:lnTo>
                      <a:pt x="9772" y="2956"/>
                    </a:lnTo>
                    <a:lnTo>
                      <a:pt x="9765" y="3003"/>
                    </a:lnTo>
                    <a:lnTo>
                      <a:pt x="9761" y="3023"/>
                    </a:lnTo>
                    <a:lnTo>
                      <a:pt x="9738" y="3100"/>
                    </a:lnTo>
                    <a:lnTo>
                      <a:pt x="9707" y="3172"/>
                    </a:lnTo>
                    <a:lnTo>
                      <a:pt x="9699" y="3191"/>
                    </a:lnTo>
                    <a:lnTo>
                      <a:pt x="9678" y="3247"/>
                    </a:lnTo>
                    <a:lnTo>
                      <a:pt x="9658" y="3319"/>
                    </a:lnTo>
                    <a:lnTo>
                      <a:pt x="9656" y="3331"/>
                    </a:lnTo>
                    <a:lnTo>
                      <a:pt x="9643" y="3358"/>
                    </a:lnTo>
                    <a:lnTo>
                      <a:pt x="9640" y="3360"/>
                    </a:lnTo>
                    <a:lnTo>
                      <a:pt x="9600" y="3407"/>
                    </a:lnTo>
                    <a:lnTo>
                      <a:pt x="9566" y="3464"/>
                    </a:lnTo>
                    <a:lnTo>
                      <a:pt x="9531" y="3525"/>
                    </a:lnTo>
                    <a:lnTo>
                      <a:pt x="9503" y="3584"/>
                    </a:lnTo>
                    <a:lnTo>
                      <a:pt x="9488" y="3653"/>
                    </a:lnTo>
                    <a:lnTo>
                      <a:pt x="9489" y="3670"/>
                    </a:lnTo>
                    <a:lnTo>
                      <a:pt x="9534" y="3718"/>
                    </a:lnTo>
                    <a:lnTo>
                      <a:pt x="9599" y="3731"/>
                    </a:lnTo>
                    <a:lnTo>
                      <a:pt x="9617" y="3733"/>
                    </a:lnTo>
                    <a:lnTo>
                      <a:pt x="9636" y="3736"/>
                    </a:lnTo>
                    <a:lnTo>
                      <a:pt x="9706" y="3754"/>
                    </a:lnTo>
                    <a:lnTo>
                      <a:pt x="9762" y="3785"/>
                    </a:lnTo>
                    <a:lnTo>
                      <a:pt x="9774" y="3812"/>
                    </a:lnTo>
                    <a:lnTo>
                      <a:pt x="9774" y="3816"/>
                    </a:lnTo>
                    <a:lnTo>
                      <a:pt x="9774" y="3820"/>
                    </a:lnTo>
                    <a:lnTo>
                      <a:pt x="9844" y="3846"/>
                    </a:lnTo>
                    <a:lnTo>
                      <a:pt x="9869" y="3849"/>
                    </a:lnTo>
                    <a:lnTo>
                      <a:pt x="9878" y="3887"/>
                    </a:lnTo>
                    <a:lnTo>
                      <a:pt x="9886" y="3922"/>
                    </a:lnTo>
                    <a:lnTo>
                      <a:pt x="9893" y="3953"/>
                    </a:lnTo>
                    <a:lnTo>
                      <a:pt x="9899" y="3981"/>
                    </a:lnTo>
                    <a:lnTo>
                      <a:pt x="9914" y="4051"/>
                    </a:lnTo>
                    <a:lnTo>
                      <a:pt x="9918" y="4109"/>
                    </a:lnTo>
                    <a:lnTo>
                      <a:pt x="9917" y="4128"/>
                    </a:lnTo>
                    <a:lnTo>
                      <a:pt x="9898" y="4208"/>
                    </a:lnTo>
                    <a:lnTo>
                      <a:pt x="9865" y="4286"/>
                    </a:lnTo>
                    <a:lnTo>
                      <a:pt x="9833" y="4352"/>
                    </a:lnTo>
                    <a:lnTo>
                      <a:pt x="9792" y="4361"/>
                    </a:lnTo>
                    <a:lnTo>
                      <a:pt x="9779" y="4363"/>
                    </a:lnTo>
                    <a:lnTo>
                      <a:pt x="9723" y="4408"/>
                    </a:lnTo>
                    <a:lnTo>
                      <a:pt x="9704" y="4433"/>
                    </a:lnTo>
                    <a:lnTo>
                      <a:pt x="9704" y="4436"/>
                    </a:lnTo>
                    <a:lnTo>
                      <a:pt x="9705" y="4440"/>
                    </a:lnTo>
                    <a:lnTo>
                      <a:pt x="9706" y="4446"/>
                    </a:lnTo>
                    <a:lnTo>
                      <a:pt x="9707" y="4453"/>
                    </a:lnTo>
                    <a:lnTo>
                      <a:pt x="9707" y="4464"/>
                    </a:lnTo>
                    <a:lnTo>
                      <a:pt x="9705" y="4478"/>
                    </a:lnTo>
                    <a:lnTo>
                      <a:pt x="9861" y="4480"/>
                    </a:lnTo>
                    <a:lnTo>
                      <a:pt x="9912" y="4464"/>
                    </a:lnTo>
                    <a:lnTo>
                      <a:pt x="9915" y="4463"/>
                    </a:lnTo>
                    <a:lnTo>
                      <a:pt x="9917" y="4462"/>
                    </a:lnTo>
                    <a:lnTo>
                      <a:pt x="9920" y="4463"/>
                    </a:lnTo>
                    <a:lnTo>
                      <a:pt x="9926" y="4465"/>
                    </a:lnTo>
                    <a:lnTo>
                      <a:pt x="9934" y="4468"/>
                    </a:lnTo>
                    <a:lnTo>
                      <a:pt x="9946" y="4473"/>
                    </a:lnTo>
                    <a:lnTo>
                      <a:pt x="9946" y="4492"/>
                    </a:lnTo>
                    <a:lnTo>
                      <a:pt x="9947" y="4504"/>
                    </a:lnTo>
                    <a:lnTo>
                      <a:pt x="9948" y="4510"/>
                    </a:lnTo>
                    <a:lnTo>
                      <a:pt x="9949" y="4513"/>
                    </a:lnTo>
                    <a:lnTo>
                      <a:pt x="9949" y="4514"/>
                    </a:lnTo>
                    <a:lnTo>
                      <a:pt x="9818" y="4659"/>
                    </a:lnTo>
                    <a:lnTo>
                      <a:pt x="9664" y="4646"/>
                    </a:lnTo>
                    <a:lnTo>
                      <a:pt x="9673" y="4584"/>
                    </a:lnTo>
                    <a:lnTo>
                      <a:pt x="9685" y="4574"/>
                    </a:lnTo>
                    <a:lnTo>
                      <a:pt x="9688" y="4572"/>
                    </a:lnTo>
                    <a:lnTo>
                      <a:pt x="9701" y="4509"/>
                    </a:lnTo>
                    <a:lnTo>
                      <a:pt x="9701" y="4488"/>
                    </a:lnTo>
                    <a:lnTo>
                      <a:pt x="9700" y="4464"/>
                    </a:lnTo>
                    <a:lnTo>
                      <a:pt x="9667" y="4472"/>
                    </a:lnTo>
                    <a:lnTo>
                      <a:pt x="9595" y="4496"/>
                    </a:lnTo>
                    <a:lnTo>
                      <a:pt x="9547" y="4536"/>
                    </a:lnTo>
                    <a:lnTo>
                      <a:pt x="9530" y="4603"/>
                    </a:lnTo>
                    <a:lnTo>
                      <a:pt x="9524" y="4653"/>
                    </a:lnTo>
                    <a:lnTo>
                      <a:pt x="9521" y="4676"/>
                    </a:lnTo>
                    <a:lnTo>
                      <a:pt x="9503" y="4738"/>
                    </a:lnTo>
                    <a:lnTo>
                      <a:pt x="9489" y="4764"/>
                    </a:lnTo>
                    <a:lnTo>
                      <a:pt x="9486" y="4771"/>
                    </a:lnTo>
                    <a:lnTo>
                      <a:pt x="9483" y="4778"/>
                    </a:lnTo>
                    <a:lnTo>
                      <a:pt x="9482" y="4785"/>
                    </a:lnTo>
                    <a:lnTo>
                      <a:pt x="9481" y="4792"/>
                    </a:lnTo>
                    <a:lnTo>
                      <a:pt x="9482" y="4801"/>
                    </a:lnTo>
                    <a:lnTo>
                      <a:pt x="9484" y="4811"/>
                    </a:lnTo>
                    <a:lnTo>
                      <a:pt x="9487" y="4823"/>
                    </a:lnTo>
                    <a:lnTo>
                      <a:pt x="9493" y="4838"/>
                    </a:lnTo>
                    <a:lnTo>
                      <a:pt x="9500" y="4854"/>
                    </a:lnTo>
                    <a:lnTo>
                      <a:pt x="9484" y="4864"/>
                    </a:lnTo>
                    <a:lnTo>
                      <a:pt x="9466" y="4870"/>
                    </a:lnTo>
                    <a:lnTo>
                      <a:pt x="9446" y="4874"/>
                    </a:lnTo>
                    <a:lnTo>
                      <a:pt x="9427" y="4880"/>
                    </a:lnTo>
                    <a:lnTo>
                      <a:pt x="9378" y="4934"/>
                    </a:lnTo>
                    <a:lnTo>
                      <a:pt x="9361" y="5011"/>
                    </a:lnTo>
                    <a:lnTo>
                      <a:pt x="9361" y="5031"/>
                    </a:lnTo>
                    <a:lnTo>
                      <a:pt x="9374" y="5090"/>
                    </a:lnTo>
                    <a:lnTo>
                      <a:pt x="9417" y="5151"/>
                    </a:lnTo>
                    <a:lnTo>
                      <a:pt x="9432" y="5161"/>
                    </a:lnTo>
                    <a:lnTo>
                      <a:pt x="9390" y="5277"/>
                    </a:lnTo>
                    <a:lnTo>
                      <a:pt x="9303" y="5340"/>
                    </a:lnTo>
                    <a:lnTo>
                      <a:pt x="9265" y="5369"/>
                    </a:lnTo>
                    <a:lnTo>
                      <a:pt x="9267" y="5464"/>
                    </a:lnTo>
                    <a:lnTo>
                      <a:pt x="9379" y="5502"/>
                    </a:lnTo>
                    <a:lnTo>
                      <a:pt x="9527" y="5560"/>
                    </a:lnTo>
                    <a:lnTo>
                      <a:pt x="9403" y="5593"/>
                    </a:lnTo>
                    <a:lnTo>
                      <a:pt x="9315" y="5736"/>
                    </a:lnTo>
                    <a:lnTo>
                      <a:pt x="9264" y="5814"/>
                    </a:lnTo>
                    <a:lnTo>
                      <a:pt x="9030" y="5860"/>
                    </a:lnTo>
                    <a:lnTo>
                      <a:pt x="8972" y="5916"/>
                    </a:lnTo>
                    <a:lnTo>
                      <a:pt x="8949" y="5988"/>
                    </a:lnTo>
                    <a:lnTo>
                      <a:pt x="8906" y="6015"/>
                    </a:lnTo>
                    <a:lnTo>
                      <a:pt x="8817" y="6029"/>
                    </a:lnTo>
                    <a:lnTo>
                      <a:pt x="8789" y="6112"/>
                    </a:lnTo>
                    <a:lnTo>
                      <a:pt x="8765" y="6201"/>
                    </a:lnTo>
                    <a:lnTo>
                      <a:pt x="8793" y="6272"/>
                    </a:lnTo>
                    <a:lnTo>
                      <a:pt x="8696" y="6241"/>
                    </a:lnTo>
                    <a:lnTo>
                      <a:pt x="8695" y="6166"/>
                    </a:lnTo>
                    <a:lnTo>
                      <a:pt x="8721" y="6033"/>
                    </a:lnTo>
                    <a:lnTo>
                      <a:pt x="8723" y="5965"/>
                    </a:lnTo>
                    <a:lnTo>
                      <a:pt x="8821" y="5945"/>
                    </a:lnTo>
                    <a:lnTo>
                      <a:pt x="8871" y="5884"/>
                    </a:lnTo>
                    <a:lnTo>
                      <a:pt x="8915" y="5754"/>
                    </a:lnTo>
                    <a:lnTo>
                      <a:pt x="9023" y="5689"/>
                    </a:lnTo>
                    <a:lnTo>
                      <a:pt x="9097" y="5700"/>
                    </a:lnTo>
                    <a:lnTo>
                      <a:pt x="9155" y="5633"/>
                    </a:lnTo>
                    <a:lnTo>
                      <a:pt x="9082" y="5557"/>
                    </a:lnTo>
                    <a:lnTo>
                      <a:pt x="9056" y="5491"/>
                    </a:lnTo>
                    <a:lnTo>
                      <a:pt x="8929" y="5508"/>
                    </a:lnTo>
                    <a:lnTo>
                      <a:pt x="8913" y="5518"/>
                    </a:lnTo>
                    <a:lnTo>
                      <a:pt x="8896" y="5526"/>
                    </a:lnTo>
                    <a:lnTo>
                      <a:pt x="8880" y="5531"/>
                    </a:lnTo>
                    <a:lnTo>
                      <a:pt x="8863" y="5535"/>
                    </a:lnTo>
                    <a:lnTo>
                      <a:pt x="8847" y="5538"/>
                    </a:lnTo>
                    <a:lnTo>
                      <a:pt x="8831" y="5538"/>
                    </a:lnTo>
                    <a:lnTo>
                      <a:pt x="8816" y="5537"/>
                    </a:lnTo>
                    <a:lnTo>
                      <a:pt x="8759" y="5499"/>
                    </a:lnTo>
                    <a:lnTo>
                      <a:pt x="8758" y="5489"/>
                    </a:lnTo>
                    <a:lnTo>
                      <a:pt x="8759" y="5478"/>
                    </a:lnTo>
                    <a:lnTo>
                      <a:pt x="8764" y="5465"/>
                    </a:lnTo>
                    <a:lnTo>
                      <a:pt x="8773" y="5452"/>
                    </a:lnTo>
                    <a:lnTo>
                      <a:pt x="8878" y="5377"/>
                    </a:lnTo>
                    <a:lnTo>
                      <a:pt x="8857" y="5368"/>
                    </a:lnTo>
                    <a:lnTo>
                      <a:pt x="8839" y="5362"/>
                    </a:lnTo>
                    <a:lnTo>
                      <a:pt x="8823" y="5357"/>
                    </a:lnTo>
                    <a:lnTo>
                      <a:pt x="8808" y="5352"/>
                    </a:lnTo>
                    <a:lnTo>
                      <a:pt x="8754" y="5302"/>
                    </a:lnTo>
                    <a:lnTo>
                      <a:pt x="8746" y="5280"/>
                    </a:lnTo>
                    <a:lnTo>
                      <a:pt x="8959" y="5350"/>
                    </a:lnTo>
                    <a:lnTo>
                      <a:pt x="9021" y="5202"/>
                    </a:lnTo>
                    <a:lnTo>
                      <a:pt x="9029" y="5125"/>
                    </a:lnTo>
                    <a:lnTo>
                      <a:pt x="9033" y="5059"/>
                    </a:lnTo>
                    <a:lnTo>
                      <a:pt x="9034" y="5020"/>
                    </a:lnTo>
                    <a:lnTo>
                      <a:pt x="8977" y="5015"/>
                    </a:lnTo>
                    <a:lnTo>
                      <a:pt x="8958" y="5015"/>
                    </a:lnTo>
                    <a:lnTo>
                      <a:pt x="8947" y="5016"/>
                    </a:lnTo>
                    <a:lnTo>
                      <a:pt x="8942" y="5017"/>
                    </a:lnTo>
                    <a:lnTo>
                      <a:pt x="8941" y="5018"/>
                    </a:lnTo>
                    <a:lnTo>
                      <a:pt x="8941" y="5017"/>
                    </a:lnTo>
                    <a:lnTo>
                      <a:pt x="8939" y="5016"/>
                    </a:lnTo>
                    <a:lnTo>
                      <a:pt x="8934" y="5014"/>
                    </a:lnTo>
                    <a:lnTo>
                      <a:pt x="8922" y="5010"/>
                    </a:lnTo>
                    <a:lnTo>
                      <a:pt x="8911" y="4969"/>
                    </a:lnTo>
                    <a:lnTo>
                      <a:pt x="8904" y="4933"/>
                    </a:lnTo>
                    <a:lnTo>
                      <a:pt x="8900" y="4901"/>
                    </a:lnTo>
                    <a:lnTo>
                      <a:pt x="8900" y="4872"/>
                    </a:lnTo>
                    <a:lnTo>
                      <a:pt x="8903" y="4847"/>
                    </a:lnTo>
                    <a:lnTo>
                      <a:pt x="8925" y="4786"/>
                    </a:lnTo>
                    <a:lnTo>
                      <a:pt x="8970" y="4726"/>
                    </a:lnTo>
                    <a:lnTo>
                      <a:pt x="8981" y="4712"/>
                    </a:lnTo>
                    <a:lnTo>
                      <a:pt x="9012" y="4648"/>
                    </a:lnTo>
                    <a:lnTo>
                      <a:pt x="9015" y="4628"/>
                    </a:lnTo>
                    <a:lnTo>
                      <a:pt x="9014" y="4606"/>
                    </a:lnTo>
                    <a:lnTo>
                      <a:pt x="9010" y="4581"/>
                    </a:lnTo>
                    <a:lnTo>
                      <a:pt x="8988" y="4586"/>
                    </a:lnTo>
                    <a:lnTo>
                      <a:pt x="8972" y="4588"/>
                    </a:lnTo>
                    <a:lnTo>
                      <a:pt x="8962" y="4590"/>
                    </a:lnTo>
                    <a:lnTo>
                      <a:pt x="8956" y="4591"/>
                    </a:lnTo>
                    <a:lnTo>
                      <a:pt x="8953" y="4592"/>
                    </a:lnTo>
                    <a:lnTo>
                      <a:pt x="8952" y="4595"/>
                    </a:lnTo>
                    <a:lnTo>
                      <a:pt x="8952" y="4600"/>
                    </a:lnTo>
                    <a:lnTo>
                      <a:pt x="8953" y="4609"/>
                    </a:lnTo>
                    <a:lnTo>
                      <a:pt x="8952" y="4622"/>
                    </a:lnTo>
                    <a:lnTo>
                      <a:pt x="8950" y="4641"/>
                    </a:lnTo>
                    <a:lnTo>
                      <a:pt x="8877" y="4588"/>
                    </a:lnTo>
                    <a:lnTo>
                      <a:pt x="8862" y="4578"/>
                    </a:lnTo>
                    <a:lnTo>
                      <a:pt x="8846" y="4571"/>
                    </a:lnTo>
                    <a:lnTo>
                      <a:pt x="8830" y="4567"/>
                    </a:lnTo>
                    <a:lnTo>
                      <a:pt x="8813" y="4565"/>
                    </a:lnTo>
                    <a:lnTo>
                      <a:pt x="8796" y="4566"/>
                    </a:lnTo>
                    <a:lnTo>
                      <a:pt x="8727" y="4586"/>
                    </a:lnTo>
                    <a:lnTo>
                      <a:pt x="8661" y="4624"/>
                    </a:lnTo>
                    <a:lnTo>
                      <a:pt x="8631" y="4645"/>
                    </a:lnTo>
                    <a:lnTo>
                      <a:pt x="8585" y="4679"/>
                    </a:lnTo>
                    <a:lnTo>
                      <a:pt x="8503" y="4727"/>
                    </a:lnTo>
                    <a:lnTo>
                      <a:pt x="8437" y="4755"/>
                    </a:lnTo>
                    <a:lnTo>
                      <a:pt x="8357" y="4770"/>
                    </a:lnTo>
                    <a:lnTo>
                      <a:pt x="8334" y="4770"/>
                    </a:lnTo>
                    <a:lnTo>
                      <a:pt x="8312" y="4769"/>
                    </a:lnTo>
                    <a:lnTo>
                      <a:pt x="8291" y="4768"/>
                    </a:lnTo>
                    <a:lnTo>
                      <a:pt x="8271" y="4767"/>
                    </a:lnTo>
                    <a:lnTo>
                      <a:pt x="8208" y="4770"/>
                    </a:lnTo>
                    <a:lnTo>
                      <a:pt x="8136" y="4798"/>
                    </a:lnTo>
                    <a:lnTo>
                      <a:pt x="8077" y="4839"/>
                    </a:lnTo>
                    <a:lnTo>
                      <a:pt x="8080" y="4865"/>
                    </a:lnTo>
                    <a:lnTo>
                      <a:pt x="8082" y="4886"/>
                    </a:lnTo>
                    <a:lnTo>
                      <a:pt x="8091" y="4944"/>
                    </a:lnTo>
                    <a:lnTo>
                      <a:pt x="8093" y="4943"/>
                    </a:lnTo>
                    <a:lnTo>
                      <a:pt x="8095" y="4942"/>
                    </a:lnTo>
                    <a:lnTo>
                      <a:pt x="8098" y="4941"/>
                    </a:lnTo>
                    <a:lnTo>
                      <a:pt x="8101" y="4940"/>
                    </a:lnTo>
                    <a:lnTo>
                      <a:pt x="8106" y="4941"/>
                    </a:lnTo>
                    <a:lnTo>
                      <a:pt x="8111" y="4942"/>
                    </a:lnTo>
                    <a:lnTo>
                      <a:pt x="8159" y="4988"/>
                    </a:lnTo>
                    <a:lnTo>
                      <a:pt x="8206" y="5050"/>
                    </a:lnTo>
                    <a:lnTo>
                      <a:pt x="8244" y="5119"/>
                    </a:lnTo>
                    <a:lnTo>
                      <a:pt x="8264" y="5178"/>
                    </a:lnTo>
                    <a:lnTo>
                      <a:pt x="8276" y="5245"/>
                    </a:lnTo>
                    <a:lnTo>
                      <a:pt x="8266" y="5237"/>
                    </a:lnTo>
                    <a:lnTo>
                      <a:pt x="8213" y="5173"/>
                    </a:lnTo>
                    <a:lnTo>
                      <a:pt x="8175" y="5120"/>
                    </a:lnTo>
                    <a:lnTo>
                      <a:pt x="8151" y="5127"/>
                    </a:lnTo>
                    <a:lnTo>
                      <a:pt x="8088" y="5149"/>
                    </a:lnTo>
                    <a:lnTo>
                      <a:pt x="8020" y="5187"/>
                    </a:lnTo>
                    <a:lnTo>
                      <a:pt x="7967" y="5242"/>
                    </a:lnTo>
                    <a:lnTo>
                      <a:pt x="7933" y="5302"/>
                    </a:lnTo>
                    <a:lnTo>
                      <a:pt x="7928" y="5317"/>
                    </a:lnTo>
                    <a:lnTo>
                      <a:pt x="7924" y="5320"/>
                    </a:lnTo>
                    <a:lnTo>
                      <a:pt x="7919" y="5316"/>
                    </a:lnTo>
                    <a:lnTo>
                      <a:pt x="7917" y="5316"/>
                    </a:lnTo>
                    <a:lnTo>
                      <a:pt x="7916" y="5315"/>
                    </a:lnTo>
                    <a:lnTo>
                      <a:pt x="7909" y="5311"/>
                    </a:lnTo>
                    <a:lnTo>
                      <a:pt x="7852" y="5292"/>
                    </a:lnTo>
                    <a:lnTo>
                      <a:pt x="7792" y="5284"/>
                    </a:lnTo>
                    <a:lnTo>
                      <a:pt x="7771" y="5283"/>
                    </a:lnTo>
                    <a:lnTo>
                      <a:pt x="7750" y="5283"/>
                    </a:lnTo>
                    <a:lnTo>
                      <a:pt x="7686" y="5289"/>
                    </a:lnTo>
                    <a:lnTo>
                      <a:pt x="7623" y="5300"/>
                    </a:lnTo>
                    <a:lnTo>
                      <a:pt x="7563" y="5315"/>
                    </a:lnTo>
                    <a:lnTo>
                      <a:pt x="7481" y="5341"/>
                    </a:lnTo>
                    <a:lnTo>
                      <a:pt x="7457" y="5349"/>
                    </a:lnTo>
                    <a:lnTo>
                      <a:pt x="7393" y="5367"/>
                    </a:lnTo>
                    <a:lnTo>
                      <a:pt x="7387" y="5367"/>
                    </a:lnTo>
                    <a:lnTo>
                      <a:pt x="7383" y="5367"/>
                    </a:lnTo>
                    <a:lnTo>
                      <a:pt x="7379" y="5366"/>
                    </a:lnTo>
                    <a:lnTo>
                      <a:pt x="7375" y="5365"/>
                    </a:lnTo>
                    <a:lnTo>
                      <a:pt x="7371" y="5363"/>
                    </a:lnTo>
                    <a:lnTo>
                      <a:pt x="7366" y="5361"/>
                    </a:lnTo>
                    <a:lnTo>
                      <a:pt x="7309" y="5355"/>
                    </a:lnTo>
                    <a:lnTo>
                      <a:pt x="7288" y="5355"/>
                    </a:lnTo>
                    <a:lnTo>
                      <a:pt x="7222" y="5359"/>
                    </a:lnTo>
                    <a:lnTo>
                      <a:pt x="7183" y="5362"/>
                    </a:lnTo>
                    <a:lnTo>
                      <a:pt x="7164" y="5363"/>
                    </a:lnTo>
                    <a:lnTo>
                      <a:pt x="7088" y="5367"/>
                    </a:lnTo>
                    <a:lnTo>
                      <a:pt x="7069" y="5367"/>
                    </a:lnTo>
                    <a:lnTo>
                      <a:pt x="7050" y="5367"/>
                    </a:lnTo>
                    <a:lnTo>
                      <a:pt x="6970" y="5361"/>
                    </a:lnTo>
                    <a:lnTo>
                      <a:pt x="6904" y="5350"/>
                    </a:lnTo>
                    <a:lnTo>
                      <a:pt x="6881" y="5347"/>
                    </a:lnTo>
                    <a:lnTo>
                      <a:pt x="6819" y="5352"/>
                    </a:lnTo>
                    <a:lnTo>
                      <a:pt x="6751" y="5383"/>
                    </a:lnTo>
                    <a:lnTo>
                      <a:pt x="6701" y="5437"/>
                    </a:lnTo>
                    <a:lnTo>
                      <a:pt x="6675" y="5492"/>
                    </a:lnTo>
                    <a:lnTo>
                      <a:pt x="6668" y="5512"/>
                    </a:lnTo>
                    <a:lnTo>
                      <a:pt x="6630" y="5519"/>
                    </a:lnTo>
                    <a:lnTo>
                      <a:pt x="6560" y="5538"/>
                    </a:lnTo>
                    <a:lnTo>
                      <a:pt x="6499" y="5564"/>
                    </a:lnTo>
                    <a:lnTo>
                      <a:pt x="6446" y="5594"/>
                    </a:lnTo>
                    <a:lnTo>
                      <a:pt x="6378" y="5643"/>
                    </a:lnTo>
                    <a:lnTo>
                      <a:pt x="6323" y="5691"/>
                    </a:lnTo>
                    <a:lnTo>
                      <a:pt x="6308" y="5705"/>
                    </a:lnTo>
                    <a:lnTo>
                      <a:pt x="6293" y="5717"/>
                    </a:lnTo>
                    <a:lnTo>
                      <a:pt x="6234" y="5753"/>
                    </a:lnTo>
                    <a:lnTo>
                      <a:pt x="6196" y="5755"/>
                    </a:lnTo>
                    <a:lnTo>
                      <a:pt x="6181" y="5755"/>
                    </a:lnTo>
                    <a:lnTo>
                      <a:pt x="6144" y="5741"/>
                    </a:lnTo>
                    <a:lnTo>
                      <a:pt x="6143" y="5740"/>
                    </a:lnTo>
                    <a:lnTo>
                      <a:pt x="6121" y="5756"/>
                    </a:lnTo>
                    <a:lnTo>
                      <a:pt x="6112" y="5764"/>
                    </a:lnTo>
                    <a:lnTo>
                      <a:pt x="6099" y="5775"/>
                    </a:lnTo>
                    <a:lnTo>
                      <a:pt x="6084" y="5787"/>
                    </a:lnTo>
                    <a:lnTo>
                      <a:pt x="6074" y="5796"/>
                    </a:lnTo>
                    <a:lnTo>
                      <a:pt x="6018" y="5843"/>
                    </a:lnTo>
                    <a:lnTo>
                      <a:pt x="5971" y="5903"/>
                    </a:lnTo>
                    <a:lnTo>
                      <a:pt x="5966" y="5909"/>
                    </a:lnTo>
                    <a:lnTo>
                      <a:pt x="5912" y="5961"/>
                    </a:lnTo>
                    <a:lnTo>
                      <a:pt x="5839" y="6002"/>
                    </a:lnTo>
                    <a:lnTo>
                      <a:pt x="5812" y="6017"/>
                    </a:lnTo>
                    <a:lnTo>
                      <a:pt x="5762" y="6053"/>
                    </a:lnTo>
                    <a:lnTo>
                      <a:pt x="5735" y="6085"/>
                    </a:lnTo>
                    <a:lnTo>
                      <a:pt x="5731" y="6091"/>
                    </a:lnTo>
                    <a:lnTo>
                      <a:pt x="5670" y="6129"/>
                    </a:lnTo>
                    <a:lnTo>
                      <a:pt x="5583" y="6156"/>
                    </a:lnTo>
                    <a:lnTo>
                      <a:pt x="5490" y="6180"/>
                    </a:lnTo>
                    <a:lnTo>
                      <a:pt x="5484" y="6200"/>
                    </a:lnTo>
                    <a:lnTo>
                      <a:pt x="5466" y="6259"/>
                    </a:lnTo>
                    <a:lnTo>
                      <a:pt x="5430" y="6320"/>
                    </a:lnTo>
                    <a:lnTo>
                      <a:pt x="5387" y="6338"/>
                    </a:lnTo>
                    <a:lnTo>
                      <a:pt x="5368" y="6338"/>
                    </a:lnTo>
                    <a:lnTo>
                      <a:pt x="5347" y="6333"/>
                    </a:lnTo>
                    <a:lnTo>
                      <a:pt x="5269" y="6302"/>
                    </a:lnTo>
                    <a:lnTo>
                      <a:pt x="5264" y="6306"/>
                    </a:lnTo>
                    <a:lnTo>
                      <a:pt x="5209" y="6354"/>
                    </a:lnTo>
                    <a:lnTo>
                      <a:pt x="5139" y="6379"/>
                    </a:lnTo>
                    <a:lnTo>
                      <a:pt x="5091" y="6384"/>
                    </a:lnTo>
                    <a:lnTo>
                      <a:pt x="5086" y="6361"/>
                    </a:lnTo>
                    <a:lnTo>
                      <a:pt x="5085" y="6340"/>
                    </a:lnTo>
                    <a:lnTo>
                      <a:pt x="5087" y="6322"/>
                    </a:lnTo>
                    <a:lnTo>
                      <a:pt x="5120" y="6264"/>
                    </a:lnTo>
                    <a:lnTo>
                      <a:pt x="5178" y="6218"/>
                    </a:lnTo>
                    <a:lnTo>
                      <a:pt x="5194" y="6206"/>
                    </a:lnTo>
                    <a:lnTo>
                      <a:pt x="5241" y="6163"/>
                    </a:lnTo>
                    <a:lnTo>
                      <a:pt x="5279" y="6111"/>
                    </a:lnTo>
                    <a:lnTo>
                      <a:pt x="5303" y="6062"/>
                    </a:lnTo>
                    <a:lnTo>
                      <a:pt x="5309" y="6050"/>
                    </a:lnTo>
                    <a:lnTo>
                      <a:pt x="5345" y="5993"/>
                    </a:lnTo>
                    <a:lnTo>
                      <a:pt x="5374" y="5960"/>
                    </a:lnTo>
                    <a:lnTo>
                      <a:pt x="5366" y="5936"/>
                    </a:lnTo>
                    <a:lnTo>
                      <a:pt x="5361" y="5916"/>
                    </a:lnTo>
                    <a:lnTo>
                      <a:pt x="5357" y="5901"/>
                    </a:lnTo>
                    <a:lnTo>
                      <a:pt x="5354" y="5890"/>
                    </a:lnTo>
                    <a:lnTo>
                      <a:pt x="5351" y="5882"/>
                    </a:lnTo>
                    <a:lnTo>
                      <a:pt x="5339" y="5861"/>
                    </a:lnTo>
                    <a:lnTo>
                      <a:pt x="5334" y="5856"/>
                    </a:lnTo>
                    <a:lnTo>
                      <a:pt x="5328" y="5850"/>
                    </a:lnTo>
                    <a:lnTo>
                      <a:pt x="5320" y="5840"/>
                    </a:lnTo>
                    <a:lnTo>
                      <a:pt x="5310" y="5829"/>
                    </a:lnTo>
                    <a:lnTo>
                      <a:pt x="5297" y="5813"/>
                    </a:lnTo>
                    <a:lnTo>
                      <a:pt x="5282" y="5796"/>
                    </a:lnTo>
                    <a:lnTo>
                      <a:pt x="5269" y="5779"/>
                    </a:lnTo>
                    <a:lnTo>
                      <a:pt x="5282" y="5765"/>
                    </a:lnTo>
                    <a:lnTo>
                      <a:pt x="5293" y="5751"/>
                    </a:lnTo>
                    <a:lnTo>
                      <a:pt x="5325" y="5692"/>
                    </a:lnTo>
                    <a:lnTo>
                      <a:pt x="5330" y="5681"/>
                    </a:lnTo>
                    <a:lnTo>
                      <a:pt x="5374" y="5628"/>
                    </a:lnTo>
                    <a:lnTo>
                      <a:pt x="5448" y="5602"/>
                    </a:lnTo>
                    <a:lnTo>
                      <a:pt x="5467" y="5617"/>
                    </a:lnTo>
                    <a:lnTo>
                      <a:pt x="5483" y="5629"/>
                    </a:lnTo>
                    <a:lnTo>
                      <a:pt x="5548" y="5658"/>
                    </a:lnTo>
                    <a:lnTo>
                      <a:pt x="5609" y="5670"/>
                    </a:lnTo>
                    <a:lnTo>
                      <a:pt x="5624" y="5670"/>
                    </a:lnTo>
                    <a:lnTo>
                      <a:pt x="5632" y="5671"/>
                    </a:lnTo>
                    <a:lnTo>
                      <a:pt x="5693" y="5695"/>
                    </a:lnTo>
                    <a:lnTo>
                      <a:pt x="5723" y="5713"/>
                    </a:lnTo>
                    <a:lnTo>
                      <a:pt x="5721" y="5714"/>
                    </a:lnTo>
                    <a:lnTo>
                      <a:pt x="5716" y="5715"/>
                    </a:lnTo>
                    <a:lnTo>
                      <a:pt x="5709" y="5714"/>
                    </a:lnTo>
                    <a:lnTo>
                      <a:pt x="5717" y="5713"/>
                    </a:lnTo>
                    <a:lnTo>
                      <a:pt x="5742" y="5717"/>
                    </a:lnTo>
                    <a:lnTo>
                      <a:pt x="5809" y="5714"/>
                    </a:lnTo>
                    <a:lnTo>
                      <a:pt x="5880" y="5682"/>
                    </a:lnTo>
                    <a:lnTo>
                      <a:pt x="5937" y="5634"/>
                    </a:lnTo>
                    <a:lnTo>
                      <a:pt x="5972" y="5595"/>
                    </a:lnTo>
                    <a:lnTo>
                      <a:pt x="5983" y="5583"/>
                    </a:lnTo>
                    <a:lnTo>
                      <a:pt x="5994" y="5572"/>
                    </a:lnTo>
                    <a:lnTo>
                      <a:pt x="5986" y="5535"/>
                    </a:lnTo>
                    <a:lnTo>
                      <a:pt x="5979" y="5504"/>
                    </a:lnTo>
                    <a:lnTo>
                      <a:pt x="5958" y="5438"/>
                    </a:lnTo>
                    <a:lnTo>
                      <a:pt x="5894" y="5397"/>
                    </a:lnTo>
                    <a:lnTo>
                      <a:pt x="5846" y="5396"/>
                    </a:lnTo>
                    <a:lnTo>
                      <a:pt x="5815" y="5396"/>
                    </a:lnTo>
                    <a:lnTo>
                      <a:pt x="5799" y="5346"/>
                    </a:lnTo>
                    <a:lnTo>
                      <a:pt x="5816" y="5325"/>
                    </a:lnTo>
                    <a:lnTo>
                      <a:pt x="6030" y="5454"/>
                    </a:lnTo>
                    <a:lnTo>
                      <a:pt x="6046" y="5444"/>
                    </a:lnTo>
                    <a:lnTo>
                      <a:pt x="6098" y="5392"/>
                    </a:lnTo>
                    <a:lnTo>
                      <a:pt x="6109" y="5377"/>
                    </a:lnTo>
                    <a:lnTo>
                      <a:pt x="6116" y="5365"/>
                    </a:lnTo>
                    <a:lnTo>
                      <a:pt x="6120" y="5356"/>
                    </a:lnTo>
                    <a:lnTo>
                      <a:pt x="6122" y="5350"/>
                    </a:lnTo>
                    <a:lnTo>
                      <a:pt x="6122" y="5346"/>
                    </a:lnTo>
                    <a:lnTo>
                      <a:pt x="6120" y="5344"/>
                    </a:lnTo>
                    <a:lnTo>
                      <a:pt x="6119" y="5343"/>
                    </a:lnTo>
                    <a:lnTo>
                      <a:pt x="6117" y="5342"/>
                    </a:lnTo>
                    <a:lnTo>
                      <a:pt x="6117" y="5341"/>
                    </a:lnTo>
                    <a:lnTo>
                      <a:pt x="6118" y="5339"/>
                    </a:lnTo>
                    <a:lnTo>
                      <a:pt x="6121" y="5337"/>
                    </a:lnTo>
                    <a:lnTo>
                      <a:pt x="6128" y="5332"/>
                    </a:lnTo>
                    <a:lnTo>
                      <a:pt x="6154" y="5337"/>
                    </a:lnTo>
                    <a:lnTo>
                      <a:pt x="6173" y="5338"/>
                    </a:lnTo>
                    <a:lnTo>
                      <a:pt x="6188" y="5338"/>
                    </a:lnTo>
                    <a:lnTo>
                      <a:pt x="6200" y="5336"/>
                    </a:lnTo>
                    <a:lnTo>
                      <a:pt x="6213" y="5335"/>
                    </a:lnTo>
                    <a:lnTo>
                      <a:pt x="6230" y="5335"/>
                    </a:lnTo>
                    <a:lnTo>
                      <a:pt x="6374" y="5357"/>
                    </a:lnTo>
                    <a:lnTo>
                      <a:pt x="6375" y="5333"/>
                    </a:lnTo>
                    <a:lnTo>
                      <a:pt x="6374" y="5315"/>
                    </a:lnTo>
                    <a:lnTo>
                      <a:pt x="6373" y="5303"/>
                    </a:lnTo>
                    <a:lnTo>
                      <a:pt x="6372" y="5296"/>
                    </a:lnTo>
                    <a:lnTo>
                      <a:pt x="6373" y="5293"/>
                    </a:lnTo>
                    <a:lnTo>
                      <a:pt x="6376" y="5291"/>
                    </a:lnTo>
                    <a:lnTo>
                      <a:pt x="6382" y="5291"/>
                    </a:lnTo>
                    <a:lnTo>
                      <a:pt x="6393" y="5292"/>
                    </a:lnTo>
                    <a:lnTo>
                      <a:pt x="6409" y="5292"/>
                    </a:lnTo>
                    <a:lnTo>
                      <a:pt x="6432" y="5290"/>
                    </a:lnTo>
                    <a:lnTo>
                      <a:pt x="6419" y="5269"/>
                    </a:lnTo>
                    <a:lnTo>
                      <a:pt x="6410" y="5253"/>
                    </a:lnTo>
                    <a:lnTo>
                      <a:pt x="6404" y="5241"/>
                    </a:lnTo>
                    <a:lnTo>
                      <a:pt x="6399" y="5232"/>
                    </a:lnTo>
                    <a:lnTo>
                      <a:pt x="6396" y="5226"/>
                    </a:lnTo>
                    <a:lnTo>
                      <a:pt x="6392" y="5223"/>
                    </a:lnTo>
                    <a:lnTo>
                      <a:pt x="6389" y="5222"/>
                    </a:lnTo>
                    <a:lnTo>
                      <a:pt x="6384" y="5222"/>
                    </a:lnTo>
                    <a:lnTo>
                      <a:pt x="6377" y="5224"/>
                    </a:lnTo>
                    <a:lnTo>
                      <a:pt x="6367" y="5227"/>
                    </a:lnTo>
                    <a:lnTo>
                      <a:pt x="6353" y="5231"/>
                    </a:lnTo>
                    <a:lnTo>
                      <a:pt x="6305" y="5176"/>
                    </a:lnTo>
                    <a:lnTo>
                      <a:pt x="6286" y="5115"/>
                    </a:lnTo>
                    <a:lnTo>
                      <a:pt x="6280" y="5066"/>
                    </a:lnTo>
                    <a:lnTo>
                      <a:pt x="6277" y="5042"/>
                    </a:lnTo>
                    <a:lnTo>
                      <a:pt x="6141" y="4968"/>
                    </a:lnTo>
                    <a:lnTo>
                      <a:pt x="6071" y="4951"/>
                    </a:lnTo>
                    <a:lnTo>
                      <a:pt x="6053" y="4952"/>
                    </a:lnTo>
                    <a:lnTo>
                      <a:pt x="6031" y="4954"/>
                    </a:lnTo>
                    <a:lnTo>
                      <a:pt x="5964" y="5035"/>
                    </a:lnTo>
                    <a:lnTo>
                      <a:pt x="5960" y="5030"/>
                    </a:lnTo>
                    <a:lnTo>
                      <a:pt x="5953" y="5048"/>
                    </a:lnTo>
                    <a:lnTo>
                      <a:pt x="5947" y="5055"/>
                    </a:lnTo>
                    <a:lnTo>
                      <a:pt x="5939" y="5051"/>
                    </a:lnTo>
                    <a:lnTo>
                      <a:pt x="5929" y="5045"/>
                    </a:lnTo>
                    <a:lnTo>
                      <a:pt x="5923" y="5041"/>
                    </a:lnTo>
                    <a:lnTo>
                      <a:pt x="5917" y="5038"/>
                    </a:lnTo>
                    <a:lnTo>
                      <a:pt x="5908" y="5033"/>
                    </a:lnTo>
                    <a:lnTo>
                      <a:pt x="5857" y="4993"/>
                    </a:lnTo>
                    <a:lnTo>
                      <a:pt x="5848" y="4981"/>
                    </a:lnTo>
                    <a:lnTo>
                      <a:pt x="5847" y="4980"/>
                    </a:lnTo>
                    <a:lnTo>
                      <a:pt x="5845" y="4979"/>
                    </a:lnTo>
                    <a:lnTo>
                      <a:pt x="5839" y="4978"/>
                    </a:lnTo>
                    <a:lnTo>
                      <a:pt x="5830" y="4977"/>
                    </a:lnTo>
                    <a:lnTo>
                      <a:pt x="5821" y="5003"/>
                    </a:lnTo>
                    <a:lnTo>
                      <a:pt x="5814" y="5025"/>
                    </a:lnTo>
                    <a:lnTo>
                      <a:pt x="5782" y="5086"/>
                    </a:lnTo>
                    <a:lnTo>
                      <a:pt x="5708" y="5130"/>
                    </a:lnTo>
                    <a:lnTo>
                      <a:pt x="5685" y="5115"/>
                    </a:lnTo>
                    <a:lnTo>
                      <a:pt x="5629" y="5066"/>
                    </a:lnTo>
                    <a:lnTo>
                      <a:pt x="5604" y="5016"/>
                    </a:lnTo>
                    <a:lnTo>
                      <a:pt x="5602" y="5009"/>
                    </a:lnTo>
                    <a:lnTo>
                      <a:pt x="5563" y="4957"/>
                    </a:lnTo>
                    <a:lnTo>
                      <a:pt x="5531" y="4934"/>
                    </a:lnTo>
                    <a:lnTo>
                      <a:pt x="5332" y="4975"/>
                    </a:lnTo>
                    <a:lnTo>
                      <a:pt x="5323" y="5003"/>
                    </a:lnTo>
                    <a:lnTo>
                      <a:pt x="5314" y="5025"/>
                    </a:lnTo>
                    <a:lnTo>
                      <a:pt x="5268" y="5067"/>
                    </a:lnTo>
                    <a:lnTo>
                      <a:pt x="5251" y="5068"/>
                    </a:lnTo>
                    <a:lnTo>
                      <a:pt x="5232" y="5068"/>
                    </a:lnTo>
                    <a:lnTo>
                      <a:pt x="5210" y="5066"/>
                    </a:lnTo>
                    <a:lnTo>
                      <a:pt x="5183" y="5063"/>
                    </a:lnTo>
                    <a:lnTo>
                      <a:pt x="5175" y="5081"/>
                    </a:lnTo>
                    <a:lnTo>
                      <a:pt x="5137" y="5118"/>
                    </a:lnTo>
                    <a:lnTo>
                      <a:pt x="5135" y="5119"/>
                    </a:lnTo>
                    <a:lnTo>
                      <a:pt x="5134" y="5120"/>
                    </a:lnTo>
                    <a:lnTo>
                      <a:pt x="5134" y="5123"/>
                    </a:lnTo>
                    <a:lnTo>
                      <a:pt x="5134" y="5128"/>
                    </a:lnTo>
                    <a:lnTo>
                      <a:pt x="5183" y="5178"/>
                    </a:lnTo>
                    <a:lnTo>
                      <a:pt x="5201" y="5184"/>
                    </a:lnTo>
                    <a:lnTo>
                      <a:pt x="5255" y="5218"/>
                    </a:lnTo>
                    <a:lnTo>
                      <a:pt x="5284" y="5280"/>
                    </a:lnTo>
                    <a:lnTo>
                      <a:pt x="5293" y="5304"/>
                    </a:lnTo>
                    <a:lnTo>
                      <a:pt x="5265" y="5313"/>
                    </a:lnTo>
                    <a:lnTo>
                      <a:pt x="5240" y="5322"/>
                    </a:lnTo>
                    <a:lnTo>
                      <a:pt x="5217" y="5330"/>
                    </a:lnTo>
                    <a:lnTo>
                      <a:pt x="5197" y="5337"/>
                    </a:lnTo>
                    <a:lnTo>
                      <a:pt x="5179" y="5343"/>
                    </a:lnTo>
                    <a:lnTo>
                      <a:pt x="5163" y="5348"/>
                    </a:lnTo>
                    <a:lnTo>
                      <a:pt x="5149" y="5351"/>
                    </a:lnTo>
                    <a:lnTo>
                      <a:pt x="5136" y="5353"/>
                    </a:lnTo>
                    <a:lnTo>
                      <a:pt x="5123" y="5353"/>
                    </a:lnTo>
                    <a:lnTo>
                      <a:pt x="5112" y="5352"/>
                    </a:lnTo>
                    <a:lnTo>
                      <a:pt x="5055" y="5308"/>
                    </a:lnTo>
                    <a:lnTo>
                      <a:pt x="5042" y="5291"/>
                    </a:lnTo>
                    <a:lnTo>
                      <a:pt x="5045" y="5315"/>
                    </a:lnTo>
                    <a:lnTo>
                      <a:pt x="5047" y="5335"/>
                    </a:lnTo>
                    <a:lnTo>
                      <a:pt x="5049" y="5351"/>
                    </a:lnTo>
                    <a:lnTo>
                      <a:pt x="5049" y="5364"/>
                    </a:lnTo>
                    <a:lnTo>
                      <a:pt x="5048" y="5375"/>
                    </a:lnTo>
                    <a:lnTo>
                      <a:pt x="5031" y="5422"/>
                    </a:lnTo>
                    <a:lnTo>
                      <a:pt x="5024" y="5435"/>
                    </a:lnTo>
                    <a:lnTo>
                      <a:pt x="5017" y="5452"/>
                    </a:lnTo>
                    <a:lnTo>
                      <a:pt x="5006" y="5483"/>
                    </a:lnTo>
                    <a:lnTo>
                      <a:pt x="4996" y="5509"/>
                    </a:lnTo>
                    <a:lnTo>
                      <a:pt x="4988" y="5530"/>
                    </a:lnTo>
                    <a:lnTo>
                      <a:pt x="4937" y="5582"/>
                    </a:lnTo>
                    <a:lnTo>
                      <a:pt x="4894" y="5588"/>
                    </a:lnTo>
                    <a:lnTo>
                      <a:pt x="4880" y="5567"/>
                    </a:lnTo>
                    <a:lnTo>
                      <a:pt x="4855" y="5511"/>
                    </a:lnTo>
                    <a:lnTo>
                      <a:pt x="4851" y="5477"/>
                    </a:lnTo>
                    <a:lnTo>
                      <a:pt x="4851" y="5461"/>
                    </a:lnTo>
                    <a:lnTo>
                      <a:pt x="4852" y="5445"/>
                    </a:lnTo>
                    <a:lnTo>
                      <a:pt x="4854" y="5429"/>
                    </a:lnTo>
                    <a:lnTo>
                      <a:pt x="4856" y="5413"/>
                    </a:lnTo>
                    <a:lnTo>
                      <a:pt x="4858" y="5397"/>
                    </a:lnTo>
                    <a:lnTo>
                      <a:pt x="4860" y="5380"/>
                    </a:lnTo>
                    <a:lnTo>
                      <a:pt x="4861" y="5363"/>
                    </a:lnTo>
                    <a:lnTo>
                      <a:pt x="4861" y="5345"/>
                    </a:lnTo>
                    <a:lnTo>
                      <a:pt x="4843" y="5336"/>
                    </a:lnTo>
                    <a:lnTo>
                      <a:pt x="4829" y="5329"/>
                    </a:lnTo>
                    <a:lnTo>
                      <a:pt x="4798" y="5285"/>
                    </a:lnTo>
                    <a:lnTo>
                      <a:pt x="4798" y="5281"/>
                    </a:lnTo>
                    <a:lnTo>
                      <a:pt x="4748" y="5256"/>
                    </a:lnTo>
                    <a:lnTo>
                      <a:pt x="4740" y="5271"/>
                    </a:lnTo>
                    <a:lnTo>
                      <a:pt x="4733" y="5283"/>
                    </a:lnTo>
                    <a:lnTo>
                      <a:pt x="4675" y="5320"/>
                    </a:lnTo>
                    <a:lnTo>
                      <a:pt x="4652" y="5326"/>
                    </a:lnTo>
                    <a:lnTo>
                      <a:pt x="4639" y="5329"/>
                    </a:lnTo>
                    <a:lnTo>
                      <a:pt x="4570" y="5362"/>
                    </a:lnTo>
                    <a:lnTo>
                      <a:pt x="4524" y="5405"/>
                    </a:lnTo>
                    <a:lnTo>
                      <a:pt x="4494" y="5443"/>
                    </a:lnTo>
                    <a:lnTo>
                      <a:pt x="4481" y="5460"/>
                    </a:lnTo>
                    <a:lnTo>
                      <a:pt x="4468" y="5475"/>
                    </a:lnTo>
                    <a:lnTo>
                      <a:pt x="4455" y="5490"/>
                    </a:lnTo>
                    <a:lnTo>
                      <a:pt x="4443" y="5505"/>
                    </a:lnTo>
                    <a:lnTo>
                      <a:pt x="4430" y="5520"/>
                    </a:lnTo>
                    <a:lnTo>
                      <a:pt x="4382" y="5580"/>
                    </a:lnTo>
                    <a:lnTo>
                      <a:pt x="4350" y="5632"/>
                    </a:lnTo>
                    <a:lnTo>
                      <a:pt x="4281" y="5779"/>
                    </a:lnTo>
                    <a:lnTo>
                      <a:pt x="4265" y="5794"/>
                    </a:lnTo>
                    <a:lnTo>
                      <a:pt x="4250" y="5805"/>
                    </a:lnTo>
                    <a:lnTo>
                      <a:pt x="4237" y="5813"/>
                    </a:lnTo>
                    <a:lnTo>
                      <a:pt x="4224" y="5820"/>
                    </a:lnTo>
                    <a:lnTo>
                      <a:pt x="4211" y="5828"/>
                    </a:lnTo>
                    <a:lnTo>
                      <a:pt x="4163" y="5883"/>
                    </a:lnTo>
                    <a:lnTo>
                      <a:pt x="4139" y="5947"/>
                    </a:lnTo>
                    <a:lnTo>
                      <a:pt x="4136" y="5958"/>
                    </a:lnTo>
                    <a:lnTo>
                      <a:pt x="4133" y="5969"/>
                    </a:lnTo>
                    <a:lnTo>
                      <a:pt x="4092" y="6023"/>
                    </a:lnTo>
                    <a:lnTo>
                      <a:pt x="4022" y="6053"/>
                    </a:lnTo>
                    <a:lnTo>
                      <a:pt x="3996" y="6060"/>
                    </a:lnTo>
                    <a:lnTo>
                      <a:pt x="3996" y="6083"/>
                    </a:lnTo>
                    <a:lnTo>
                      <a:pt x="4007" y="6158"/>
                    </a:lnTo>
                    <a:lnTo>
                      <a:pt x="4016" y="6191"/>
                    </a:lnTo>
                    <a:lnTo>
                      <a:pt x="4020" y="6207"/>
                    </a:lnTo>
                    <a:lnTo>
                      <a:pt x="4023" y="6223"/>
                    </a:lnTo>
                    <a:lnTo>
                      <a:pt x="4025" y="6239"/>
                    </a:lnTo>
                    <a:lnTo>
                      <a:pt x="4026" y="6256"/>
                    </a:lnTo>
                    <a:lnTo>
                      <a:pt x="4025" y="6274"/>
                    </a:lnTo>
                    <a:lnTo>
                      <a:pt x="4002" y="6346"/>
                    </a:lnTo>
                    <a:lnTo>
                      <a:pt x="3965" y="6391"/>
                    </a:lnTo>
                    <a:lnTo>
                      <a:pt x="3961" y="6395"/>
                    </a:lnTo>
                    <a:lnTo>
                      <a:pt x="3935" y="6450"/>
                    </a:lnTo>
                    <a:lnTo>
                      <a:pt x="3920" y="6515"/>
                    </a:lnTo>
                    <a:lnTo>
                      <a:pt x="3915" y="6545"/>
                    </a:lnTo>
                    <a:lnTo>
                      <a:pt x="3896" y="6549"/>
                    </a:lnTo>
                    <a:lnTo>
                      <a:pt x="3836" y="6561"/>
                    </a:lnTo>
                    <a:lnTo>
                      <a:pt x="3792" y="6564"/>
                    </a:lnTo>
                    <a:lnTo>
                      <a:pt x="3771" y="6560"/>
                    </a:lnTo>
                    <a:lnTo>
                      <a:pt x="3715" y="6520"/>
                    </a:lnTo>
                    <a:lnTo>
                      <a:pt x="3689" y="6457"/>
                    </a:lnTo>
                    <a:lnTo>
                      <a:pt x="3681" y="6425"/>
                    </a:lnTo>
                    <a:lnTo>
                      <a:pt x="3677" y="6411"/>
                    </a:lnTo>
                    <a:lnTo>
                      <a:pt x="3644" y="6371"/>
                    </a:lnTo>
                    <a:lnTo>
                      <a:pt x="3632" y="6375"/>
                    </a:lnTo>
                    <a:lnTo>
                      <a:pt x="3621" y="6383"/>
                    </a:lnTo>
                    <a:lnTo>
                      <a:pt x="3610" y="6394"/>
                    </a:lnTo>
                    <a:lnTo>
                      <a:pt x="3599" y="6407"/>
                    </a:lnTo>
                    <a:lnTo>
                      <a:pt x="3587" y="6420"/>
                    </a:lnTo>
                    <a:lnTo>
                      <a:pt x="3524" y="6458"/>
                    </a:lnTo>
                    <a:lnTo>
                      <a:pt x="3502" y="6458"/>
                    </a:lnTo>
                    <a:lnTo>
                      <a:pt x="3495" y="6484"/>
                    </a:lnTo>
                    <a:lnTo>
                      <a:pt x="3489" y="6505"/>
                    </a:lnTo>
                    <a:lnTo>
                      <a:pt x="3483" y="6521"/>
                    </a:lnTo>
                    <a:lnTo>
                      <a:pt x="3477" y="6534"/>
                    </a:lnTo>
                    <a:lnTo>
                      <a:pt x="3471" y="6545"/>
                    </a:lnTo>
                    <a:lnTo>
                      <a:pt x="3466" y="6556"/>
                    </a:lnTo>
                    <a:lnTo>
                      <a:pt x="3463" y="6569"/>
                    </a:lnTo>
                    <a:lnTo>
                      <a:pt x="3460" y="6583"/>
                    </a:lnTo>
                    <a:lnTo>
                      <a:pt x="3458" y="6602"/>
                    </a:lnTo>
                    <a:lnTo>
                      <a:pt x="3452" y="6693"/>
                    </a:lnTo>
                    <a:lnTo>
                      <a:pt x="3441" y="6712"/>
                    </a:lnTo>
                    <a:lnTo>
                      <a:pt x="3404" y="6757"/>
                    </a:lnTo>
                    <a:lnTo>
                      <a:pt x="3397" y="6763"/>
                    </a:lnTo>
                    <a:lnTo>
                      <a:pt x="3359" y="6813"/>
                    </a:lnTo>
                    <a:lnTo>
                      <a:pt x="3338" y="6862"/>
                    </a:lnTo>
                    <a:lnTo>
                      <a:pt x="3338" y="6869"/>
                    </a:lnTo>
                    <a:lnTo>
                      <a:pt x="3338" y="6878"/>
                    </a:lnTo>
                    <a:lnTo>
                      <a:pt x="3338" y="6889"/>
                    </a:lnTo>
                    <a:lnTo>
                      <a:pt x="3320" y="6962"/>
                    </a:lnTo>
                    <a:lnTo>
                      <a:pt x="3287" y="7019"/>
                    </a:lnTo>
                    <a:lnTo>
                      <a:pt x="3280" y="7030"/>
                    </a:lnTo>
                    <a:lnTo>
                      <a:pt x="3274" y="7041"/>
                    </a:lnTo>
                    <a:lnTo>
                      <a:pt x="3269" y="7051"/>
                    </a:lnTo>
                    <a:lnTo>
                      <a:pt x="3266" y="7061"/>
                    </a:lnTo>
                    <a:lnTo>
                      <a:pt x="3266" y="7071"/>
                    </a:lnTo>
                    <a:lnTo>
                      <a:pt x="3268" y="7082"/>
                    </a:lnTo>
                    <a:lnTo>
                      <a:pt x="3274" y="7095"/>
                    </a:lnTo>
                    <a:lnTo>
                      <a:pt x="3282" y="7108"/>
                    </a:lnTo>
                    <a:lnTo>
                      <a:pt x="3295" y="7124"/>
                    </a:lnTo>
                    <a:lnTo>
                      <a:pt x="3322" y="7123"/>
                    </a:lnTo>
                    <a:lnTo>
                      <a:pt x="3347" y="7123"/>
                    </a:lnTo>
                    <a:lnTo>
                      <a:pt x="3409" y="7126"/>
                    </a:lnTo>
                    <a:lnTo>
                      <a:pt x="3477" y="7144"/>
                    </a:lnTo>
                    <a:lnTo>
                      <a:pt x="3493" y="7152"/>
                    </a:lnTo>
                    <a:lnTo>
                      <a:pt x="3491" y="7178"/>
                    </a:lnTo>
                    <a:lnTo>
                      <a:pt x="3490" y="7200"/>
                    </a:lnTo>
                    <a:lnTo>
                      <a:pt x="3491" y="7218"/>
                    </a:lnTo>
                    <a:lnTo>
                      <a:pt x="3492" y="7232"/>
                    </a:lnTo>
                    <a:lnTo>
                      <a:pt x="3492" y="7243"/>
                    </a:lnTo>
                    <a:lnTo>
                      <a:pt x="3431" y="7285"/>
                    </a:lnTo>
                    <a:lnTo>
                      <a:pt x="3374" y="7300"/>
                    </a:lnTo>
                    <a:lnTo>
                      <a:pt x="3371" y="7299"/>
                    </a:lnTo>
                    <a:lnTo>
                      <a:pt x="3368" y="7297"/>
                    </a:lnTo>
                    <a:lnTo>
                      <a:pt x="3366" y="7295"/>
                    </a:lnTo>
                    <a:lnTo>
                      <a:pt x="3363" y="7292"/>
                    </a:lnTo>
                    <a:lnTo>
                      <a:pt x="3360" y="7288"/>
                    </a:lnTo>
                    <a:lnTo>
                      <a:pt x="3354" y="7284"/>
                    </a:lnTo>
                    <a:lnTo>
                      <a:pt x="3346" y="7280"/>
                    </a:lnTo>
                    <a:lnTo>
                      <a:pt x="3334" y="7275"/>
                    </a:lnTo>
                    <a:lnTo>
                      <a:pt x="3318" y="7271"/>
                    </a:lnTo>
                    <a:lnTo>
                      <a:pt x="3312" y="7286"/>
                    </a:lnTo>
                    <a:lnTo>
                      <a:pt x="3304" y="7301"/>
                    </a:lnTo>
                    <a:lnTo>
                      <a:pt x="3267" y="7353"/>
                    </a:lnTo>
                    <a:lnTo>
                      <a:pt x="3257" y="7365"/>
                    </a:lnTo>
                    <a:lnTo>
                      <a:pt x="3248" y="7378"/>
                    </a:lnTo>
                    <a:lnTo>
                      <a:pt x="3217" y="7439"/>
                    </a:lnTo>
                    <a:lnTo>
                      <a:pt x="3216" y="7452"/>
                    </a:lnTo>
                    <a:lnTo>
                      <a:pt x="3217" y="7465"/>
                    </a:lnTo>
                    <a:lnTo>
                      <a:pt x="3221" y="7479"/>
                    </a:lnTo>
                    <a:lnTo>
                      <a:pt x="3228" y="7494"/>
                    </a:lnTo>
                    <a:lnTo>
                      <a:pt x="3237" y="7509"/>
                    </a:lnTo>
                    <a:lnTo>
                      <a:pt x="3251" y="7526"/>
                    </a:lnTo>
                    <a:lnTo>
                      <a:pt x="3274" y="7522"/>
                    </a:lnTo>
                    <a:lnTo>
                      <a:pt x="3329" y="7497"/>
                    </a:lnTo>
                    <a:lnTo>
                      <a:pt x="3373" y="7458"/>
                    </a:lnTo>
                    <a:lnTo>
                      <a:pt x="3508" y="7345"/>
                    </a:lnTo>
                    <a:lnTo>
                      <a:pt x="3516" y="7341"/>
                    </a:lnTo>
                    <a:lnTo>
                      <a:pt x="3522" y="7338"/>
                    </a:lnTo>
                    <a:lnTo>
                      <a:pt x="3530" y="7334"/>
                    </a:lnTo>
                    <a:lnTo>
                      <a:pt x="3721" y="7247"/>
                    </a:lnTo>
                    <a:lnTo>
                      <a:pt x="3786" y="7223"/>
                    </a:lnTo>
                    <a:lnTo>
                      <a:pt x="3818" y="7216"/>
                    </a:lnTo>
                    <a:lnTo>
                      <a:pt x="3842" y="7211"/>
                    </a:lnTo>
                    <a:lnTo>
                      <a:pt x="3846" y="7279"/>
                    </a:lnTo>
                    <a:lnTo>
                      <a:pt x="3844" y="7298"/>
                    </a:lnTo>
                    <a:lnTo>
                      <a:pt x="3842" y="7321"/>
                    </a:lnTo>
                    <a:lnTo>
                      <a:pt x="3708" y="7656"/>
                    </a:lnTo>
                    <a:lnTo>
                      <a:pt x="3675" y="7710"/>
                    </a:lnTo>
                    <a:lnTo>
                      <a:pt x="3628" y="7773"/>
                    </a:lnTo>
                    <a:lnTo>
                      <a:pt x="3611" y="7796"/>
                    </a:lnTo>
                    <a:lnTo>
                      <a:pt x="3561" y="7868"/>
                    </a:lnTo>
                    <a:lnTo>
                      <a:pt x="3517" y="7943"/>
                    </a:lnTo>
                    <a:lnTo>
                      <a:pt x="3488" y="8016"/>
                    </a:lnTo>
                    <a:lnTo>
                      <a:pt x="3481" y="8063"/>
                    </a:lnTo>
                    <a:lnTo>
                      <a:pt x="3482" y="8086"/>
                    </a:lnTo>
                    <a:lnTo>
                      <a:pt x="3501" y="8156"/>
                    </a:lnTo>
                    <a:lnTo>
                      <a:pt x="3521" y="8213"/>
                    </a:lnTo>
                    <a:lnTo>
                      <a:pt x="3541" y="8262"/>
                    </a:lnTo>
                    <a:lnTo>
                      <a:pt x="3547" y="8279"/>
                    </a:lnTo>
                    <a:lnTo>
                      <a:pt x="3568" y="8335"/>
                    </a:lnTo>
                    <a:lnTo>
                      <a:pt x="3591" y="8410"/>
                    </a:lnTo>
                    <a:lnTo>
                      <a:pt x="3609" y="8476"/>
                    </a:lnTo>
                    <a:lnTo>
                      <a:pt x="3629" y="8558"/>
                    </a:lnTo>
                    <a:lnTo>
                      <a:pt x="3641" y="8607"/>
                    </a:lnTo>
                    <a:lnTo>
                      <a:pt x="3647" y="8632"/>
                    </a:lnTo>
                    <a:lnTo>
                      <a:pt x="3671" y="8706"/>
                    </a:lnTo>
                    <a:lnTo>
                      <a:pt x="3700" y="8775"/>
                    </a:lnTo>
                    <a:lnTo>
                      <a:pt x="3731" y="8841"/>
                    </a:lnTo>
                    <a:lnTo>
                      <a:pt x="3742" y="8863"/>
                    </a:lnTo>
                    <a:lnTo>
                      <a:pt x="3771" y="8928"/>
                    </a:lnTo>
                    <a:lnTo>
                      <a:pt x="3795" y="8995"/>
                    </a:lnTo>
                    <a:lnTo>
                      <a:pt x="3812" y="9065"/>
                    </a:lnTo>
                    <a:lnTo>
                      <a:pt x="3819" y="9121"/>
                    </a:lnTo>
                    <a:lnTo>
                      <a:pt x="3818" y="9128"/>
                    </a:lnTo>
                    <a:lnTo>
                      <a:pt x="3818" y="9133"/>
                    </a:lnTo>
                    <a:lnTo>
                      <a:pt x="3817" y="9137"/>
                    </a:lnTo>
                    <a:lnTo>
                      <a:pt x="3815" y="9140"/>
                    </a:lnTo>
                    <a:lnTo>
                      <a:pt x="3814" y="9142"/>
                    </a:lnTo>
                    <a:lnTo>
                      <a:pt x="3813" y="9145"/>
                    </a:lnTo>
                    <a:lnTo>
                      <a:pt x="3812" y="9147"/>
                    </a:lnTo>
                    <a:lnTo>
                      <a:pt x="3811" y="9151"/>
                    </a:lnTo>
                    <a:lnTo>
                      <a:pt x="3810" y="9157"/>
                    </a:lnTo>
                    <a:lnTo>
                      <a:pt x="3811" y="9164"/>
                    </a:lnTo>
                    <a:lnTo>
                      <a:pt x="3905" y="9517"/>
                    </a:lnTo>
                    <a:lnTo>
                      <a:pt x="3924" y="9522"/>
                    </a:lnTo>
                    <a:lnTo>
                      <a:pt x="3941" y="9527"/>
                    </a:lnTo>
                    <a:lnTo>
                      <a:pt x="3958" y="9531"/>
                    </a:lnTo>
                    <a:lnTo>
                      <a:pt x="3974" y="9534"/>
                    </a:lnTo>
                    <a:lnTo>
                      <a:pt x="3991" y="9537"/>
                    </a:lnTo>
                    <a:lnTo>
                      <a:pt x="4009" y="9537"/>
                    </a:lnTo>
                    <a:lnTo>
                      <a:pt x="4031" y="9536"/>
                    </a:lnTo>
                    <a:lnTo>
                      <a:pt x="4056" y="9533"/>
                    </a:lnTo>
                    <a:lnTo>
                      <a:pt x="4128" y="9670"/>
                    </a:lnTo>
                    <a:lnTo>
                      <a:pt x="4192" y="9654"/>
                    </a:lnTo>
                    <a:lnTo>
                      <a:pt x="4261" y="9621"/>
                    </a:lnTo>
                    <a:lnTo>
                      <a:pt x="4318" y="9571"/>
                    </a:lnTo>
                    <a:lnTo>
                      <a:pt x="4329" y="9559"/>
                    </a:lnTo>
                    <a:lnTo>
                      <a:pt x="4340" y="9548"/>
                    </a:lnTo>
                    <a:lnTo>
                      <a:pt x="4402" y="9512"/>
                    </a:lnTo>
                    <a:lnTo>
                      <a:pt x="4419" y="9511"/>
                    </a:lnTo>
                    <a:lnTo>
                      <a:pt x="4439" y="9512"/>
                    </a:lnTo>
                    <a:lnTo>
                      <a:pt x="4462" y="9515"/>
                    </a:lnTo>
                    <a:lnTo>
                      <a:pt x="4488" y="9522"/>
                    </a:lnTo>
                    <a:lnTo>
                      <a:pt x="4464" y="9535"/>
                    </a:lnTo>
                    <a:lnTo>
                      <a:pt x="4444" y="9547"/>
                    </a:lnTo>
                    <a:lnTo>
                      <a:pt x="4388" y="9597"/>
                    </a:lnTo>
                    <a:lnTo>
                      <a:pt x="4364" y="9661"/>
                    </a:lnTo>
                    <a:lnTo>
                      <a:pt x="4361" y="9704"/>
                    </a:lnTo>
                    <a:lnTo>
                      <a:pt x="4361" y="9729"/>
                    </a:lnTo>
                    <a:lnTo>
                      <a:pt x="4362" y="9756"/>
                    </a:lnTo>
                    <a:lnTo>
                      <a:pt x="4523" y="9716"/>
                    </a:lnTo>
                    <a:lnTo>
                      <a:pt x="4536" y="9727"/>
                    </a:lnTo>
                    <a:lnTo>
                      <a:pt x="4544" y="9734"/>
                    </a:lnTo>
                    <a:lnTo>
                      <a:pt x="4549" y="9738"/>
                    </a:lnTo>
                    <a:lnTo>
                      <a:pt x="4553" y="9741"/>
                    </a:lnTo>
                    <a:lnTo>
                      <a:pt x="4555" y="9742"/>
                    </a:lnTo>
                    <a:lnTo>
                      <a:pt x="4559" y="9744"/>
                    </a:lnTo>
                    <a:lnTo>
                      <a:pt x="4565" y="9746"/>
                    </a:lnTo>
                    <a:lnTo>
                      <a:pt x="4575" y="9750"/>
                    </a:lnTo>
                    <a:lnTo>
                      <a:pt x="4591" y="9756"/>
                    </a:lnTo>
                    <a:lnTo>
                      <a:pt x="4564" y="9875"/>
                    </a:lnTo>
                    <a:lnTo>
                      <a:pt x="4540" y="9881"/>
                    </a:lnTo>
                    <a:lnTo>
                      <a:pt x="4518" y="9888"/>
                    </a:lnTo>
                    <a:lnTo>
                      <a:pt x="4462" y="9914"/>
                    </a:lnTo>
                    <a:lnTo>
                      <a:pt x="4404" y="9964"/>
                    </a:lnTo>
                    <a:lnTo>
                      <a:pt x="4367" y="10014"/>
                    </a:lnTo>
                    <a:lnTo>
                      <a:pt x="4331" y="10076"/>
                    </a:lnTo>
                    <a:lnTo>
                      <a:pt x="4292" y="10151"/>
                    </a:lnTo>
                    <a:lnTo>
                      <a:pt x="4277" y="10180"/>
                    </a:lnTo>
                    <a:lnTo>
                      <a:pt x="4261" y="10209"/>
                    </a:lnTo>
                    <a:lnTo>
                      <a:pt x="4238" y="10215"/>
                    </a:lnTo>
                    <a:lnTo>
                      <a:pt x="4216" y="10220"/>
                    </a:lnTo>
                    <a:lnTo>
                      <a:pt x="4153" y="10242"/>
                    </a:lnTo>
                    <a:lnTo>
                      <a:pt x="4097" y="10271"/>
                    </a:lnTo>
                    <a:lnTo>
                      <a:pt x="4036" y="10321"/>
                    </a:lnTo>
                    <a:lnTo>
                      <a:pt x="3993" y="10384"/>
                    </a:lnTo>
                    <a:lnTo>
                      <a:pt x="3978" y="10413"/>
                    </a:lnTo>
                    <a:lnTo>
                      <a:pt x="3966" y="10438"/>
                    </a:lnTo>
                    <a:lnTo>
                      <a:pt x="3934" y="10493"/>
                    </a:lnTo>
                    <a:lnTo>
                      <a:pt x="3892" y="10542"/>
                    </a:lnTo>
                    <a:lnTo>
                      <a:pt x="3880" y="10551"/>
                    </a:lnTo>
                    <a:lnTo>
                      <a:pt x="3875" y="10556"/>
                    </a:lnTo>
                    <a:lnTo>
                      <a:pt x="3834" y="10609"/>
                    </a:lnTo>
                    <a:lnTo>
                      <a:pt x="3810" y="10670"/>
                    </a:lnTo>
                    <a:lnTo>
                      <a:pt x="3803" y="10690"/>
                    </a:lnTo>
                    <a:lnTo>
                      <a:pt x="3756" y="10747"/>
                    </a:lnTo>
                    <a:lnTo>
                      <a:pt x="3707" y="10767"/>
                    </a:lnTo>
                    <a:lnTo>
                      <a:pt x="3701" y="10768"/>
                    </a:lnTo>
                    <a:lnTo>
                      <a:pt x="3668" y="10831"/>
                    </a:lnTo>
                    <a:lnTo>
                      <a:pt x="3656" y="10895"/>
                    </a:lnTo>
                    <a:lnTo>
                      <a:pt x="3654" y="10921"/>
                    </a:lnTo>
                    <a:lnTo>
                      <a:pt x="3654" y="10944"/>
                    </a:lnTo>
                    <a:lnTo>
                      <a:pt x="3676" y="11002"/>
                    </a:lnTo>
                    <a:lnTo>
                      <a:pt x="3736" y="11030"/>
                    </a:lnTo>
                    <a:lnTo>
                      <a:pt x="3766" y="11035"/>
                    </a:lnTo>
                    <a:lnTo>
                      <a:pt x="3782" y="11038"/>
                    </a:lnTo>
                    <a:lnTo>
                      <a:pt x="3797" y="11041"/>
                    </a:lnTo>
                    <a:lnTo>
                      <a:pt x="3813" y="11044"/>
                    </a:lnTo>
                    <a:lnTo>
                      <a:pt x="3829" y="11049"/>
                    </a:lnTo>
                    <a:lnTo>
                      <a:pt x="3845" y="11055"/>
                    </a:lnTo>
                    <a:lnTo>
                      <a:pt x="3825" y="11081"/>
                    </a:lnTo>
                    <a:lnTo>
                      <a:pt x="3764" y="11129"/>
                    </a:lnTo>
                    <a:lnTo>
                      <a:pt x="3703" y="11142"/>
                    </a:lnTo>
                    <a:lnTo>
                      <a:pt x="3682" y="11142"/>
                    </a:lnTo>
                    <a:lnTo>
                      <a:pt x="3660" y="11141"/>
                    </a:lnTo>
                    <a:lnTo>
                      <a:pt x="3639" y="11140"/>
                    </a:lnTo>
                    <a:lnTo>
                      <a:pt x="3617" y="11139"/>
                    </a:lnTo>
                    <a:lnTo>
                      <a:pt x="3550" y="11145"/>
                    </a:lnTo>
                    <a:lnTo>
                      <a:pt x="3480" y="11177"/>
                    </a:lnTo>
                    <a:lnTo>
                      <a:pt x="3432" y="11223"/>
                    </a:lnTo>
                    <a:lnTo>
                      <a:pt x="3393" y="11281"/>
                    </a:lnTo>
                    <a:lnTo>
                      <a:pt x="3385" y="11304"/>
                    </a:lnTo>
                    <a:lnTo>
                      <a:pt x="3382" y="11313"/>
                    </a:lnTo>
                    <a:lnTo>
                      <a:pt x="3379" y="11318"/>
                    </a:lnTo>
                    <a:lnTo>
                      <a:pt x="3377" y="11319"/>
                    </a:lnTo>
                    <a:lnTo>
                      <a:pt x="3374" y="11315"/>
                    </a:lnTo>
                    <a:lnTo>
                      <a:pt x="3372" y="11306"/>
                    </a:lnTo>
                    <a:lnTo>
                      <a:pt x="3368" y="11291"/>
                    </a:lnTo>
                    <a:lnTo>
                      <a:pt x="3363" y="11268"/>
                    </a:lnTo>
                    <a:lnTo>
                      <a:pt x="3381" y="11252"/>
                    </a:lnTo>
                    <a:lnTo>
                      <a:pt x="3397" y="11239"/>
                    </a:lnTo>
                    <a:lnTo>
                      <a:pt x="3411" y="11229"/>
                    </a:lnTo>
                    <a:lnTo>
                      <a:pt x="3423" y="11220"/>
                    </a:lnTo>
                    <a:lnTo>
                      <a:pt x="3433" y="11212"/>
                    </a:lnTo>
                    <a:lnTo>
                      <a:pt x="3482" y="11150"/>
                    </a:lnTo>
                    <a:lnTo>
                      <a:pt x="3504" y="11091"/>
                    </a:lnTo>
                    <a:lnTo>
                      <a:pt x="3504" y="11087"/>
                    </a:lnTo>
                    <a:lnTo>
                      <a:pt x="3503" y="11084"/>
                    </a:lnTo>
                    <a:lnTo>
                      <a:pt x="3502" y="11082"/>
                    </a:lnTo>
                    <a:lnTo>
                      <a:pt x="3501" y="11081"/>
                    </a:lnTo>
                    <a:lnTo>
                      <a:pt x="3502" y="11080"/>
                    </a:lnTo>
                    <a:lnTo>
                      <a:pt x="3504" y="11078"/>
                    </a:lnTo>
                    <a:lnTo>
                      <a:pt x="3508" y="11075"/>
                    </a:lnTo>
                    <a:lnTo>
                      <a:pt x="3515" y="11071"/>
                    </a:lnTo>
                    <a:lnTo>
                      <a:pt x="3523" y="11065"/>
                    </a:lnTo>
                    <a:lnTo>
                      <a:pt x="3535" y="11056"/>
                    </a:lnTo>
                    <a:lnTo>
                      <a:pt x="3640" y="10973"/>
                    </a:lnTo>
                    <a:lnTo>
                      <a:pt x="3629" y="10943"/>
                    </a:lnTo>
                    <a:lnTo>
                      <a:pt x="3602" y="10879"/>
                    </a:lnTo>
                    <a:lnTo>
                      <a:pt x="3570" y="10851"/>
                    </a:lnTo>
                    <a:lnTo>
                      <a:pt x="3562" y="10851"/>
                    </a:lnTo>
                    <a:lnTo>
                      <a:pt x="3503" y="10899"/>
                    </a:lnTo>
                    <a:lnTo>
                      <a:pt x="3491" y="10912"/>
                    </a:lnTo>
                    <a:lnTo>
                      <a:pt x="3426" y="10962"/>
                    </a:lnTo>
                    <a:lnTo>
                      <a:pt x="3372" y="10988"/>
                    </a:lnTo>
                    <a:lnTo>
                      <a:pt x="3365" y="10990"/>
                    </a:lnTo>
                    <a:lnTo>
                      <a:pt x="3360" y="10992"/>
                    </a:lnTo>
                    <a:lnTo>
                      <a:pt x="3174" y="11400"/>
                    </a:lnTo>
                    <a:lnTo>
                      <a:pt x="3151" y="11459"/>
                    </a:lnTo>
                    <a:lnTo>
                      <a:pt x="3145" y="11474"/>
                    </a:lnTo>
                    <a:lnTo>
                      <a:pt x="3140" y="11487"/>
                    </a:lnTo>
                    <a:lnTo>
                      <a:pt x="3113" y="11544"/>
                    </a:lnTo>
                    <a:lnTo>
                      <a:pt x="3068" y="11605"/>
                    </a:lnTo>
                    <a:lnTo>
                      <a:pt x="3051" y="11626"/>
                    </a:lnTo>
                    <a:lnTo>
                      <a:pt x="3028" y="11621"/>
                    </a:lnTo>
                    <a:lnTo>
                      <a:pt x="3011" y="11618"/>
                    </a:lnTo>
                    <a:lnTo>
                      <a:pt x="2998" y="11616"/>
                    </a:lnTo>
                    <a:lnTo>
                      <a:pt x="2926" y="11608"/>
                    </a:lnTo>
                    <a:lnTo>
                      <a:pt x="2862" y="11604"/>
                    </a:lnTo>
                    <a:lnTo>
                      <a:pt x="2848" y="11604"/>
                    </a:lnTo>
                    <a:lnTo>
                      <a:pt x="2844" y="11604"/>
                    </a:lnTo>
                    <a:lnTo>
                      <a:pt x="2836" y="11600"/>
                    </a:lnTo>
                    <a:lnTo>
                      <a:pt x="2834" y="11599"/>
                    </a:lnTo>
                    <a:lnTo>
                      <a:pt x="2779" y="11571"/>
                    </a:lnTo>
                    <a:lnTo>
                      <a:pt x="2731" y="11557"/>
                    </a:lnTo>
                    <a:lnTo>
                      <a:pt x="2725" y="11556"/>
                    </a:lnTo>
                    <a:lnTo>
                      <a:pt x="2706" y="11556"/>
                    </a:lnTo>
                    <a:lnTo>
                      <a:pt x="2685" y="11556"/>
                    </a:lnTo>
                    <a:lnTo>
                      <a:pt x="2664" y="11555"/>
                    </a:lnTo>
                    <a:lnTo>
                      <a:pt x="2644" y="11554"/>
                    </a:lnTo>
                    <a:lnTo>
                      <a:pt x="2625" y="11554"/>
                    </a:lnTo>
                    <a:lnTo>
                      <a:pt x="2605" y="11554"/>
                    </a:lnTo>
                    <a:lnTo>
                      <a:pt x="2586" y="11554"/>
                    </a:lnTo>
                    <a:lnTo>
                      <a:pt x="2568" y="11554"/>
                    </a:lnTo>
                    <a:lnTo>
                      <a:pt x="2549" y="11554"/>
                    </a:lnTo>
                    <a:lnTo>
                      <a:pt x="2531" y="11554"/>
                    </a:lnTo>
                    <a:lnTo>
                      <a:pt x="2512" y="11555"/>
                    </a:lnTo>
                    <a:lnTo>
                      <a:pt x="2494" y="11555"/>
                    </a:lnTo>
                    <a:lnTo>
                      <a:pt x="2475" y="11555"/>
                    </a:lnTo>
                    <a:lnTo>
                      <a:pt x="2456" y="11556"/>
                    </a:lnTo>
                    <a:lnTo>
                      <a:pt x="2436" y="11556"/>
                    </a:lnTo>
                    <a:lnTo>
                      <a:pt x="2416" y="11556"/>
                    </a:lnTo>
                    <a:lnTo>
                      <a:pt x="2396" y="11556"/>
                    </a:lnTo>
                    <a:lnTo>
                      <a:pt x="2375" y="11556"/>
                    </a:lnTo>
                    <a:lnTo>
                      <a:pt x="2354" y="11556"/>
                    </a:lnTo>
                    <a:lnTo>
                      <a:pt x="2331" y="11556"/>
                    </a:lnTo>
                    <a:lnTo>
                      <a:pt x="2308" y="11555"/>
                    </a:lnTo>
                    <a:lnTo>
                      <a:pt x="2293" y="11532"/>
                    </a:lnTo>
                    <a:lnTo>
                      <a:pt x="2281" y="11514"/>
                    </a:lnTo>
                    <a:lnTo>
                      <a:pt x="2250" y="11459"/>
                    </a:lnTo>
                    <a:lnTo>
                      <a:pt x="2238" y="11374"/>
                    </a:lnTo>
                    <a:lnTo>
                      <a:pt x="2237" y="11331"/>
                    </a:lnTo>
                    <a:lnTo>
                      <a:pt x="2239" y="11305"/>
                    </a:lnTo>
                    <a:lnTo>
                      <a:pt x="2240" y="11281"/>
                    </a:lnTo>
                    <a:lnTo>
                      <a:pt x="2240" y="11260"/>
                    </a:lnTo>
                    <a:lnTo>
                      <a:pt x="2241" y="11242"/>
                    </a:lnTo>
                    <a:lnTo>
                      <a:pt x="2240" y="11225"/>
                    </a:lnTo>
                    <a:lnTo>
                      <a:pt x="2233" y="11163"/>
                    </a:lnTo>
                    <a:lnTo>
                      <a:pt x="2220" y="11117"/>
                    </a:lnTo>
                    <a:lnTo>
                      <a:pt x="2215" y="11104"/>
                    </a:lnTo>
                    <a:lnTo>
                      <a:pt x="2211" y="11088"/>
                    </a:lnTo>
                    <a:lnTo>
                      <a:pt x="2206" y="11071"/>
                    </a:lnTo>
                    <a:lnTo>
                      <a:pt x="2200" y="11051"/>
                    </a:lnTo>
                    <a:lnTo>
                      <a:pt x="2195" y="11029"/>
                    </a:lnTo>
                    <a:lnTo>
                      <a:pt x="2181" y="10978"/>
                    </a:lnTo>
                    <a:lnTo>
                      <a:pt x="2151" y="10887"/>
                    </a:lnTo>
                    <a:lnTo>
                      <a:pt x="2120" y="10810"/>
                    </a:lnTo>
                    <a:lnTo>
                      <a:pt x="2105" y="10775"/>
                    </a:lnTo>
                    <a:lnTo>
                      <a:pt x="2090" y="10743"/>
                    </a:lnTo>
                    <a:lnTo>
                      <a:pt x="2066" y="10681"/>
                    </a:lnTo>
                    <a:lnTo>
                      <a:pt x="2050" y="10620"/>
                    </a:lnTo>
                    <a:lnTo>
                      <a:pt x="2044" y="10558"/>
                    </a:lnTo>
                    <a:lnTo>
                      <a:pt x="2047" y="10524"/>
                    </a:lnTo>
                    <a:lnTo>
                      <a:pt x="2064" y="10450"/>
                    </a:lnTo>
                    <a:lnTo>
                      <a:pt x="2101" y="10365"/>
                    </a:lnTo>
                    <a:lnTo>
                      <a:pt x="2159" y="10262"/>
                    </a:lnTo>
                    <a:lnTo>
                      <a:pt x="2169" y="10246"/>
                    </a:lnTo>
                    <a:lnTo>
                      <a:pt x="2199" y="10173"/>
                    </a:lnTo>
                    <a:lnTo>
                      <a:pt x="2216" y="10115"/>
                    </a:lnTo>
                    <a:lnTo>
                      <a:pt x="2231" y="10055"/>
                    </a:lnTo>
                    <a:lnTo>
                      <a:pt x="2236" y="10035"/>
                    </a:lnTo>
                    <a:lnTo>
                      <a:pt x="2241" y="10016"/>
                    </a:lnTo>
                    <a:lnTo>
                      <a:pt x="2260" y="9906"/>
                    </a:lnTo>
                    <a:lnTo>
                      <a:pt x="2263" y="9882"/>
                    </a:lnTo>
                    <a:lnTo>
                      <a:pt x="2265" y="9862"/>
                    </a:lnTo>
                    <a:lnTo>
                      <a:pt x="2283" y="9789"/>
                    </a:lnTo>
                    <a:lnTo>
                      <a:pt x="2307" y="9733"/>
                    </a:lnTo>
                    <a:lnTo>
                      <a:pt x="2326" y="9693"/>
                    </a:lnTo>
                    <a:lnTo>
                      <a:pt x="2332" y="9681"/>
                    </a:lnTo>
                    <a:lnTo>
                      <a:pt x="2359" y="9612"/>
                    </a:lnTo>
                    <a:lnTo>
                      <a:pt x="2377" y="9547"/>
                    </a:lnTo>
                    <a:lnTo>
                      <a:pt x="2383" y="9519"/>
                    </a:lnTo>
                    <a:lnTo>
                      <a:pt x="2389" y="9492"/>
                    </a:lnTo>
                    <a:lnTo>
                      <a:pt x="2410" y="9420"/>
                    </a:lnTo>
                    <a:lnTo>
                      <a:pt x="2433" y="9357"/>
                    </a:lnTo>
                    <a:lnTo>
                      <a:pt x="2458" y="9300"/>
                    </a:lnTo>
                    <a:lnTo>
                      <a:pt x="2475" y="9264"/>
                    </a:lnTo>
                    <a:lnTo>
                      <a:pt x="2483" y="9246"/>
                    </a:lnTo>
                    <a:lnTo>
                      <a:pt x="2514" y="9173"/>
                    </a:lnTo>
                    <a:lnTo>
                      <a:pt x="2533" y="9115"/>
                    </a:lnTo>
                    <a:lnTo>
                      <a:pt x="2544" y="9056"/>
                    </a:lnTo>
                    <a:lnTo>
                      <a:pt x="2545" y="9040"/>
                    </a:lnTo>
                    <a:lnTo>
                      <a:pt x="2547" y="9024"/>
                    </a:lnTo>
                    <a:lnTo>
                      <a:pt x="2562" y="8965"/>
                    </a:lnTo>
                    <a:lnTo>
                      <a:pt x="2591" y="8909"/>
                    </a:lnTo>
                    <a:lnTo>
                      <a:pt x="2626" y="8857"/>
                    </a:lnTo>
                    <a:lnTo>
                      <a:pt x="2638" y="8840"/>
                    </a:lnTo>
                    <a:lnTo>
                      <a:pt x="2649" y="8823"/>
                    </a:lnTo>
                    <a:lnTo>
                      <a:pt x="2690" y="8756"/>
                    </a:lnTo>
                    <a:lnTo>
                      <a:pt x="2711" y="8683"/>
                    </a:lnTo>
                    <a:lnTo>
                      <a:pt x="2711" y="8656"/>
                    </a:lnTo>
                    <a:lnTo>
                      <a:pt x="2709" y="8629"/>
                    </a:lnTo>
                    <a:lnTo>
                      <a:pt x="2691" y="8549"/>
                    </a:lnTo>
                    <a:lnTo>
                      <a:pt x="2661" y="8471"/>
                    </a:lnTo>
                    <a:lnTo>
                      <a:pt x="2625" y="8392"/>
                    </a:lnTo>
                    <a:lnTo>
                      <a:pt x="2613" y="8365"/>
                    </a:lnTo>
                    <a:lnTo>
                      <a:pt x="2580" y="8284"/>
                    </a:lnTo>
                    <a:lnTo>
                      <a:pt x="2557" y="8199"/>
                    </a:lnTo>
                    <a:lnTo>
                      <a:pt x="2548" y="8115"/>
                    </a:lnTo>
                    <a:lnTo>
                      <a:pt x="2545" y="8094"/>
                    </a:lnTo>
                    <a:lnTo>
                      <a:pt x="2522" y="8037"/>
                    </a:lnTo>
                    <a:lnTo>
                      <a:pt x="2497" y="8008"/>
                    </a:lnTo>
                    <a:lnTo>
                      <a:pt x="2488" y="7998"/>
                    </a:lnTo>
                    <a:lnTo>
                      <a:pt x="2448" y="7943"/>
                    </a:lnTo>
                    <a:lnTo>
                      <a:pt x="2419" y="7874"/>
                    </a:lnTo>
                    <a:lnTo>
                      <a:pt x="2406" y="7839"/>
                    </a:lnTo>
                    <a:lnTo>
                      <a:pt x="2402" y="7825"/>
                    </a:lnTo>
                    <a:lnTo>
                      <a:pt x="2364" y="7775"/>
                    </a:lnTo>
                    <a:lnTo>
                      <a:pt x="2299" y="7745"/>
                    </a:lnTo>
                    <a:lnTo>
                      <a:pt x="2294" y="7728"/>
                    </a:lnTo>
                    <a:lnTo>
                      <a:pt x="2277" y="7669"/>
                    </a:lnTo>
                    <a:lnTo>
                      <a:pt x="2261" y="7604"/>
                    </a:lnTo>
                    <a:lnTo>
                      <a:pt x="2251" y="7543"/>
                    </a:lnTo>
                    <a:lnTo>
                      <a:pt x="2249" y="7510"/>
                    </a:lnTo>
                    <a:lnTo>
                      <a:pt x="2250" y="7492"/>
                    </a:lnTo>
                    <a:lnTo>
                      <a:pt x="2252" y="7458"/>
                    </a:lnTo>
                    <a:lnTo>
                      <a:pt x="2252" y="7459"/>
                    </a:lnTo>
                    <a:lnTo>
                      <a:pt x="2253" y="7460"/>
                    </a:lnTo>
                    <a:lnTo>
                      <a:pt x="2254" y="7462"/>
                    </a:lnTo>
                    <a:lnTo>
                      <a:pt x="2255" y="7464"/>
                    </a:lnTo>
                    <a:lnTo>
                      <a:pt x="2256" y="7465"/>
                    </a:lnTo>
                    <a:lnTo>
                      <a:pt x="2257" y="7465"/>
                    </a:lnTo>
                    <a:lnTo>
                      <a:pt x="2259" y="7463"/>
                    </a:lnTo>
                    <a:lnTo>
                      <a:pt x="2270" y="7405"/>
                    </a:lnTo>
                    <a:lnTo>
                      <a:pt x="2270" y="7384"/>
                    </a:lnTo>
                    <a:lnTo>
                      <a:pt x="2239" y="7323"/>
                    </a:lnTo>
                    <a:lnTo>
                      <a:pt x="2195" y="7277"/>
                    </a:lnTo>
                    <a:lnTo>
                      <a:pt x="2127" y="7240"/>
                    </a:lnTo>
                    <a:lnTo>
                      <a:pt x="2052" y="7219"/>
                    </a:lnTo>
                    <a:lnTo>
                      <a:pt x="2052" y="7198"/>
                    </a:lnTo>
                    <a:lnTo>
                      <a:pt x="2048" y="7125"/>
                    </a:lnTo>
                    <a:lnTo>
                      <a:pt x="2041" y="7046"/>
                    </a:lnTo>
                    <a:lnTo>
                      <a:pt x="2037" y="7021"/>
                    </a:lnTo>
                    <a:lnTo>
                      <a:pt x="2035" y="6998"/>
                    </a:lnTo>
                    <a:lnTo>
                      <a:pt x="2033" y="6975"/>
                    </a:lnTo>
                    <a:lnTo>
                      <a:pt x="2032" y="6954"/>
                    </a:lnTo>
                    <a:lnTo>
                      <a:pt x="2032" y="6933"/>
                    </a:lnTo>
                    <a:lnTo>
                      <a:pt x="2032" y="6913"/>
                    </a:lnTo>
                    <a:lnTo>
                      <a:pt x="2032" y="6893"/>
                    </a:lnTo>
                    <a:lnTo>
                      <a:pt x="2033" y="6874"/>
                    </a:lnTo>
                    <a:lnTo>
                      <a:pt x="2034" y="6856"/>
                    </a:lnTo>
                    <a:lnTo>
                      <a:pt x="2034" y="6838"/>
                    </a:lnTo>
                    <a:lnTo>
                      <a:pt x="2035" y="6821"/>
                    </a:lnTo>
                    <a:lnTo>
                      <a:pt x="2041" y="6621"/>
                    </a:lnTo>
                    <a:lnTo>
                      <a:pt x="2044" y="6582"/>
                    </a:lnTo>
                    <a:lnTo>
                      <a:pt x="2045" y="6546"/>
                    </a:lnTo>
                    <a:lnTo>
                      <a:pt x="2046" y="6512"/>
                    </a:lnTo>
                    <a:lnTo>
                      <a:pt x="2047" y="6480"/>
                    </a:lnTo>
                    <a:lnTo>
                      <a:pt x="2047" y="6449"/>
                    </a:lnTo>
                    <a:lnTo>
                      <a:pt x="2044" y="6364"/>
                    </a:lnTo>
                    <a:lnTo>
                      <a:pt x="2039" y="6286"/>
                    </a:lnTo>
                    <a:lnTo>
                      <a:pt x="2036" y="6237"/>
                    </a:lnTo>
                    <a:lnTo>
                      <a:pt x="2034" y="6212"/>
                    </a:lnTo>
                    <a:lnTo>
                      <a:pt x="2029" y="6136"/>
                    </a:lnTo>
                    <a:lnTo>
                      <a:pt x="2028" y="6054"/>
                    </a:lnTo>
                    <a:lnTo>
                      <a:pt x="2027" y="6024"/>
                    </a:lnTo>
                    <a:lnTo>
                      <a:pt x="2027" y="5994"/>
                    </a:lnTo>
                    <a:lnTo>
                      <a:pt x="2025" y="5964"/>
                    </a:lnTo>
                    <a:lnTo>
                      <a:pt x="2024" y="5934"/>
                    </a:lnTo>
                    <a:lnTo>
                      <a:pt x="2023" y="5906"/>
                    </a:lnTo>
                    <a:lnTo>
                      <a:pt x="2022" y="5878"/>
                    </a:lnTo>
                    <a:lnTo>
                      <a:pt x="2022" y="5851"/>
                    </a:lnTo>
                    <a:lnTo>
                      <a:pt x="2023" y="5824"/>
                    </a:lnTo>
                    <a:lnTo>
                      <a:pt x="2032" y="5751"/>
                    </a:lnTo>
                    <a:lnTo>
                      <a:pt x="2058" y="5689"/>
                    </a:lnTo>
                    <a:lnTo>
                      <a:pt x="2107" y="5639"/>
                    </a:lnTo>
                    <a:lnTo>
                      <a:pt x="2185" y="5604"/>
                    </a:lnTo>
                    <a:lnTo>
                      <a:pt x="2188" y="5579"/>
                    </a:lnTo>
                    <a:lnTo>
                      <a:pt x="2191" y="5556"/>
                    </a:lnTo>
                    <a:lnTo>
                      <a:pt x="2193" y="5535"/>
                    </a:lnTo>
                    <a:lnTo>
                      <a:pt x="2196" y="5515"/>
                    </a:lnTo>
                    <a:lnTo>
                      <a:pt x="2212" y="5446"/>
                    </a:lnTo>
                    <a:lnTo>
                      <a:pt x="2252" y="5388"/>
                    </a:lnTo>
                    <a:lnTo>
                      <a:pt x="2288" y="5362"/>
                    </a:lnTo>
                    <a:lnTo>
                      <a:pt x="2404" y="5281"/>
                    </a:lnTo>
                    <a:lnTo>
                      <a:pt x="2416" y="5254"/>
                    </a:lnTo>
                    <a:lnTo>
                      <a:pt x="2424" y="5234"/>
                    </a:lnTo>
                    <a:lnTo>
                      <a:pt x="2427" y="5218"/>
                    </a:lnTo>
                    <a:lnTo>
                      <a:pt x="2427" y="5204"/>
                    </a:lnTo>
                    <a:lnTo>
                      <a:pt x="2425" y="5189"/>
                    </a:lnTo>
                    <a:lnTo>
                      <a:pt x="2422" y="5172"/>
                    </a:lnTo>
                    <a:lnTo>
                      <a:pt x="2443" y="5161"/>
                    </a:lnTo>
                    <a:lnTo>
                      <a:pt x="2499" y="5131"/>
                    </a:lnTo>
                    <a:lnTo>
                      <a:pt x="2561" y="5089"/>
                    </a:lnTo>
                    <a:lnTo>
                      <a:pt x="2617" y="5038"/>
                    </a:lnTo>
                    <a:lnTo>
                      <a:pt x="2686" y="4950"/>
                    </a:lnTo>
                    <a:lnTo>
                      <a:pt x="2709" y="4875"/>
                    </a:lnTo>
                    <a:lnTo>
                      <a:pt x="2713" y="4819"/>
                    </a:lnTo>
                    <a:lnTo>
                      <a:pt x="2712" y="4800"/>
                    </a:lnTo>
                    <a:lnTo>
                      <a:pt x="2700" y="4723"/>
                    </a:lnTo>
                    <a:lnTo>
                      <a:pt x="2685" y="4666"/>
                    </a:lnTo>
                    <a:lnTo>
                      <a:pt x="2645" y="4667"/>
                    </a:lnTo>
                    <a:lnTo>
                      <a:pt x="2584" y="4672"/>
                    </a:lnTo>
                    <a:lnTo>
                      <a:pt x="2521" y="4688"/>
                    </a:lnTo>
                    <a:lnTo>
                      <a:pt x="2511" y="4730"/>
                    </a:lnTo>
                    <a:lnTo>
                      <a:pt x="2512" y="4739"/>
                    </a:lnTo>
                    <a:lnTo>
                      <a:pt x="2513" y="4749"/>
                    </a:lnTo>
                    <a:lnTo>
                      <a:pt x="2512" y="4760"/>
                    </a:lnTo>
                    <a:lnTo>
                      <a:pt x="2510" y="4772"/>
                    </a:lnTo>
                    <a:lnTo>
                      <a:pt x="2506" y="4785"/>
                    </a:lnTo>
                    <a:lnTo>
                      <a:pt x="2499" y="4798"/>
                    </a:lnTo>
                    <a:lnTo>
                      <a:pt x="2488" y="4813"/>
                    </a:lnTo>
                    <a:lnTo>
                      <a:pt x="2441" y="4724"/>
                    </a:lnTo>
                    <a:lnTo>
                      <a:pt x="2250" y="4784"/>
                    </a:lnTo>
                    <a:lnTo>
                      <a:pt x="2249" y="4850"/>
                    </a:lnTo>
                    <a:lnTo>
                      <a:pt x="2264" y="4896"/>
                    </a:lnTo>
                    <a:lnTo>
                      <a:pt x="2257" y="4871"/>
                    </a:lnTo>
                    <a:lnTo>
                      <a:pt x="2203" y="4837"/>
                    </a:lnTo>
                    <a:lnTo>
                      <a:pt x="2184" y="4835"/>
                    </a:lnTo>
                    <a:lnTo>
                      <a:pt x="2163" y="4834"/>
                    </a:lnTo>
                    <a:lnTo>
                      <a:pt x="2152" y="4849"/>
                    </a:lnTo>
                    <a:lnTo>
                      <a:pt x="2144" y="4860"/>
                    </a:lnTo>
                    <a:lnTo>
                      <a:pt x="2137" y="4867"/>
                    </a:lnTo>
                    <a:lnTo>
                      <a:pt x="2133" y="4873"/>
                    </a:lnTo>
                    <a:lnTo>
                      <a:pt x="2131" y="4879"/>
                    </a:lnTo>
                    <a:lnTo>
                      <a:pt x="2130" y="4888"/>
                    </a:lnTo>
                    <a:lnTo>
                      <a:pt x="2131" y="4901"/>
                    </a:lnTo>
                    <a:lnTo>
                      <a:pt x="2132" y="4921"/>
                    </a:lnTo>
                    <a:lnTo>
                      <a:pt x="2141" y="4944"/>
                    </a:lnTo>
                    <a:lnTo>
                      <a:pt x="2153" y="4959"/>
                    </a:lnTo>
                    <a:lnTo>
                      <a:pt x="2030" y="4986"/>
                    </a:lnTo>
                    <a:lnTo>
                      <a:pt x="2049" y="5048"/>
                    </a:lnTo>
                    <a:lnTo>
                      <a:pt x="2066" y="5090"/>
                    </a:lnTo>
                    <a:lnTo>
                      <a:pt x="2068" y="5093"/>
                    </a:lnTo>
                    <a:lnTo>
                      <a:pt x="2068" y="5095"/>
                    </a:lnTo>
                    <a:lnTo>
                      <a:pt x="2068" y="5096"/>
                    </a:lnTo>
                    <a:lnTo>
                      <a:pt x="2068" y="5097"/>
                    </a:lnTo>
                    <a:lnTo>
                      <a:pt x="2066" y="5098"/>
                    </a:lnTo>
                    <a:lnTo>
                      <a:pt x="2064" y="5100"/>
                    </a:lnTo>
                    <a:lnTo>
                      <a:pt x="2060" y="5103"/>
                    </a:lnTo>
                    <a:lnTo>
                      <a:pt x="2029" y="5152"/>
                    </a:lnTo>
                    <a:lnTo>
                      <a:pt x="2026" y="5157"/>
                    </a:lnTo>
                    <a:lnTo>
                      <a:pt x="2024" y="5161"/>
                    </a:lnTo>
                    <a:lnTo>
                      <a:pt x="2021" y="5169"/>
                    </a:lnTo>
                    <a:lnTo>
                      <a:pt x="2019" y="5174"/>
                    </a:lnTo>
                    <a:lnTo>
                      <a:pt x="1960" y="5264"/>
                    </a:lnTo>
                    <a:lnTo>
                      <a:pt x="1965" y="5258"/>
                    </a:lnTo>
                    <a:lnTo>
                      <a:pt x="1971" y="5257"/>
                    </a:lnTo>
                    <a:lnTo>
                      <a:pt x="1978" y="5257"/>
                    </a:lnTo>
                    <a:lnTo>
                      <a:pt x="1984" y="5259"/>
                    </a:lnTo>
                    <a:lnTo>
                      <a:pt x="1987" y="5260"/>
                    </a:lnTo>
                    <a:lnTo>
                      <a:pt x="1945" y="5226"/>
                    </a:lnTo>
                    <a:lnTo>
                      <a:pt x="1943" y="5225"/>
                    </a:lnTo>
                    <a:lnTo>
                      <a:pt x="1901" y="5225"/>
                    </a:lnTo>
                    <a:lnTo>
                      <a:pt x="1897" y="5234"/>
                    </a:lnTo>
                    <a:lnTo>
                      <a:pt x="1887" y="5254"/>
                    </a:lnTo>
                    <a:lnTo>
                      <a:pt x="1874" y="5279"/>
                    </a:lnTo>
                    <a:lnTo>
                      <a:pt x="1862" y="5304"/>
                    </a:lnTo>
                    <a:lnTo>
                      <a:pt x="1853" y="5322"/>
                    </a:lnTo>
                    <a:lnTo>
                      <a:pt x="1846" y="5344"/>
                    </a:lnTo>
                    <a:lnTo>
                      <a:pt x="1841" y="5362"/>
                    </a:lnTo>
                    <a:lnTo>
                      <a:pt x="1838" y="5375"/>
                    </a:lnTo>
                    <a:lnTo>
                      <a:pt x="1835" y="5385"/>
                    </a:lnTo>
                    <a:lnTo>
                      <a:pt x="1834" y="5393"/>
                    </a:lnTo>
                    <a:lnTo>
                      <a:pt x="1835" y="5399"/>
                    </a:lnTo>
                    <a:lnTo>
                      <a:pt x="1837" y="5405"/>
                    </a:lnTo>
                    <a:lnTo>
                      <a:pt x="1840" y="5411"/>
                    </a:lnTo>
                    <a:lnTo>
                      <a:pt x="1845" y="5419"/>
                    </a:lnTo>
                    <a:lnTo>
                      <a:pt x="1851" y="5429"/>
                    </a:lnTo>
                    <a:lnTo>
                      <a:pt x="1859" y="5442"/>
                    </a:lnTo>
                    <a:lnTo>
                      <a:pt x="1868" y="5460"/>
                    </a:lnTo>
                    <a:lnTo>
                      <a:pt x="1901" y="5460"/>
                    </a:lnTo>
                    <a:lnTo>
                      <a:pt x="1931" y="5456"/>
                    </a:lnTo>
                    <a:lnTo>
                      <a:pt x="2004" y="5432"/>
                    </a:lnTo>
                    <a:lnTo>
                      <a:pt x="2056" y="5394"/>
                    </a:lnTo>
                    <a:lnTo>
                      <a:pt x="2094" y="5355"/>
                    </a:lnTo>
                    <a:lnTo>
                      <a:pt x="2104" y="5343"/>
                    </a:lnTo>
                    <a:lnTo>
                      <a:pt x="2113" y="5333"/>
                    </a:lnTo>
                    <a:lnTo>
                      <a:pt x="2122" y="5325"/>
                    </a:lnTo>
                    <a:lnTo>
                      <a:pt x="2131" y="5320"/>
                    </a:lnTo>
                    <a:lnTo>
                      <a:pt x="2140" y="5318"/>
                    </a:lnTo>
                    <a:lnTo>
                      <a:pt x="2149" y="5318"/>
                    </a:lnTo>
                    <a:lnTo>
                      <a:pt x="2158" y="5323"/>
                    </a:lnTo>
                    <a:lnTo>
                      <a:pt x="2168" y="5332"/>
                    </a:lnTo>
                    <a:lnTo>
                      <a:pt x="2180" y="5345"/>
                    </a:lnTo>
                    <a:lnTo>
                      <a:pt x="2152" y="5355"/>
                    </a:lnTo>
                    <a:lnTo>
                      <a:pt x="2128" y="5366"/>
                    </a:lnTo>
                    <a:lnTo>
                      <a:pt x="2070" y="5405"/>
                    </a:lnTo>
                    <a:lnTo>
                      <a:pt x="2044" y="5449"/>
                    </a:lnTo>
                    <a:lnTo>
                      <a:pt x="2041" y="5457"/>
                    </a:lnTo>
                    <a:lnTo>
                      <a:pt x="1981" y="5495"/>
                    </a:lnTo>
                    <a:lnTo>
                      <a:pt x="1956" y="5499"/>
                    </a:lnTo>
                    <a:lnTo>
                      <a:pt x="1892" y="5512"/>
                    </a:lnTo>
                    <a:lnTo>
                      <a:pt x="1823" y="5530"/>
                    </a:lnTo>
                    <a:lnTo>
                      <a:pt x="1759" y="5552"/>
                    </a:lnTo>
                    <a:lnTo>
                      <a:pt x="1684" y="5581"/>
                    </a:lnTo>
                    <a:lnTo>
                      <a:pt x="1662" y="5590"/>
                    </a:lnTo>
                    <a:lnTo>
                      <a:pt x="1646" y="5597"/>
                    </a:lnTo>
                    <a:lnTo>
                      <a:pt x="1629" y="5603"/>
                    </a:lnTo>
                    <a:lnTo>
                      <a:pt x="1611" y="5610"/>
                    </a:lnTo>
                    <a:lnTo>
                      <a:pt x="1592" y="5617"/>
                    </a:lnTo>
                    <a:lnTo>
                      <a:pt x="1573" y="5624"/>
                    </a:lnTo>
                    <a:lnTo>
                      <a:pt x="1515" y="5646"/>
                    </a:lnTo>
                    <a:lnTo>
                      <a:pt x="1456" y="5671"/>
                    </a:lnTo>
                    <a:lnTo>
                      <a:pt x="1402" y="5700"/>
                    </a:lnTo>
                    <a:lnTo>
                      <a:pt x="1342" y="5742"/>
                    </a:lnTo>
                    <a:lnTo>
                      <a:pt x="1317" y="5761"/>
                    </a:lnTo>
                    <a:lnTo>
                      <a:pt x="1292" y="5779"/>
                    </a:lnTo>
                    <a:lnTo>
                      <a:pt x="1268" y="5795"/>
                    </a:lnTo>
                    <a:lnTo>
                      <a:pt x="1246" y="5811"/>
                    </a:lnTo>
                    <a:lnTo>
                      <a:pt x="1224" y="5826"/>
                    </a:lnTo>
                    <a:lnTo>
                      <a:pt x="1166" y="5871"/>
                    </a:lnTo>
                    <a:lnTo>
                      <a:pt x="1116" y="5920"/>
                    </a:lnTo>
                    <a:lnTo>
                      <a:pt x="1074" y="5980"/>
                    </a:lnTo>
                    <a:lnTo>
                      <a:pt x="1038" y="6056"/>
                    </a:lnTo>
                    <a:lnTo>
                      <a:pt x="1017" y="6121"/>
                    </a:lnTo>
                    <a:lnTo>
                      <a:pt x="993" y="6126"/>
                    </a:lnTo>
                    <a:lnTo>
                      <a:pt x="929" y="6145"/>
                    </a:lnTo>
                    <a:lnTo>
                      <a:pt x="859" y="6176"/>
                    </a:lnTo>
                    <a:lnTo>
                      <a:pt x="796" y="6216"/>
                    </a:lnTo>
                    <a:lnTo>
                      <a:pt x="735" y="6261"/>
                    </a:lnTo>
                    <a:lnTo>
                      <a:pt x="718" y="6273"/>
                    </a:lnTo>
                    <a:lnTo>
                      <a:pt x="701" y="6286"/>
                    </a:lnTo>
                    <a:lnTo>
                      <a:pt x="683" y="6299"/>
                    </a:lnTo>
                    <a:lnTo>
                      <a:pt x="664" y="6312"/>
                    </a:lnTo>
                    <a:lnTo>
                      <a:pt x="665" y="6305"/>
                    </a:lnTo>
                    <a:lnTo>
                      <a:pt x="645" y="6321"/>
                    </a:lnTo>
                    <a:lnTo>
                      <a:pt x="590" y="6360"/>
                    </a:lnTo>
                    <a:lnTo>
                      <a:pt x="526" y="6400"/>
                    </a:lnTo>
                    <a:lnTo>
                      <a:pt x="511" y="6410"/>
                    </a:lnTo>
                    <a:lnTo>
                      <a:pt x="452" y="6449"/>
                    </a:lnTo>
                    <a:lnTo>
                      <a:pt x="391" y="6503"/>
                    </a:lnTo>
                    <a:lnTo>
                      <a:pt x="372" y="6523"/>
                    </a:lnTo>
                    <a:lnTo>
                      <a:pt x="355" y="6541"/>
                    </a:lnTo>
                    <a:lnTo>
                      <a:pt x="308" y="6587"/>
                    </a:lnTo>
                    <a:lnTo>
                      <a:pt x="250" y="6632"/>
                    </a:lnTo>
                    <a:lnTo>
                      <a:pt x="183" y="6663"/>
                    </a:lnTo>
                    <a:lnTo>
                      <a:pt x="118" y="6681"/>
                    </a:lnTo>
                    <a:lnTo>
                      <a:pt x="34" y="6697"/>
                    </a:lnTo>
                    <a:lnTo>
                      <a:pt x="0" y="6702"/>
                    </a:lnTo>
                    <a:lnTo>
                      <a:pt x="0" y="6662"/>
                    </a:lnTo>
                    <a:lnTo>
                      <a:pt x="6" y="6598"/>
                    </a:lnTo>
                    <a:lnTo>
                      <a:pt x="31" y="6534"/>
                    </a:lnTo>
                    <a:lnTo>
                      <a:pt x="90" y="6485"/>
                    </a:lnTo>
                    <a:lnTo>
                      <a:pt x="147" y="6457"/>
                    </a:lnTo>
                    <a:lnTo>
                      <a:pt x="168" y="6447"/>
                    </a:lnTo>
                    <a:lnTo>
                      <a:pt x="235" y="6404"/>
                    </a:lnTo>
                    <a:lnTo>
                      <a:pt x="280" y="6360"/>
                    </a:lnTo>
                    <a:lnTo>
                      <a:pt x="316" y="6317"/>
                    </a:lnTo>
                    <a:lnTo>
                      <a:pt x="330" y="6301"/>
                    </a:lnTo>
                    <a:lnTo>
                      <a:pt x="379" y="6253"/>
                    </a:lnTo>
                    <a:lnTo>
                      <a:pt x="437" y="6205"/>
                    </a:lnTo>
                    <a:lnTo>
                      <a:pt x="500" y="6158"/>
                    </a:lnTo>
                    <a:lnTo>
                      <a:pt x="565" y="6114"/>
                    </a:lnTo>
                    <a:lnTo>
                      <a:pt x="630" y="6075"/>
                    </a:lnTo>
                    <a:lnTo>
                      <a:pt x="690" y="6041"/>
                    </a:lnTo>
                    <a:lnTo>
                      <a:pt x="1094" y="5776"/>
                    </a:lnTo>
                    <a:lnTo>
                      <a:pt x="1152" y="5734"/>
                    </a:lnTo>
                    <a:lnTo>
                      <a:pt x="1196" y="5682"/>
                    </a:lnTo>
                    <a:lnTo>
                      <a:pt x="1208" y="5660"/>
                    </a:lnTo>
                    <a:lnTo>
                      <a:pt x="1215" y="5647"/>
                    </a:lnTo>
                    <a:lnTo>
                      <a:pt x="1256" y="5584"/>
                    </a:lnTo>
                    <a:lnTo>
                      <a:pt x="1299" y="5540"/>
                    </a:lnTo>
                    <a:lnTo>
                      <a:pt x="1350" y="5502"/>
                    </a:lnTo>
                    <a:lnTo>
                      <a:pt x="1386" y="5484"/>
                    </a:lnTo>
                    <a:lnTo>
                      <a:pt x="1460" y="5625"/>
                    </a:lnTo>
                    <a:lnTo>
                      <a:pt x="1491" y="5617"/>
                    </a:lnTo>
                    <a:lnTo>
                      <a:pt x="1563" y="5595"/>
                    </a:lnTo>
                    <a:lnTo>
                      <a:pt x="1622" y="5558"/>
                    </a:lnTo>
                    <a:lnTo>
                      <a:pt x="1646" y="5502"/>
                    </a:lnTo>
                    <a:lnTo>
                      <a:pt x="1647" y="5484"/>
                    </a:lnTo>
                    <a:lnTo>
                      <a:pt x="1647" y="5463"/>
                    </a:lnTo>
                    <a:lnTo>
                      <a:pt x="1646" y="5440"/>
                    </a:lnTo>
                    <a:lnTo>
                      <a:pt x="1643" y="5415"/>
                    </a:lnTo>
                    <a:lnTo>
                      <a:pt x="1639" y="5386"/>
                    </a:lnTo>
                    <a:lnTo>
                      <a:pt x="1614" y="5378"/>
                    </a:lnTo>
                    <a:lnTo>
                      <a:pt x="1596" y="5372"/>
                    </a:lnTo>
                    <a:lnTo>
                      <a:pt x="1582" y="5367"/>
                    </a:lnTo>
                    <a:lnTo>
                      <a:pt x="1572" y="5363"/>
                    </a:lnTo>
                    <a:lnTo>
                      <a:pt x="1564" y="5361"/>
                    </a:lnTo>
                    <a:lnTo>
                      <a:pt x="1559" y="5361"/>
                    </a:lnTo>
                    <a:lnTo>
                      <a:pt x="1554" y="5361"/>
                    </a:lnTo>
                    <a:lnTo>
                      <a:pt x="1550" y="5363"/>
                    </a:lnTo>
                    <a:lnTo>
                      <a:pt x="1545" y="5366"/>
                    </a:lnTo>
                    <a:lnTo>
                      <a:pt x="1537" y="5371"/>
                    </a:lnTo>
                    <a:lnTo>
                      <a:pt x="1527" y="5376"/>
                    </a:lnTo>
                    <a:lnTo>
                      <a:pt x="1610" y="5102"/>
                    </a:lnTo>
                    <a:lnTo>
                      <a:pt x="1668" y="5052"/>
                    </a:lnTo>
                    <a:lnTo>
                      <a:pt x="1726" y="5024"/>
                    </a:lnTo>
                    <a:lnTo>
                      <a:pt x="1788" y="5001"/>
                    </a:lnTo>
                    <a:lnTo>
                      <a:pt x="1829" y="4987"/>
                    </a:lnTo>
                    <a:lnTo>
                      <a:pt x="1848" y="4980"/>
                    </a:lnTo>
                    <a:lnTo>
                      <a:pt x="1904" y="4933"/>
                    </a:lnTo>
                    <a:lnTo>
                      <a:pt x="1906" y="4892"/>
                    </a:lnTo>
                    <a:lnTo>
                      <a:pt x="1905" y="4877"/>
                    </a:lnTo>
                    <a:lnTo>
                      <a:pt x="1894" y="4835"/>
                    </a:lnTo>
                    <a:lnTo>
                      <a:pt x="1893" y="4829"/>
                    </a:lnTo>
                    <a:lnTo>
                      <a:pt x="1892" y="4823"/>
                    </a:lnTo>
                    <a:lnTo>
                      <a:pt x="1892" y="4816"/>
                    </a:lnTo>
                    <a:lnTo>
                      <a:pt x="1893" y="4808"/>
                    </a:lnTo>
                    <a:lnTo>
                      <a:pt x="1924" y="4744"/>
                    </a:lnTo>
                    <a:lnTo>
                      <a:pt x="1947" y="4715"/>
                    </a:lnTo>
                    <a:lnTo>
                      <a:pt x="1952" y="4710"/>
                    </a:lnTo>
                    <a:lnTo>
                      <a:pt x="1968" y="4646"/>
                    </a:lnTo>
                    <a:lnTo>
                      <a:pt x="1968" y="4629"/>
                    </a:lnTo>
                    <a:lnTo>
                      <a:pt x="1967" y="4610"/>
                    </a:lnTo>
                    <a:lnTo>
                      <a:pt x="1966" y="4587"/>
                    </a:lnTo>
                    <a:lnTo>
                      <a:pt x="1965" y="4560"/>
                    </a:lnTo>
                    <a:lnTo>
                      <a:pt x="1941" y="4568"/>
                    </a:lnTo>
                    <a:lnTo>
                      <a:pt x="1880" y="4589"/>
                    </a:lnTo>
                    <a:lnTo>
                      <a:pt x="1856" y="4607"/>
                    </a:lnTo>
                    <a:lnTo>
                      <a:pt x="1854" y="4610"/>
                    </a:lnTo>
                    <a:lnTo>
                      <a:pt x="1788" y="4659"/>
                    </a:lnTo>
                    <a:lnTo>
                      <a:pt x="1732" y="4671"/>
                    </a:lnTo>
                    <a:lnTo>
                      <a:pt x="1715" y="4670"/>
                    </a:lnTo>
                    <a:lnTo>
                      <a:pt x="1697" y="4667"/>
                    </a:lnTo>
                    <a:lnTo>
                      <a:pt x="1694" y="4646"/>
                    </a:lnTo>
                    <a:lnTo>
                      <a:pt x="1691" y="4629"/>
                    </a:lnTo>
                    <a:lnTo>
                      <a:pt x="1689" y="4618"/>
                    </a:lnTo>
                    <a:lnTo>
                      <a:pt x="1688" y="4610"/>
                    </a:lnTo>
                    <a:lnTo>
                      <a:pt x="1689" y="4605"/>
                    </a:lnTo>
                    <a:lnTo>
                      <a:pt x="1690" y="4601"/>
                    </a:lnTo>
                    <a:lnTo>
                      <a:pt x="1693" y="4598"/>
                    </a:lnTo>
                    <a:lnTo>
                      <a:pt x="1697" y="4595"/>
                    </a:lnTo>
                    <a:lnTo>
                      <a:pt x="1704" y="4591"/>
                    </a:lnTo>
                    <a:lnTo>
                      <a:pt x="1712" y="4585"/>
                    </a:lnTo>
                    <a:lnTo>
                      <a:pt x="1765" y="4528"/>
                    </a:lnTo>
                    <a:lnTo>
                      <a:pt x="1804" y="4480"/>
                    </a:lnTo>
                    <a:lnTo>
                      <a:pt x="1844" y="4417"/>
                    </a:lnTo>
                    <a:lnTo>
                      <a:pt x="1868" y="4349"/>
                    </a:lnTo>
                    <a:lnTo>
                      <a:pt x="1874" y="4290"/>
                    </a:lnTo>
                    <a:lnTo>
                      <a:pt x="1874" y="4269"/>
                    </a:lnTo>
                    <a:lnTo>
                      <a:pt x="1872" y="4246"/>
                    </a:lnTo>
                    <a:lnTo>
                      <a:pt x="1891" y="4230"/>
                    </a:lnTo>
                    <a:lnTo>
                      <a:pt x="1906" y="4216"/>
                    </a:lnTo>
                    <a:lnTo>
                      <a:pt x="1920" y="4204"/>
                    </a:lnTo>
                    <a:lnTo>
                      <a:pt x="1932" y="4192"/>
                    </a:lnTo>
                    <a:lnTo>
                      <a:pt x="1946" y="4181"/>
                    </a:lnTo>
                    <a:lnTo>
                      <a:pt x="1961" y="4170"/>
                    </a:lnTo>
                    <a:lnTo>
                      <a:pt x="1979" y="4159"/>
                    </a:lnTo>
                    <a:lnTo>
                      <a:pt x="1996" y="4156"/>
                    </a:lnTo>
                    <a:lnTo>
                      <a:pt x="2011" y="4157"/>
                    </a:lnTo>
                    <a:lnTo>
                      <a:pt x="2024" y="4159"/>
                    </a:lnTo>
                    <a:lnTo>
                      <a:pt x="2037" y="4163"/>
                    </a:lnTo>
                    <a:lnTo>
                      <a:pt x="2049" y="4167"/>
                    </a:lnTo>
                    <a:lnTo>
                      <a:pt x="2061" y="4171"/>
                    </a:lnTo>
                    <a:lnTo>
                      <a:pt x="2073" y="4175"/>
                    </a:lnTo>
                    <a:lnTo>
                      <a:pt x="2085" y="4177"/>
                    </a:lnTo>
                    <a:lnTo>
                      <a:pt x="2097" y="4177"/>
                    </a:lnTo>
                    <a:lnTo>
                      <a:pt x="2111" y="4174"/>
                    </a:lnTo>
                    <a:lnTo>
                      <a:pt x="2173" y="4126"/>
                    </a:lnTo>
                    <a:lnTo>
                      <a:pt x="2209" y="4076"/>
                    </a:lnTo>
                    <a:lnTo>
                      <a:pt x="2214" y="4060"/>
                    </a:lnTo>
                    <a:lnTo>
                      <a:pt x="2215" y="4056"/>
                    </a:lnTo>
                    <a:lnTo>
                      <a:pt x="2268" y="4009"/>
                    </a:lnTo>
                    <a:lnTo>
                      <a:pt x="2306" y="3985"/>
                    </a:lnTo>
                    <a:lnTo>
                      <a:pt x="2300" y="3960"/>
                    </a:lnTo>
                    <a:lnTo>
                      <a:pt x="2289" y="3898"/>
                    </a:lnTo>
                    <a:lnTo>
                      <a:pt x="2281" y="3830"/>
                    </a:lnTo>
                    <a:lnTo>
                      <a:pt x="2279" y="3750"/>
                    </a:lnTo>
                    <a:lnTo>
                      <a:pt x="2278" y="3683"/>
                    </a:lnTo>
                    <a:lnTo>
                      <a:pt x="2278" y="3656"/>
                    </a:lnTo>
                    <a:lnTo>
                      <a:pt x="2278" y="3634"/>
                    </a:lnTo>
                    <a:lnTo>
                      <a:pt x="2290" y="3566"/>
                    </a:lnTo>
                    <a:lnTo>
                      <a:pt x="2340" y="3525"/>
                    </a:lnTo>
                    <a:lnTo>
                      <a:pt x="2354" y="3516"/>
                    </a:lnTo>
                    <a:lnTo>
                      <a:pt x="2369" y="3506"/>
                    </a:lnTo>
                    <a:lnTo>
                      <a:pt x="2386" y="3493"/>
                    </a:lnTo>
                    <a:lnTo>
                      <a:pt x="2404" y="3477"/>
                    </a:lnTo>
                    <a:lnTo>
                      <a:pt x="2425" y="3459"/>
                    </a:lnTo>
                    <a:lnTo>
                      <a:pt x="2418" y="3482"/>
                    </a:lnTo>
                    <a:lnTo>
                      <a:pt x="2415" y="3502"/>
                    </a:lnTo>
                    <a:lnTo>
                      <a:pt x="2413" y="3518"/>
                    </a:lnTo>
                    <a:lnTo>
                      <a:pt x="2414" y="3531"/>
                    </a:lnTo>
                    <a:lnTo>
                      <a:pt x="2416" y="3542"/>
                    </a:lnTo>
                    <a:lnTo>
                      <a:pt x="2419" y="3553"/>
                    </a:lnTo>
                    <a:lnTo>
                      <a:pt x="2422" y="3563"/>
                    </a:lnTo>
                    <a:lnTo>
                      <a:pt x="2425" y="3574"/>
                    </a:lnTo>
                    <a:lnTo>
                      <a:pt x="2427" y="3586"/>
                    </a:lnTo>
                    <a:lnTo>
                      <a:pt x="2427" y="3602"/>
                    </a:lnTo>
                    <a:lnTo>
                      <a:pt x="2425" y="3620"/>
                    </a:lnTo>
                    <a:lnTo>
                      <a:pt x="2403" y="3679"/>
                    </a:lnTo>
                    <a:lnTo>
                      <a:pt x="2392" y="3692"/>
                    </a:lnTo>
                    <a:lnTo>
                      <a:pt x="2389" y="3696"/>
                    </a:lnTo>
                    <a:lnTo>
                      <a:pt x="2382" y="3723"/>
                    </a:lnTo>
                    <a:lnTo>
                      <a:pt x="2382" y="3733"/>
                    </a:lnTo>
                    <a:lnTo>
                      <a:pt x="2394" y="3806"/>
                    </a:lnTo>
                    <a:lnTo>
                      <a:pt x="2461" y="3837"/>
                    </a:lnTo>
                    <a:lnTo>
                      <a:pt x="2478" y="3838"/>
                    </a:lnTo>
                    <a:lnTo>
                      <a:pt x="2495" y="3840"/>
                    </a:lnTo>
                    <a:lnTo>
                      <a:pt x="2514" y="3843"/>
                    </a:lnTo>
                    <a:lnTo>
                      <a:pt x="2536" y="3849"/>
                    </a:lnTo>
                    <a:lnTo>
                      <a:pt x="2628" y="4018"/>
                    </a:lnTo>
                    <a:lnTo>
                      <a:pt x="2629" y="4014"/>
                    </a:lnTo>
                    <a:lnTo>
                      <a:pt x="2641" y="4030"/>
                    </a:lnTo>
                    <a:lnTo>
                      <a:pt x="2648" y="4035"/>
                    </a:lnTo>
                    <a:lnTo>
                      <a:pt x="2651" y="4018"/>
                    </a:lnTo>
                    <a:lnTo>
                      <a:pt x="2652" y="3999"/>
                    </a:lnTo>
                    <a:lnTo>
                      <a:pt x="2651" y="3979"/>
                    </a:lnTo>
                    <a:lnTo>
                      <a:pt x="2644" y="3913"/>
                    </a:lnTo>
                    <a:lnTo>
                      <a:pt x="2633" y="3843"/>
                    </a:lnTo>
                    <a:lnTo>
                      <a:pt x="2629" y="3821"/>
                    </a:lnTo>
                    <a:lnTo>
                      <a:pt x="2625" y="3798"/>
                    </a:lnTo>
                    <a:lnTo>
                      <a:pt x="2623" y="3777"/>
                    </a:lnTo>
                    <a:lnTo>
                      <a:pt x="2621" y="3756"/>
                    </a:lnTo>
                    <a:lnTo>
                      <a:pt x="2620" y="3737"/>
                    </a:lnTo>
                    <a:lnTo>
                      <a:pt x="2620" y="3720"/>
                    </a:lnTo>
                    <a:lnTo>
                      <a:pt x="2650" y="3661"/>
                    </a:lnTo>
                    <a:lnTo>
                      <a:pt x="2658" y="3659"/>
                    </a:lnTo>
                    <a:lnTo>
                      <a:pt x="2664" y="3662"/>
                    </a:lnTo>
                    <a:lnTo>
                      <a:pt x="2695" y="3725"/>
                    </a:lnTo>
                    <a:lnTo>
                      <a:pt x="2702" y="3743"/>
                    </a:lnTo>
                    <a:lnTo>
                      <a:pt x="2731" y="3801"/>
                    </a:lnTo>
                    <a:lnTo>
                      <a:pt x="2778" y="3850"/>
                    </a:lnTo>
                    <a:lnTo>
                      <a:pt x="2848" y="3877"/>
                    </a:lnTo>
                    <a:lnTo>
                      <a:pt x="2829" y="3888"/>
                    </a:lnTo>
                    <a:lnTo>
                      <a:pt x="2796" y="3936"/>
                    </a:lnTo>
                    <a:lnTo>
                      <a:pt x="2793" y="3955"/>
                    </a:lnTo>
                    <a:lnTo>
                      <a:pt x="2807" y="3967"/>
                    </a:lnTo>
                    <a:lnTo>
                      <a:pt x="2814" y="3976"/>
                    </a:lnTo>
                    <a:lnTo>
                      <a:pt x="2819" y="3982"/>
                    </a:lnTo>
                    <a:lnTo>
                      <a:pt x="2824" y="3986"/>
                    </a:lnTo>
                    <a:lnTo>
                      <a:pt x="2832" y="3988"/>
                    </a:lnTo>
                    <a:lnTo>
                      <a:pt x="2845" y="3988"/>
                    </a:lnTo>
                    <a:lnTo>
                      <a:pt x="2867" y="3987"/>
                    </a:lnTo>
                    <a:lnTo>
                      <a:pt x="2876" y="3986"/>
                    </a:lnTo>
                    <a:lnTo>
                      <a:pt x="2883" y="3984"/>
                    </a:lnTo>
                    <a:lnTo>
                      <a:pt x="2890" y="3983"/>
                    </a:lnTo>
                    <a:lnTo>
                      <a:pt x="2929" y="3967"/>
                    </a:lnTo>
                    <a:lnTo>
                      <a:pt x="2929" y="3964"/>
                    </a:lnTo>
                    <a:lnTo>
                      <a:pt x="2928" y="3961"/>
                    </a:lnTo>
                    <a:lnTo>
                      <a:pt x="2928" y="3957"/>
                    </a:lnTo>
                    <a:lnTo>
                      <a:pt x="2929" y="3953"/>
                    </a:lnTo>
                    <a:lnTo>
                      <a:pt x="2932" y="3949"/>
                    </a:lnTo>
                    <a:lnTo>
                      <a:pt x="2939" y="3943"/>
                    </a:lnTo>
                    <a:lnTo>
                      <a:pt x="2950" y="3937"/>
                    </a:lnTo>
                    <a:lnTo>
                      <a:pt x="2945" y="3963"/>
                    </a:lnTo>
                    <a:lnTo>
                      <a:pt x="2926" y="4026"/>
                    </a:lnTo>
                    <a:lnTo>
                      <a:pt x="2896" y="4090"/>
                    </a:lnTo>
                    <a:lnTo>
                      <a:pt x="2888" y="4105"/>
                    </a:lnTo>
                    <a:lnTo>
                      <a:pt x="2880" y="4121"/>
                    </a:lnTo>
                    <a:lnTo>
                      <a:pt x="2846" y="4194"/>
                    </a:lnTo>
                    <a:lnTo>
                      <a:pt x="2828" y="4257"/>
                    </a:lnTo>
                    <a:lnTo>
                      <a:pt x="2818" y="4316"/>
                    </a:lnTo>
                    <a:lnTo>
                      <a:pt x="2815" y="4333"/>
                    </a:lnTo>
                    <a:lnTo>
                      <a:pt x="2796" y="4396"/>
                    </a:lnTo>
                    <a:lnTo>
                      <a:pt x="2747" y="4442"/>
                    </a:lnTo>
                    <a:lnTo>
                      <a:pt x="2729" y="4450"/>
                    </a:lnTo>
                    <a:lnTo>
                      <a:pt x="2725" y="4430"/>
                    </a:lnTo>
                    <a:lnTo>
                      <a:pt x="2724" y="4413"/>
                    </a:lnTo>
                    <a:lnTo>
                      <a:pt x="2725" y="4397"/>
                    </a:lnTo>
                    <a:lnTo>
                      <a:pt x="2728" y="4381"/>
                    </a:lnTo>
                    <a:lnTo>
                      <a:pt x="2732" y="4366"/>
                    </a:lnTo>
                    <a:lnTo>
                      <a:pt x="2735" y="4350"/>
                    </a:lnTo>
                    <a:lnTo>
                      <a:pt x="2738" y="4333"/>
                    </a:lnTo>
                    <a:lnTo>
                      <a:pt x="2739" y="4313"/>
                    </a:lnTo>
                    <a:lnTo>
                      <a:pt x="2738" y="4291"/>
                    </a:lnTo>
                    <a:lnTo>
                      <a:pt x="2721" y="4220"/>
                    </a:lnTo>
                    <a:lnTo>
                      <a:pt x="2710" y="4201"/>
                    </a:lnTo>
                    <a:lnTo>
                      <a:pt x="2707" y="4202"/>
                    </a:lnTo>
                    <a:lnTo>
                      <a:pt x="2704" y="4202"/>
                    </a:lnTo>
                    <a:lnTo>
                      <a:pt x="2701" y="4201"/>
                    </a:lnTo>
                    <a:lnTo>
                      <a:pt x="2548" y="4228"/>
                    </a:lnTo>
                    <a:lnTo>
                      <a:pt x="2545" y="4253"/>
                    </a:lnTo>
                    <a:lnTo>
                      <a:pt x="2541" y="4274"/>
                    </a:lnTo>
                    <a:lnTo>
                      <a:pt x="2537" y="4292"/>
                    </a:lnTo>
                    <a:lnTo>
                      <a:pt x="2535" y="4307"/>
                    </a:lnTo>
                    <a:lnTo>
                      <a:pt x="2535" y="4320"/>
                    </a:lnTo>
                    <a:lnTo>
                      <a:pt x="2537" y="4331"/>
                    </a:lnTo>
                    <a:lnTo>
                      <a:pt x="2544" y="4342"/>
                    </a:lnTo>
                    <a:lnTo>
                      <a:pt x="2556" y="4351"/>
                    </a:lnTo>
                    <a:lnTo>
                      <a:pt x="2573" y="4360"/>
                    </a:lnTo>
                    <a:lnTo>
                      <a:pt x="2597" y="4370"/>
                    </a:lnTo>
                    <a:lnTo>
                      <a:pt x="2586" y="4384"/>
                    </a:lnTo>
                    <a:lnTo>
                      <a:pt x="2573" y="4398"/>
                    </a:lnTo>
                    <a:lnTo>
                      <a:pt x="2559" y="4414"/>
                    </a:lnTo>
                    <a:lnTo>
                      <a:pt x="2511" y="4547"/>
                    </a:lnTo>
                    <a:lnTo>
                      <a:pt x="2532" y="4552"/>
                    </a:lnTo>
                    <a:lnTo>
                      <a:pt x="2550" y="4557"/>
                    </a:lnTo>
                    <a:lnTo>
                      <a:pt x="2567" y="4561"/>
                    </a:lnTo>
                    <a:lnTo>
                      <a:pt x="2582" y="4565"/>
                    </a:lnTo>
                    <a:lnTo>
                      <a:pt x="2598" y="4567"/>
                    </a:lnTo>
                    <a:lnTo>
                      <a:pt x="2615" y="4568"/>
                    </a:lnTo>
                    <a:lnTo>
                      <a:pt x="2633" y="4568"/>
                    </a:lnTo>
                    <a:lnTo>
                      <a:pt x="2655" y="4567"/>
                    </a:lnTo>
                    <a:lnTo>
                      <a:pt x="2680" y="4564"/>
                    </a:lnTo>
                    <a:lnTo>
                      <a:pt x="2690" y="4592"/>
                    </a:lnTo>
                    <a:lnTo>
                      <a:pt x="2723" y="4652"/>
                    </a:lnTo>
                    <a:lnTo>
                      <a:pt x="2785" y="4685"/>
                    </a:lnTo>
                    <a:lnTo>
                      <a:pt x="2797" y="4684"/>
                    </a:lnTo>
                    <a:lnTo>
                      <a:pt x="2861" y="4656"/>
                    </a:lnTo>
                    <a:lnTo>
                      <a:pt x="3056" y="4668"/>
                    </a:lnTo>
                    <a:lnTo>
                      <a:pt x="3056" y="4645"/>
                    </a:lnTo>
                    <a:lnTo>
                      <a:pt x="3056" y="4624"/>
                    </a:lnTo>
                    <a:lnTo>
                      <a:pt x="3058" y="4606"/>
                    </a:lnTo>
                    <a:lnTo>
                      <a:pt x="3060" y="4590"/>
                    </a:lnTo>
                    <a:lnTo>
                      <a:pt x="3063" y="4575"/>
                    </a:lnTo>
                    <a:lnTo>
                      <a:pt x="3065" y="4560"/>
                    </a:lnTo>
                    <a:lnTo>
                      <a:pt x="3067" y="4546"/>
                    </a:lnTo>
                    <a:lnTo>
                      <a:pt x="3068" y="4532"/>
                    </a:lnTo>
                    <a:lnTo>
                      <a:pt x="3068" y="4517"/>
                    </a:lnTo>
                    <a:lnTo>
                      <a:pt x="3066" y="4500"/>
                    </a:lnTo>
                    <a:lnTo>
                      <a:pt x="3062" y="4482"/>
                    </a:lnTo>
                    <a:lnTo>
                      <a:pt x="3056" y="4461"/>
                    </a:lnTo>
                    <a:lnTo>
                      <a:pt x="3048" y="4437"/>
                    </a:lnTo>
                    <a:lnTo>
                      <a:pt x="3072" y="4425"/>
                    </a:lnTo>
                    <a:lnTo>
                      <a:pt x="3093" y="4415"/>
                    </a:lnTo>
                    <a:lnTo>
                      <a:pt x="3112" y="4407"/>
                    </a:lnTo>
                    <a:lnTo>
                      <a:pt x="3129" y="4399"/>
                    </a:lnTo>
                    <a:lnTo>
                      <a:pt x="3170" y="4354"/>
                    </a:lnTo>
                    <a:lnTo>
                      <a:pt x="3179" y="4286"/>
                    </a:lnTo>
                    <a:lnTo>
                      <a:pt x="3179" y="4269"/>
                    </a:lnTo>
                    <a:lnTo>
                      <a:pt x="3177" y="4208"/>
                    </a:lnTo>
                    <a:lnTo>
                      <a:pt x="3173" y="4142"/>
                    </a:lnTo>
                    <a:lnTo>
                      <a:pt x="3168" y="4081"/>
                    </a:lnTo>
                    <a:lnTo>
                      <a:pt x="3138" y="4053"/>
                    </a:lnTo>
                    <a:lnTo>
                      <a:pt x="3114" y="4043"/>
                    </a:lnTo>
                    <a:lnTo>
                      <a:pt x="3055" y="4001"/>
                    </a:lnTo>
                    <a:lnTo>
                      <a:pt x="3035" y="3944"/>
                    </a:lnTo>
                    <a:lnTo>
                      <a:pt x="3034" y="3905"/>
                    </a:lnTo>
                    <a:lnTo>
                      <a:pt x="3034" y="3881"/>
                    </a:lnTo>
                    <a:lnTo>
                      <a:pt x="3035" y="3855"/>
                    </a:lnTo>
                    <a:lnTo>
                      <a:pt x="3035" y="3826"/>
                    </a:lnTo>
                    <a:lnTo>
                      <a:pt x="3176" y="3894"/>
                    </a:lnTo>
                    <a:lnTo>
                      <a:pt x="3191" y="3903"/>
                    </a:lnTo>
                    <a:lnTo>
                      <a:pt x="3200" y="3909"/>
                    </a:lnTo>
                    <a:lnTo>
                      <a:pt x="3205" y="3911"/>
                    </a:lnTo>
                    <a:lnTo>
                      <a:pt x="3208" y="3910"/>
                    </a:lnTo>
                    <a:lnTo>
                      <a:pt x="3209" y="3909"/>
                    </a:lnTo>
                    <a:lnTo>
                      <a:pt x="3210" y="3908"/>
                    </a:lnTo>
                    <a:lnTo>
                      <a:pt x="3213" y="3907"/>
                    </a:lnTo>
                    <a:lnTo>
                      <a:pt x="3265" y="3938"/>
                    </a:lnTo>
                    <a:lnTo>
                      <a:pt x="3298" y="3992"/>
                    </a:lnTo>
                    <a:lnTo>
                      <a:pt x="3314" y="4057"/>
                    </a:lnTo>
                    <a:lnTo>
                      <a:pt x="3318" y="4128"/>
                    </a:lnTo>
                    <a:lnTo>
                      <a:pt x="3317" y="4153"/>
                    </a:lnTo>
                    <a:lnTo>
                      <a:pt x="3317" y="4178"/>
                    </a:lnTo>
                    <a:lnTo>
                      <a:pt x="3316" y="4202"/>
                    </a:lnTo>
                    <a:lnTo>
                      <a:pt x="3315" y="4227"/>
                    </a:lnTo>
                    <a:lnTo>
                      <a:pt x="3315" y="4251"/>
                    </a:lnTo>
                    <a:lnTo>
                      <a:pt x="3315" y="4274"/>
                    </a:lnTo>
                    <a:lnTo>
                      <a:pt x="3316" y="4296"/>
                    </a:lnTo>
                    <a:lnTo>
                      <a:pt x="3335" y="4370"/>
                    </a:lnTo>
                    <a:lnTo>
                      <a:pt x="3374" y="4422"/>
                    </a:lnTo>
                    <a:lnTo>
                      <a:pt x="3426" y="4470"/>
                    </a:lnTo>
                    <a:lnTo>
                      <a:pt x="3481" y="4505"/>
                    </a:lnTo>
                    <a:lnTo>
                      <a:pt x="3513" y="4518"/>
                    </a:lnTo>
                    <a:lnTo>
                      <a:pt x="3591" y="4471"/>
                    </a:lnTo>
                    <a:lnTo>
                      <a:pt x="3628" y="4437"/>
                    </a:lnTo>
                    <a:lnTo>
                      <a:pt x="3631" y="4434"/>
                    </a:lnTo>
                    <a:lnTo>
                      <a:pt x="3690" y="4414"/>
                    </a:lnTo>
                    <a:lnTo>
                      <a:pt x="3739" y="4405"/>
                    </a:lnTo>
                    <a:lnTo>
                      <a:pt x="3746" y="4406"/>
                    </a:lnTo>
                    <a:lnTo>
                      <a:pt x="3771" y="4416"/>
                    </a:lnTo>
                    <a:lnTo>
                      <a:pt x="3776" y="4419"/>
                    </a:lnTo>
                    <a:lnTo>
                      <a:pt x="3851" y="4435"/>
                    </a:lnTo>
                    <a:lnTo>
                      <a:pt x="3879" y="4436"/>
                    </a:lnTo>
                    <a:lnTo>
                      <a:pt x="3898" y="4436"/>
                    </a:lnTo>
                    <a:lnTo>
                      <a:pt x="3964" y="4433"/>
                    </a:lnTo>
                    <a:lnTo>
                      <a:pt x="4041" y="4427"/>
                    </a:lnTo>
                    <a:lnTo>
                      <a:pt x="4116" y="4417"/>
                    </a:lnTo>
                    <a:lnTo>
                      <a:pt x="4182" y="4403"/>
                    </a:lnTo>
                    <a:lnTo>
                      <a:pt x="4238" y="4377"/>
                    </a:lnTo>
                    <a:lnTo>
                      <a:pt x="4542" y="4307"/>
                    </a:lnTo>
                    <a:lnTo>
                      <a:pt x="4567" y="4246"/>
                    </a:lnTo>
                    <a:lnTo>
                      <a:pt x="4612" y="4198"/>
                    </a:lnTo>
                    <a:lnTo>
                      <a:pt x="4682" y="4173"/>
                    </a:lnTo>
                    <a:lnTo>
                      <a:pt x="4757" y="4158"/>
                    </a:lnTo>
                    <a:lnTo>
                      <a:pt x="4788" y="4152"/>
                    </a:lnTo>
                    <a:lnTo>
                      <a:pt x="4823" y="4086"/>
                    </a:lnTo>
                    <a:lnTo>
                      <a:pt x="4883" y="4052"/>
                    </a:lnTo>
                    <a:lnTo>
                      <a:pt x="4895" y="4049"/>
                    </a:lnTo>
                    <a:lnTo>
                      <a:pt x="4905" y="4045"/>
                    </a:lnTo>
                    <a:lnTo>
                      <a:pt x="4915" y="4039"/>
                    </a:lnTo>
                    <a:lnTo>
                      <a:pt x="4924" y="4027"/>
                    </a:lnTo>
                    <a:lnTo>
                      <a:pt x="4934" y="4010"/>
                    </a:lnTo>
                    <a:lnTo>
                      <a:pt x="5009" y="3924"/>
                    </a:lnTo>
                    <a:lnTo>
                      <a:pt x="4949" y="3882"/>
                    </a:lnTo>
                    <a:lnTo>
                      <a:pt x="4935" y="3822"/>
                    </a:lnTo>
                    <a:lnTo>
                      <a:pt x="4937" y="3806"/>
                    </a:lnTo>
                    <a:lnTo>
                      <a:pt x="4956" y="3738"/>
                    </a:lnTo>
                    <a:lnTo>
                      <a:pt x="4985" y="3676"/>
                    </a:lnTo>
                    <a:lnTo>
                      <a:pt x="4991" y="3662"/>
                    </a:lnTo>
                    <a:lnTo>
                      <a:pt x="4997" y="3650"/>
                    </a:lnTo>
                    <a:lnTo>
                      <a:pt x="5002" y="3639"/>
                    </a:lnTo>
                    <a:lnTo>
                      <a:pt x="5028" y="3635"/>
                    </a:lnTo>
                    <a:lnTo>
                      <a:pt x="5052" y="3632"/>
                    </a:lnTo>
                    <a:lnTo>
                      <a:pt x="5073" y="3630"/>
                    </a:lnTo>
                    <a:lnTo>
                      <a:pt x="5093" y="3629"/>
                    </a:lnTo>
                    <a:lnTo>
                      <a:pt x="5110" y="3629"/>
                    </a:lnTo>
                    <a:lnTo>
                      <a:pt x="5174" y="3646"/>
                    </a:lnTo>
                    <a:lnTo>
                      <a:pt x="5243" y="3694"/>
                    </a:lnTo>
                    <a:lnTo>
                      <a:pt x="5274" y="3721"/>
                    </a:lnTo>
                    <a:lnTo>
                      <a:pt x="5285" y="3731"/>
                    </a:lnTo>
                    <a:lnTo>
                      <a:pt x="5296" y="3738"/>
                    </a:lnTo>
                    <a:lnTo>
                      <a:pt x="5306" y="3744"/>
                    </a:lnTo>
                    <a:lnTo>
                      <a:pt x="5317" y="3747"/>
                    </a:lnTo>
                    <a:lnTo>
                      <a:pt x="5329" y="3748"/>
                    </a:lnTo>
                    <a:lnTo>
                      <a:pt x="5345" y="3748"/>
                    </a:lnTo>
                    <a:lnTo>
                      <a:pt x="5364" y="3745"/>
                    </a:lnTo>
                    <a:lnTo>
                      <a:pt x="5388" y="3741"/>
                    </a:lnTo>
                    <a:lnTo>
                      <a:pt x="5393" y="3714"/>
                    </a:lnTo>
                    <a:lnTo>
                      <a:pt x="5401" y="3690"/>
                    </a:lnTo>
                    <a:lnTo>
                      <a:pt x="5440" y="3632"/>
                    </a:lnTo>
                    <a:lnTo>
                      <a:pt x="5496" y="3598"/>
                    </a:lnTo>
                    <a:lnTo>
                      <a:pt x="5558" y="3589"/>
                    </a:lnTo>
                    <a:lnTo>
                      <a:pt x="5578" y="3592"/>
                    </a:lnTo>
                    <a:lnTo>
                      <a:pt x="5635" y="3619"/>
                    </a:lnTo>
                    <a:lnTo>
                      <a:pt x="5679" y="3675"/>
                    </a:lnTo>
                    <a:lnTo>
                      <a:pt x="5698" y="3755"/>
                    </a:lnTo>
                    <a:lnTo>
                      <a:pt x="5699" y="3777"/>
                    </a:lnTo>
                    <a:lnTo>
                      <a:pt x="5696" y="3796"/>
                    </a:lnTo>
                    <a:lnTo>
                      <a:pt x="5692" y="3812"/>
                    </a:lnTo>
                    <a:lnTo>
                      <a:pt x="5686" y="3827"/>
                    </a:lnTo>
                    <a:lnTo>
                      <a:pt x="5680" y="3842"/>
                    </a:lnTo>
                    <a:lnTo>
                      <a:pt x="5672" y="3857"/>
                    </a:lnTo>
                    <a:lnTo>
                      <a:pt x="5665" y="3873"/>
                    </a:lnTo>
                    <a:lnTo>
                      <a:pt x="5658" y="3891"/>
                    </a:lnTo>
                    <a:lnTo>
                      <a:pt x="5653" y="3912"/>
                    </a:lnTo>
                    <a:lnTo>
                      <a:pt x="5649" y="3936"/>
                    </a:lnTo>
                    <a:lnTo>
                      <a:pt x="5648" y="3957"/>
                    </a:lnTo>
                    <a:lnTo>
                      <a:pt x="5649" y="3976"/>
                    </a:lnTo>
                    <a:lnTo>
                      <a:pt x="5650" y="3994"/>
                    </a:lnTo>
                    <a:lnTo>
                      <a:pt x="5653" y="4011"/>
                    </a:lnTo>
                    <a:lnTo>
                      <a:pt x="5655" y="4028"/>
                    </a:lnTo>
                    <a:lnTo>
                      <a:pt x="5657" y="4045"/>
                    </a:lnTo>
                    <a:lnTo>
                      <a:pt x="5658" y="4064"/>
                    </a:lnTo>
                    <a:lnTo>
                      <a:pt x="5658" y="4084"/>
                    </a:lnTo>
                    <a:lnTo>
                      <a:pt x="5655" y="4109"/>
                    </a:lnTo>
                    <a:lnTo>
                      <a:pt x="5650" y="4130"/>
                    </a:lnTo>
                    <a:lnTo>
                      <a:pt x="5643" y="4165"/>
                    </a:lnTo>
                    <a:lnTo>
                      <a:pt x="5640" y="4196"/>
                    </a:lnTo>
                    <a:lnTo>
                      <a:pt x="5640" y="4223"/>
                    </a:lnTo>
                    <a:lnTo>
                      <a:pt x="5643" y="4247"/>
                    </a:lnTo>
                    <a:lnTo>
                      <a:pt x="5682" y="4311"/>
                    </a:lnTo>
                    <a:lnTo>
                      <a:pt x="5730" y="4326"/>
                    </a:lnTo>
                    <a:lnTo>
                      <a:pt x="5748" y="4326"/>
                    </a:lnTo>
                    <a:lnTo>
                      <a:pt x="5806" y="4307"/>
                    </a:lnTo>
                    <a:lnTo>
                      <a:pt x="5863" y="4265"/>
                    </a:lnTo>
                    <a:lnTo>
                      <a:pt x="5909" y="4207"/>
                    </a:lnTo>
                    <a:lnTo>
                      <a:pt x="5921" y="4192"/>
                    </a:lnTo>
                    <a:lnTo>
                      <a:pt x="5968" y="4147"/>
                    </a:lnTo>
                    <a:lnTo>
                      <a:pt x="6005" y="4143"/>
                    </a:lnTo>
                    <a:lnTo>
                      <a:pt x="6015" y="4142"/>
                    </a:lnTo>
                    <a:lnTo>
                      <a:pt x="6093" y="4124"/>
                    </a:lnTo>
                    <a:lnTo>
                      <a:pt x="6119" y="4079"/>
                    </a:lnTo>
                    <a:lnTo>
                      <a:pt x="6119" y="4069"/>
                    </a:lnTo>
                    <a:lnTo>
                      <a:pt x="6118" y="4062"/>
                    </a:lnTo>
                    <a:lnTo>
                      <a:pt x="6117" y="4052"/>
                    </a:lnTo>
                    <a:lnTo>
                      <a:pt x="6164" y="3797"/>
                    </a:lnTo>
                    <a:lnTo>
                      <a:pt x="6223" y="3775"/>
                    </a:lnTo>
                    <a:lnTo>
                      <a:pt x="6295" y="3751"/>
                    </a:lnTo>
                    <a:lnTo>
                      <a:pt x="6370" y="3733"/>
                    </a:lnTo>
                    <a:lnTo>
                      <a:pt x="6440" y="3726"/>
                    </a:lnTo>
                    <a:lnTo>
                      <a:pt x="6499" y="3722"/>
                    </a:lnTo>
                    <a:lnTo>
                      <a:pt x="6522" y="3721"/>
                    </a:lnTo>
                    <a:lnTo>
                      <a:pt x="6604" y="3714"/>
                    </a:lnTo>
                    <a:lnTo>
                      <a:pt x="6639" y="3654"/>
                    </a:lnTo>
                    <a:lnTo>
                      <a:pt x="6649" y="3636"/>
                    </a:lnTo>
                    <a:lnTo>
                      <a:pt x="6659" y="3618"/>
                    </a:lnTo>
                    <a:lnTo>
                      <a:pt x="6699" y="3554"/>
                    </a:lnTo>
                    <a:lnTo>
                      <a:pt x="6747" y="3498"/>
                    </a:lnTo>
                    <a:lnTo>
                      <a:pt x="6813" y="3450"/>
                    </a:lnTo>
                    <a:lnTo>
                      <a:pt x="6881" y="3417"/>
                    </a:lnTo>
                    <a:lnTo>
                      <a:pt x="6971" y="3555"/>
                    </a:lnTo>
                    <a:lnTo>
                      <a:pt x="6911" y="3597"/>
                    </a:lnTo>
                    <a:lnTo>
                      <a:pt x="6852" y="3634"/>
                    </a:lnTo>
                    <a:lnTo>
                      <a:pt x="6796" y="3665"/>
                    </a:lnTo>
                    <a:lnTo>
                      <a:pt x="6780" y="3673"/>
                    </a:lnTo>
                    <a:lnTo>
                      <a:pt x="6781" y="3708"/>
                    </a:lnTo>
                    <a:lnTo>
                      <a:pt x="6777" y="3780"/>
                    </a:lnTo>
                    <a:lnTo>
                      <a:pt x="6744" y="3830"/>
                    </a:lnTo>
                    <a:lnTo>
                      <a:pt x="6738" y="3833"/>
                    </a:lnTo>
                    <a:lnTo>
                      <a:pt x="6709" y="3907"/>
                    </a:lnTo>
                    <a:lnTo>
                      <a:pt x="6707" y="3933"/>
                    </a:lnTo>
                    <a:lnTo>
                      <a:pt x="6728" y="3932"/>
                    </a:lnTo>
                    <a:lnTo>
                      <a:pt x="6742" y="3933"/>
                    </a:lnTo>
                    <a:lnTo>
                      <a:pt x="6753" y="3934"/>
                    </a:lnTo>
                    <a:lnTo>
                      <a:pt x="6767" y="3935"/>
                    </a:lnTo>
                    <a:lnTo>
                      <a:pt x="6871" y="3935"/>
                    </a:lnTo>
                    <a:lnTo>
                      <a:pt x="6897" y="3933"/>
                    </a:lnTo>
                    <a:lnTo>
                      <a:pt x="6917" y="3931"/>
                    </a:lnTo>
                    <a:lnTo>
                      <a:pt x="6975" y="3908"/>
                    </a:lnTo>
                    <a:lnTo>
                      <a:pt x="6982" y="3898"/>
                    </a:lnTo>
                    <a:lnTo>
                      <a:pt x="6993" y="3884"/>
                    </a:lnTo>
                    <a:lnTo>
                      <a:pt x="7012" y="3860"/>
                    </a:lnTo>
                    <a:lnTo>
                      <a:pt x="7029" y="3840"/>
                    </a:lnTo>
                    <a:lnTo>
                      <a:pt x="7043" y="3822"/>
                    </a:lnTo>
                    <a:lnTo>
                      <a:pt x="7091" y="3773"/>
                    </a:lnTo>
                    <a:lnTo>
                      <a:pt x="7123" y="3765"/>
                    </a:lnTo>
                    <a:lnTo>
                      <a:pt x="7134" y="3766"/>
                    </a:lnTo>
                    <a:lnTo>
                      <a:pt x="7146" y="3767"/>
                    </a:lnTo>
                    <a:lnTo>
                      <a:pt x="7160" y="3769"/>
                    </a:lnTo>
                    <a:lnTo>
                      <a:pt x="7176" y="3770"/>
                    </a:lnTo>
                    <a:lnTo>
                      <a:pt x="7195" y="3772"/>
                    </a:lnTo>
                    <a:lnTo>
                      <a:pt x="7217" y="3773"/>
                    </a:lnTo>
                    <a:lnTo>
                      <a:pt x="7243" y="3773"/>
                    </a:lnTo>
                    <a:lnTo>
                      <a:pt x="7272" y="3773"/>
                    </a:lnTo>
                    <a:lnTo>
                      <a:pt x="7244" y="3719"/>
                    </a:lnTo>
                    <a:lnTo>
                      <a:pt x="7208" y="3678"/>
                    </a:lnTo>
                    <a:lnTo>
                      <a:pt x="7199" y="3670"/>
                    </a:lnTo>
                    <a:lnTo>
                      <a:pt x="7188" y="3659"/>
                    </a:lnTo>
                    <a:lnTo>
                      <a:pt x="7176" y="3645"/>
                    </a:lnTo>
                    <a:lnTo>
                      <a:pt x="7167" y="3627"/>
                    </a:lnTo>
                    <a:lnTo>
                      <a:pt x="7173" y="3621"/>
                    </a:lnTo>
                    <a:lnTo>
                      <a:pt x="7175" y="3618"/>
                    </a:lnTo>
                    <a:lnTo>
                      <a:pt x="7196" y="3592"/>
                    </a:lnTo>
                    <a:lnTo>
                      <a:pt x="7199" y="3588"/>
                    </a:lnTo>
                    <a:lnTo>
                      <a:pt x="7204" y="3582"/>
                    </a:lnTo>
                    <a:lnTo>
                      <a:pt x="7235" y="3526"/>
                    </a:lnTo>
                    <a:lnTo>
                      <a:pt x="7259" y="3451"/>
                    </a:lnTo>
                    <a:lnTo>
                      <a:pt x="7262" y="3412"/>
                    </a:lnTo>
                    <a:lnTo>
                      <a:pt x="7261" y="3392"/>
                    </a:lnTo>
                    <a:lnTo>
                      <a:pt x="7202" y="3406"/>
                    </a:lnTo>
                    <a:lnTo>
                      <a:pt x="7156" y="3445"/>
                    </a:lnTo>
                    <a:lnTo>
                      <a:pt x="7152" y="3451"/>
                    </a:lnTo>
                    <a:lnTo>
                      <a:pt x="7149" y="3456"/>
                    </a:lnTo>
                    <a:lnTo>
                      <a:pt x="7146" y="3461"/>
                    </a:lnTo>
                    <a:lnTo>
                      <a:pt x="7142" y="3464"/>
                    </a:lnTo>
                    <a:lnTo>
                      <a:pt x="7137" y="3466"/>
                    </a:lnTo>
                    <a:lnTo>
                      <a:pt x="7130" y="3467"/>
                    </a:lnTo>
                    <a:lnTo>
                      <a:pt x="7122" y="3466"/>
                    </a:lnTo>
                    <a:lnTo>
                      <a:pt x="7111" y="3464"/>
                    </a:lnTo>
                    <a:lnTo>
                      <a:pt x="7098" y="3460"/>
                    </a:lnTo>
                    <a:lnTo>
                      <a:pt x="7082" y="3453"/>
                    </a:lnTo>
                    <a:lnTo>
                      <a:pt x="7062" y="3444"/>
                    </a:lnTo>
                    <a:lnTo>
                      <a:pt x="7141" y="3339"/>
                    </a:lnTo>
                    <a:lnTo>
                      <a:pt x="7149" y="3323"/>
                    </a:lnTo>
                    <a:lnTo>
                      <a:pt x="7165" y="3288"/>
                    </a:lnTo>
                    <a:lnTo>
                      <a:pt x="7166" y="3286"/>
                    </a:lnTo>
                    <a:lnTo>
                      <a:pt x="7166" y="3287"/>
                    </a:lnTo>
                    <a:lnTo>
                      <a:pt x="7167" y="3288"/>
                    </a:lnTo>
                    <a:lnTo>
                      <a:pt x="7168" y="3289"/>
                    </a:lnTo>
                    <a:lnTo>
                      <a:pt x="7170" y="3290"/>
                    </a:lnTo>
                    <a:lnTo>
                      <a:pt x="7172" y="3290"/>
                    </a:lnTo>
                    <a:lnTo>
                      <a:pt x="7176" y="3289"/>
                    </a:lnTo>
                    <a:lnTo>
                      <a:pt x="7245" y="3244"/>
                    </a:lnTo>
                    <a:lnTo>
                      <a:pt x="7289" y="3196"/>
                    </a:lnTo>
                    <a:lnTo>
                      <a:pt x="7318" y="3133"/>
                    </a:lnTo>
                    <a:lnTo>
                      <a:pt x="7330" y="3084"/>
                    </a:lnTo>
                    <a:lnTo>
                      <a:pt x="7333" y="3067"/>
                    </a:lnTo>
                    <a:lnTo>
                      <a:pt x="7338" y="3049"/>
                    </a:lnTo>
                    <a:lnTo>
                      <a:pt x="7343" y="3031"/>
                    </a:lnTo>
                    <a:lnTo>
                      <a:pt x="7405" y="3061"/>
                    </a:lnTo>
                    <a:lnTo>
                      <a:pt x="7429" y="3052"/>
                    </a:lnTo>
                    <a:lnTo>
                      <a:pt x="7495" y="3025"/>
                    </a:lnTo>
                    <a:lnTo>
                      <a:pt x="7551" y="2994"/>
                    </a:lnTo>
                    <a:lnTo>
                      <a:pt x="7610" y="2945"/>
                    </a:lnTo>
                    <a:lnTo>
                      <a:pt x="7654" y="2883"/>
                    </a:lnTo>
                    <a:lnTo>
                      <a:pt x="7669" y="2846"/>
                    </a:lnTo>
                    <a:lnTo>
                      <a:pt x="7687" y="2845"/>
                    </a:lnTo>
                    <a:lnTo>
                      <a:pt x="7701" y="2844"/>
                    </a:lnTo>
                    <a:lnTo>
                      <a:pt x="7713" y="2844"/>
                    </a:lnTo>
                    <a:lnTo>
                      <a:pt x="7723" y="2845"/>
                    </a:lnTo>
                    <a:lnTo>
                      <a:pt x="7751" y="2854"/>
                    </a:lnTo>
                    <a:lnTo>
                      <a:pt x="7755" y="2856"/>
                    </a:lnTo>
                    <a:lnTo>
                      <a:pt x="7796" y="2861"/>
                    </a:lnTo>
                    <a:lnTo>
                      <a:pt x="7810" y="2860"/>
                    </a:lnTo>
                    <a:lnTo>
                      <a:pt x="7828" y="2859"/>
                    </a:lnTo>
                    <a:lnTo>
                      <a:pt x="7849" y="2857"/>
                    </a:lnTo>
                    <a:lnTo>
                      <a:pt x="7881" y="2724"/>
                    </a:lnTo>
                    <a:lnTo>
                      <a:pt x="8021" y="2671"/>
                    </a:lnTo>
                    <a:lnTo>
                      <a:pt x="7969" y="2628"/>
                    </a:lnTo>
                    <a:lnTo>
                      <a:pt x="7947" y="2623"/>
                    </a:lnTo>
                    <a:lnTo>
                      <a:pt x="7839" y="2522"/>
                    </a:lnTo>
                    <a:lnTo>
                      <a:pt x="7773" y="2538"/>
                    </a:lnTo>
                    <a:lnTo>
                      <a:pt x="7756" y="2543"/>
                    </a:lnTo>
                    <a:lnTo>
                      <a:pt x="7741" y="2548"/>
                    </a:lnTo>
                    <a:lnTo>
                      <a:pt x="7726" y="2552"/>
                    </a:lnTo>
                    <a:lnTo>
                      <a:pt x="7712" y="2555"/>
                    </a:lnTo>
                    <a:lnTo>
                      <a:pt x="7699" y="2557"/>
                    </a:lnTo>
                    <a:lnTo>
                      <a:pt x="7687" y="2557"/>
                    </a:lnTo>
                    <a:lnTo>
                      <a:pt x="7676" y="2556"/>
                    </a:lnTo>
                    <a:lnTo>
                      <a:pt x="7643" y="2500"/>
                    </a:lnTo>
                    <a:lnTo>
                      <a:pt x="7644" y="2479"/>
                    </a:lnTo>
                    <a:lnTo>
                      <a:pt x="7666" y="2415"/>
                    </a:lnTo>
                    <a:lnTo>
                      <a:pt x="7722" y="2405"/>
                    </a:lnTo>
                    <a:lnTo>
                      <a:pt x="7742" y="2405"/>
                    </a:lnTo>
                    <a:lnTo>
                      <a:pt x="7762" y="2405"/>
                    </a:lnTo>
                    <a:lnTo>
                      <a:pt x="7799" y="2336"/>
                    </a:lnTo>
                    <a:lnTo>
                      <a:pt x="7803" y="2302"/>
                    </a:lnTo>
                    <a:lnTo>
                      <a:pt x="7803" y="2287"/>
                    </a:lnTo>
                    <a:lnTo>
                      <a:pt x="7781" y="2214"/>
                    </a:lnTo>
                    <a:lnTo>
                      <a:pt x="7763" y="2178"/>
                    </a:lnTo>
                    <a:lnTo>
                      <a:pt x="7753" y="2156"/>
                    </a:lnTo>
                    <a:lnTo>
                      <a:pt x="7830" y="2044"/>
                    </a:lnTo>
                    <a:lnTo>
                      <a:pt x="7844" y="2025"/>
                    </a:lnTo>
                    <a:lnTo>
                      <a:pt x="7853" y="2010"/>
                    </a:lnTo>
                    <a:lnTo>
                      <a:pt x="7858" y="1998"/>
                    </a:lnTo>
                    <a:lnTo>
                      <a:pt x="7863" y="1984"/>
                    </a:lnTo>
                    <a:lnTo>
                      <a:pt x="7870" y="1967"/>
                    </a:lnTo>
                    <a:lnTo>
                      <a:pt x="7940" y="1954"/>
                    </a:lnTo>
                    <a:lnTo>
                      <a:pt x="8023" y="1935"/>
                    </a:lnTo>
                    <a:lnTo>
                      <a:pt x="8085" y="1913"/>
                    </a:lnTo>
                    <a:lnTo>
                      <a:pt x="8144" y="1875"/>
                    </a:lnTo>
                    <a:lnTo>
                      <a:pt x="8189" y="1818"/>
                    </a:lnTo>
                    <a:lnTo>
                      <a:pt x="8223" y="1758"/>
                    </a:lnTo>
                    <a:lnTo>
                      <a:pt x="8235" y="1734"/>
                    </a:lnTo>
                    <a:lnTo>
                      <a:pt x="8259" y="1732"/>
                    </a:lnTo>
                    <a:lnTo>
                      <a:pt x="8284" y="1730"/>
                    </a:lnTo>
                    <a:lnTo>
                      <a:pt x="8311" y="1730"/>
                    </a:lnTo>
                    <a:lnTo>
                      <a:pt x="8339" y="1732"/>
                    </a:lnTo>
                    <a:lnTo>
                      <a:pt x="8367" y="1734"/>
                    </a:lnTo>
                    <a:lnTo>
                      <a:pt x="8396" y="1736"/>
                    </a:lnTo>
                    <a:lnTo>
                      <a:pt x="8426" y="1739"/>
                    </a:lnTo>
                    <a:lnTo>
                      <a:pt x="8456" y="1742"/>
                    </a:lnTo>
                    <a:lnTo>
                      <a:pt x="8486" y="1745"/>
                    </a:lnTo>
                    <a:lnTo>
                      <a:pt x="8515" y="1747"/>
                    </a:lnTo>
                    <a:lnTo>
                      <a:pt x="8545" y="1749"/>
                    </a:lnTo>
                    <a:lnTo>
                      <a:pt x="8573" y="1749"/>
                    </a:lnTo>
                    <a:lnTo>
                      <a:pt x="8601" y="1748"/>
                    </a:lnTo>
                    <a:lnTo>
                      <a:pt x="8677" y="1734"/>
                    </a:lnTo>
                    <a:lnTo>
                      <a:pt x="8739" y="1699"/>
                    </a:lnTo>
                    <a:lnTo>
                      <a:pt x="8755" y="1681"/>
                    </a:lnTo>
                    <a:lnTo>
                      <a:pt x="8751" y="1666"/>
                    </a:lnTo>
                    <a:lnTo>
                      <a:pt x="8693" y="1634"/>
                    </a:lnTo>
                    <a:lnTo>
                      <a:pt x="8651" y="1627"/>
                    </a:lnTo>
                    <a:lnTo>
                      <a:pt x="8629" y="1623"/>
                    </a:lnTo>
                    <a:lnTo>
                      <a:pt x="8571" y="1598"/>
                    </a:lnTo>
                    <a:lnTo>
                      <a:pt x="8523" y="1549"/>
                    </a:lnTo>
                    <a:lnTo>
                      <a:pt x="8514" y="1531"/>
                    </a:lnTo>
                    <a:lnTo>
                      <a:pt x="8511" y="1526"/>
                    </a:lnTo>
                    <a:lnTo>
                      <a:pt x="8448" y="1499"/>
                    </a:lnTo>
                    <a:lnTo>
                      <a:pt x="8373" y="1487"/>
                    </a:lnTo>
                    <a:lnTo>
                      <a:pt x="8365" y="1444"/>
                    </a:lnTo>
                    <a:lnTo>
                      <a:pt x="8358" y="1406"/>
                    </a:lnTo>
                    <a:lnTo>
                      <a:pt x="8354" y="1373"/>
                    </a:lnTo>
                    <a:lnTo>
                      <a:pt x="8352" y="1344"/>
                    </a:lnTo>
                    <a:lnTo>
                      <a:pt x="8352" y="1319"/>
                    </a:lnTo>
                    <a:lnTo>
                      <a:pt x="8353" y="1299"/>
                    </a:lnTo>
                    <a:lnTo>
                      <a:pt x="8382" y="1236"/>
                    </a:lnTo>
                    <a:lnTo>
                      <a:pt x="8441" y="1206"/>
                    </a:lnTo>
                    <a:lnTo>
                      <a:pt x="8455" y="1199"/>
                    </a:lnTo>
                    <a:lnTo>
                      <a:pt x="8515" y="1161"/>
                    </a:lnTo>
                    <a:lnTo>
                      <a:pt x="8543" y="1105"/>
                    </a:lnTo>
                    <a:lnTo>
                      <a:pt x="8544" y="1097"/>
                    </a:lnTo>
                    <a:lnTo>
                      <a:pt x="8544" y="1089"/>
                    </a:lnTo>
                    <a:lnTo>
                      <a:pt x="8586" y="1042"/>
                    </a:lnTo>
                    <a:lnTo>
                      <a:pt x="8603" y="1036"/>
                    </a:lnTo>
                    <a:lnTo>
                      <a:pt x="8622" y="1053"/>
                    </a:lnTo>
                    <a:lnTo>
                      <a:pt x="8636" y="1069"/>
                    </a:lnTo>
                    <a:lnTo>
                      <a:pt x="8647" y="1086"/>
                    </a:lnTo>
                    <a:lnTo>
                      <a:pt x="8657" y="1102"/>
                    </a:lnTo>
                    <a:lnTo>
                      <a:pt x="8667" y="1115"/>
                    </a:lnTo>
                    <a:lnTo>
                      <a:pt x="8680" y="1127"/>
                    </a:lnTo>
                    <a:lnTo>
                      <a:pt x="8711" y="1126"/>
                    </a:lnTo>
                    <a:lnTo>
                      <a:pt x="8737" y="1123"/>
                    </a:lnTo>
                    <a:lnTo>
                      <a:pt x="8795" y="1101"/>
                    </a:lnTo>
                    <a:lnTo>
                      <a:pt x="8832" y="1045"/>
                    </a:lnTo>
                    <a:lnTo>
                      <a:pt x="8842" y="985"/>
                    </a:lnTo>
                    <a:lnTo>
                      <a:pt x="8845" y="937"/>
                    </a:lnTo>
                    <a:lnTo>
                      <a:pt x="8847" y="911"/>
                    </a:lnTo>
                    <a:lnTo>
                      <a:pt x="8849" y="882"/>
                    </a:lnTo>
                    <a:lnTo>
                      <a:pt x="8849" y="861"/>
                    </a:lnTo>
                    <a:lnTo>
                      <a:pt x="8850" y="846"/>
                    </a:lnTo>
                    <a:lnTo>
                      <a:pt x="8851" y="833"/>
                    </a:lnTo>
                    <a:lnTo>
                      <a:pt x="8874" y="774"/>
                    </a:lnTo>
                    <a:lnTo>
                      <a:pt x="8882" y="759"/>
                    </a:lnTo>
                    <a:lnTo>
                      <a:pt x="8889" y="743"/>
                    </a:lnTo>
                    <a:lnTo>
                      <a:pt x="8895" y="728"/>
                    </a:lnTo>
                    <a:lnTo>
                      <a:pt x="8899" y="712"/>
                    </a:lnTo>
                    <a:lnTo>
                      <a:pt x="8902" y="695"/>
                    </a:lnTo>
                    <a:lnTo>
                      <a:pt x="8903" y="678"/>
                    </a:lnTo>
                    <a:lnTo>
                      <a:pt x="8901" y="660"/>
                    </a:lnTo>
                    <a:lnTo>
                      <a:pt x="8895" y="641"/>
                    </a:lnTo>
                    <a:lnTo>
                      <a:pt x="8887" y="620"/>
                    </a:lnTo>
                    <a:lnTo>
                      <a:pt x="8861" y="620"/>
                    </a:lnTo>
                    <a:lnTo>
                      <a:pt x="8837" y="622"/>
                    </a:lnTo>
                    <a:lnTo>
                      <a:pt x="8778" y="636"/>
                    </a:lnTo>
                    <a:lnTo>
                      <a:pt x="8749" y="648"/>
                    </a:lnTo>
                    <a:lnTo>
                      <a:pt x="8736" y="652"/>
                    </a:lnTo>
                    <a:lnTo>
                      <a:pt x="8725" y="656"/>
                    </a:lnTo>
                    <a:lnTo>
                      <a:pt x="8715" y="657"/>
                    </a:lnTo>
                    <a:lnTo>
                      <a:pt x="8707" y="657"/>
                    </a:lnTo>
                    <a:lnTo>
                      <a:pt x="8676" y="602"/>
                    </a:lnTo>
                    <a:lnTo>
                      <a:pt x="8663" y="509"/>
                    </a:lnTo>
                    <a:lnTo>
                      <a:pt x="8659" y="466"/>
                    </a:lnTo>
                    <a:lnTo>
                      <a:pt x="8633" y="473"/>
                    </a:lnTo>
                    <a:lnTo>
                      <a:pt x="8583" y="508"/>
                    </a:lnTo>
                    <a:lnTo>
                      <a:pt x="8549" y="579"/>
                    </a:lnTo>
                    <a:lnTo>
                      <a:pt x="8541" y="601"/>
                    </a:lnTo>
                    <a:lnTo>
                      <a:pt x="8472" y="543"/>
                    </a:lnTo>
                    <a:lnTo>
                      <a:pt x="8418" y="504"/>
                    </a:lnTo>
                    <a:lnTo>
                      <a:pt x="8358" y="474"/>
                    </a:lnTo>
                    <a:lnTo>
                      <a:pt x="8328" y="471"/>
                    </a:lnTo>
                    <a:lnTo>
                      <a:pt x="8315" y="473"/>
                    </a:lnTo>
                    <a:lnTo>
                      <a:pt x="8257" y="513"/>
                    </a:lnTo>
                    <a:lnTo>
                      <a:pt x="8245" y="524"/>
                    </a:lnTo>
                    <a:lnTo>
                      <a:pt x="8231" y="536"/>
                    </a:lnTo>
                    <a:lnTo>
                      <a:pt x="8181" y="571"/>
                    </a:lnTo>
                    <a:lnTo>
                      <a:pt x="8124" y="592"/>
                    </a:lnTo>
                    <a:lnTo>
                      <a:pt x="8114" y="596"/>
                    </a:lnTo>
                    <a:lnTo>
                      <a:pt x="8070" y="644"/>
                    </a:lnTo>
                    <a:lnTo>
                      <a:pt x="8048" y="712"/>
                    </a:lnTo>
                    <a:lnTo>
                      <a:pt x="8045" y="750"/>
                    </a:lnTo>
                    <a:lnTo>
                      <a:pt x="8046" y="770"/>
                    </a:lnTo>
                    <a:lnTo>
                      <a:pt x="8051" y="832"/>
                    </a:lnTo>
                    <a:lnTo>
                      <a:pt x="8062" y="895"/>
                    </a:lnTo>
                    <a:lnTo>
                      <a:pt x="8124" y="906"/>
                    </a:lnTo>
                    <a:lnTo>
                      <a:pt x="8137" y="907"/>
                    </a:lnTo>
                    <a:lnTo>
                      <a:pt x="8148" y="908"/>
                    </a:lnTo>
                    <a:lnTo>
                      <a:pt x="8205" y="952"/>
                    </a:lnTo>
                    <a:lnTo>
                      <a:pt x="8209" y="969"/>
                    </a:lnTo>
                    <a:lnTo>
                      <a:pt x="8213" y="983"/>
                    </a:lnTo>
                    <a:lnTo>
                      <a:pt x="8216" y="993"/>
                    </a:lnTo>
                    <a:lnTo>
                      <a:pt x="8218" y="1001"/>
                    </a:lnTo>
                    <a:lnTo>
                      <a:pt x="8220" y="1007"/>
                    </a:lnTo>
                    <a:lnTo>
                      <a:pt x="8222" y="1011"/>
                    </a:lnTo>
                    <a:lnTo>
                      <a:pt x="8223" y="1014"/>
                    </a:lnTo>
                    <a:lnTo>
                      <a:pt x="8222" y="1016"/>
                    </a:lnTo>
                    <a:lnTo>
                      <a:pt x="8222" y="1017"/>
                    </a:lnTo>
                    <a:lnTo>
                      <a:pt x="8220" y="1018"/>
                    </a:lnTo>
                    <a:lnTo>
                      <a:pt x="8217" y="1019"/>
                    </a:lnTo>
                    <a:lnTo>
                      <a:pt x="8213" y="1020"/>
                    </a:lnTo>
                    <a:lnTo>
                      <a:pt x="8166" y="1060"/>
                    </a:lnTo>
                    <a:lnTo>
                      <a:pt x="8131" y="1103"/>
                    </a:lnTo>
                    <a:lnTo>
                      <a:pt x="8112" y="1126"/>
                    </a:lnTo>
                    <a:lnTo>
                      <a:pt x="8068" y="1172"/>
                    </a:lnTo>
                    <a:lnTo>
                      <a:pt x="8009" y="1202"/>
                    </a:lnTo>
                    <a:lnTo>
                      <a:pt x="7999" y="1204"/>
                    </a:lnTo>
                    <a:lnTo>
                      <a:pt x="7989" y="1207"/>
                    </a:lnTo>
                    <a:lnTo>
                      <a:pt x="7931" y="1229"/>
                    </a:lnTo>
                    <a:lnTo>
                      <a:pt x="7863" y="1271"/>
                    </a:lnTo>
                    <a:lnTo>
                      <a:pt x="7751" y="1317"/>
                    </a:lnTo>
                    <a:lnTo>
                      <a:pt x="7745" y="1281"/>
                    </a:lnTo>
                    <a:lnTo>
                      <a:pt x="7741" y="1252"/>
                    </a:lnTo>
                    <a:lnTo>
                      <a:pt x="7740" y="1230"/>
                    </a:lnTo>
                    <a:lnTo>
                      <a:pt x="7742" y="1215"/>
                    </a:lnTo>
                    <a:lnTo>
                      <a:pt x="7746" y="1204"/>
                    </a:lnTo>
                    <a:lnTo>
                      <a:pt x="7751" y="1198"/>
                    </a:lnTo>
                    <a:lnTo>
                      <a:pt x="7758" y="1194"/>
                    </a:lnTo>
                    <a:lnTo>
                      <a:pt x="7766" y="1193"/>
                    </a:lnTo>
                    <a:lnTo>
                      <a:pt x="7775" y="1194"/>
                    </a:lnTo>
                    <a:lnTo>
                      <a:pt x="7784" y="1195"/>
                    </a:lnTo>
                    <a:lnTo>
                      <a:pt x="7793" y="1195"/>
                    </a:lnTo>
                    <a:lnTo>
                      <a:pt x="7830" y="1134"/>
                    </a:lnTo>
                    <a:lnTo>
                      <a:pt x="7830" y="1105"/>
                    </a:lnTo>
                    <a:lnTo>
                      <a:pt x="7827" y="1069"/>
                    </a:lnTo>
                    <a:lnTo>
                      <a:pt x="7821" y="1023"/>
                    </a:lnTo>
                    <a:lnTo>
                      <a:pt x="7815" y="1019"/>
                    </a:lnTo>
                    <a:lnTo>
                      <a:pt x="7806" y="1016"/>
                    </a:lnTo>
                    <a:lnTo>
                      <a:pt x="7801" y="1014"/>
                    </a:lnTo>
                    <a:lnTo>
                      <a:pt x="7688" y="956"/>
                    </a:lnTo>
                    <a:lnTo>
                      <a:pt x="7662" y="933"/>
                    </a:lnTo>
                    <a:lnTo>
                      <a:pt x="7638" y="913"/>
                    </a:lnTo>
                    <a:lnTo>
                      <a:pt x="7581" y="868"/>
                    </a:lnTo>
                    <a:lnTo>
                      <a:pt x="7525" y="841"/>
                    </a:lnTo>
                    <a:lnTo>
                      <a:pt x="7513" y="839"/>
                    </a:lnTo>
                    <a:lnTo>
                      <a:pt x="7501" y="839"/>
                    </a:lnTo>
                    <a:lnTo>
                      <a:pt x="7431" y="862"/>
                    </a:lnTo>
                    <a:lnTo>
                      <a:pt x="7393" y="881"/>
                    </a:lnTo>
                    <a:lnTo>
                      <a:pt x="7371" y="892"/>
                    </a:lnTo>
                    <a:lnTo>
                      <a:pt x="7346" y="903"/>
                    </a:lnTo>
                    <a:lnTo>
                      <a:pt x="7330" y="890"/>
                    </a:lnTo>
                    <a:lnTo>
                      <a:pt x="7314" y="878"/>
                    </a:lnTo>
                    <a:lnTo>
                      <a:pt x="7249" y="847"/>
                    </a:lnTo>
                    <a:lnTo>
                      <a:pt x="7180" y="838"/>
                    </a:lnTo>
                    <a:lnTo>
                      <a:pt x="7161" y="839"/>
                    </a:lnTo>
                    <a:lnTo>
                      <a:pt x="7101" y="846"/>
                    </a:lnTo>
                    <a:lnTo>
                      <a:pt x="7034" y="861"/>
                    </a:lnTo>
                    <a:lnTo>
                      <a:pt x="7024" y="830"/>
                    </a:lnTo>
                    <a:lnTo>
                      <a:pt x="7014" y="801"/>
                    </a:lnTo>
                    <a:lnTo>
                      <a:pt x="7005" y="774"/>
                    </a:lnTo>
                    <a:lnTo>
                      <a:pt x="6996" y="749"/>
                    </a:lnTo>
                    <a:lnTo>
                      <a:pt x="6979" y="686"/>
                    </a:lnTo>
                    <a:lnTo>
                      <a:pt x="6974" y="651"/>
                    </a:lnTo>
                    <a:lnTo>
                      <a:pt x="6975" y="635"/>
                    </a:lnTo>
                    <a:lnTo>
                      <a:pt x="7002" y="580"/>
                    </a:lnTo>
                    <a:lnTo>
                      <a:pt x="7053" y="541"/>
                    </a:lnTo>
                    <a:lnTo>
                      <a:pt x="7137" y="500"/>
                    </a:lnTo>
                    <a:lnTo>
                      <a:pt x="7160" y="490"/>
                    </a:lnTo>
                    <a:lnTo>
                      <a:pt x="7181" y="480"/>
                    </a:lnTo>
                    <a:lnTo>
                      <a:pt x="7201" y="470"/>
                    </a:lnTo>
                    <a:lnTo>
                      <a:pt x="7220" y="461"/>
                    </a:lnTo>
                    <a:lnTo>
                      <a:pt x="7238" y="452"/>
                    </a:lnTo>
                    <a:lnTo>
                      <a:pt x="7255" y="444"/>
                    </a:lnTo>
                    <a:lnTo>
                      <a:pt x="7317" y="417"/>
                    </a:lnTo>
                    <a:lnTo>
                      <a:pt x="7380" y="405"/>
                    </a:lnTo>
                    <a:lnTo>
                      <a:pt x="7398" y="405"/>
                    </a:lnTo>
                    <a:lnTo>
                      <a:pt x="7416" y="406"/>
                    </a:lnTo>
                    <a:lnTo>
                      <a:pt x="7436" y="408"/>
                    </a:lnTo>
                    <a:lnTo>
                      <a:pt x="7457" y="411"/>
                    </a:lnTo>
                    <a:lnTo>
                      <a:pt x="7480" y="416"/>
                    </a:lnTo>
                    <a:lnTo>
                      <a:pt x="7487" y="396"/>
                    </a:lnTo>
                    <a:lnTo>
                      <a:pt x="7505" y="337"/>
                    </a:lnTo>
                    <a:lnTo>
                      <a:pt x="7507" y="330"/>
                    </a:lnTo>
                    <a:lnTo>
                      <a:pt x="7539" y="281"/>
                    </a:lnTo>
                    <a:lnTo>
                      <a:pt x="7548" y="269"/>
                    </a:lnTo>
                    <a:lnTo>
                      <a:pt x="7608" y="247"/>
                    </a:lnTo>
                    <a:lnTo>
                      <a:pt x="7679" y="243"/>
                    </a:lnTo>
                    <a:lnTo>
                      <a:pt x="7727" y="243"/>
                    </a:lnTo>
                    <a:lnTo>
                      <a:pt x="7751" y="243"/>
                    </a:lnTo>
                    <a:lnTo>
                      <a:pt x="7774" y="243"/>
                    </a:lnTo>
                    <a:lnTo>
                      <a:pt x="7847" y="242"/>
                    </a:lnTo>
                    <a:lnTo>
                      <a:pt x="7922" y="234"/>
                    </a:lnTo>
                    <a:lnTo>
                      <a:pt x="8000" y="217"/>
                    </a:lnTo>
                    <a:lnTo>
                      <a:pt x="8072" y="189"/>
                    </a:lnTo>
                    <a:lnTo>
                      <a:pt x="8107" y="172"/>
                    </a:lnTo>
                    <a:lnTo>
                      <a:pt x="8125" y="164"/>
                    </a:lnTo>
                    <a:lnTo>
                      <a:pt x="8198" y="134"/>
                    </a:lnTo>
                    <a:lnTo>
                      <a:pt x="8279" y="122"/>
                    </a:lnTo>
                    <a:lnTo>
                      <a:pt x="8341" y="120"/>
                    </a:lnTo>
                    <a:lnTo>
                      <a:pt x="8363" y="121"/>
                    </a:lnTo>
                    <a:lnTo>
                      <a:pt x="8426" y="145"/>
                    </a:lnTo>
                    <a:lnTo>
                      <a:pt x="8431" y="152"/>
                    </a:lnTo>
                    <a:lnTo>
                      <a:pt x="8436" y="159"/>
                    </a:lnTo>
                    <a:lnTo>
                      <a:pt x="8443" y="166"/>
                    </a:lnTo>
                    <a:lnTo>
                      <a:pt x="8456" y="139"/>
                    </a:lnTo>
                    <a:lnTo>
                      <a:pt x="8470" y="117"/>
                    </a:lnTo>
                    <a:lnTo>
                      <a:pt x="8517" y="68"/>
                    </a:lnTo>
                    <a:lnTo>
                      <a:pt x="8572" y="43"/>
                    </a:lnTo>
                    <a:lnTo>
                      <a:pt x="8634" y="36"/>
                    </a:lnTo>
                    <a:lnTo>
                      <a:pt x="8656" y="36"/>
                    </a:lnTo>
                    <a:lnTo>
                      <a:pt x="8678" y="37"/>
                    </a:lnTo>
                    <a:lnTo>
                      <a:pt x="8702" y="38"/>
                    </a:lnTo>
                    <a:lnTo>
                      <a:pt x="8726" y="40"/>
                    </a:lnTo>
                    <a:lnTo>
                      <a:pt x="8750" y="42"/>
                    </a:lnTo>
                    <a:lnTo>
                      <a:pt x="8776" y="44"/>
                    </a:lnTo>
                    <a:lnTo>
                      <a:pt x="8802" y="46"/>
                    </a:lnTo>
                    <a:lnTo>
                      <a:pt x="8828" y="47"/>
                    </a:lnTo>
                    <a:lnTo>
                      <a:pt x="8855" y="46"/>
                    </a:lnTo>
                    <a:lnTo>
                      <a:pt x="8862" y="28"/>
                    </a:lnTo>
                    <a:lnTo>
                      <a:pt x="8869" y="10"/>
                    </a:lnTo>
                    <a:lnTo>
                      <a:pt x="8873" y="0"/>
                    </a:lnTo>
                    <a:lnTo>
                      <a:pt x="13320" y="0"/>
                    </a:lnTo>
                  </a:path>
                </a:pathLst>
              </a:custGeom>
              <a:noFill/>
              <a:ln w="17996">
                <a:solidFill>
                  <a:srgbClr val="3C2B9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6" name="Picture 22">
                <a:extLst>
                  <a:ext uri="{FF2B5EF4-FFF2-40B4-BE49-F238E27FC236}">
                    <a16:creationId xmlns:a16="http://schemas.microsoft.com/office/drawing/2014/main" id="{E61989E6-49B1-49FC-98A4-D8787AA4FF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0" y="8298"/>
                <a:ext cx="3300" cy="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3">
              <a:extLst>
                <a:ext uri="{FF2B5EF4-FFF2-40B4-BE49-F238E27FC236}">
                  <a16:creationId xmlns:a16="http://schemas.microsoft.com/office/drawing/2014/main" id="{99AF2C7A-75C9-4013-A9A6-4970068EF59A}"/>
                </a:ext>
              </a:extLst>
            </p:cNvPr>
            <p:cNvGrpSpPr>
              <a:grpSpLocks/>
            </p:cNvGrpSpPr>
            <p:nvPr/>
          </p:nvGrpSpPr>
          <p:grpSpPr bwMode="auto">
            <a:xfrm>
              <a:off x="16197" y="7234"/>
              <a:ext cx="969" cy="903"/>
              <a:chOff x="16197" y="7234"/>
              <a:chExt cx="969" cy="903"/>
            </a:xfrm>
          </p:grpSpPr>
          <p:sp>
            <p:nvSpPr>
              <p:cNvPr id="1024" name="Freeform 24">
                <a:extLst>
                  <a:ext uri="{FF2B5EF4-FFF2-40B4-BE49-F238E27FC236}">
                    <a16:creationId xmlns:a16="http://schemas.microsoft.com/office/drawing/2014/main" id="{DCDF6812-3783-4BED-93F8-CF649949149D}"/>
                  </a:ext>
                </a:extLst>
              </p:cNvPr>
              <p:cNvSpPr>
                <a:spLocks/>
              </p:cNvSpPr>
              <p:nvPr/>
            </p:nvSpPr>
            <p:spPr bwMode="auto">
              <a:xfrm>
                <a:off x="16197" y="7234"/>
                <a:ext cx="969" cy="903"/>
              </a:xfrm>
              <a:custGeom>
                <a:avLst/>
                <a:gdLst>
                  <a:gd name="T0" fmla="+- 0 17165 16197"/>
                  <a:gd name="T1" fmla="*/ T0 w 969"/>
                  <a:gd name="T2" fmla="+- 0 7234 7234"/>
                  <a:gd name="T3" fmla="*/ 7234 h 903"/>
                  <a:gd name="T4" fmla="+- 0 16197 16197"/>
                  <a:gd name="T5" fmla="*/ T4 w 969"/>
                  <a:gd name="T6" fmla="+- 0 7234 7234"/>
                  <a:gd name="T7" fmla="*/ 7234 h 903"/>
                  <a:gd name="T8" fmla="+- 0 16197 16197"/>
                  <a:gd name="T9" fmla="*/ T8 w 969"/>
                  <a:gd name="T10" fmla="+- 0 8137 7234"/>
                  <a:gd name="T11" fmla="*/ 8137 h 903"/>
                  <a:gd name="T12" fmla="+- 0 17165 16197"/>
                  <a:gd name="T13" fmla="*/ T12 w 969"/>
                  <a:gd name="T14" fmla="+- 0 8137 7234"/>
                  <a:gd name="T15" fmla="*/ 8137 h 903"/>
                  <a:gd name="T16" fmla="+- 0 17165 16197"/>
                  <a:gd name="T17" fmla="*/ T16 w 969"/>
                  <a:gd name="T18" fmla="+- 0 7234 7234"/>
                  <a:gd name="T19" fmla="*/ 7234 h 903"/>
                </a:gdLst>
                <a:ahLst/>
                <a:cxnLst>
                  <a:cxn ang="0">
                    <a:pos x="T1" y="T3"/>
                  </a:cxn>
                  <a:cxn ang="0">
                    <a:pos x="T5" y="T7"/>
                  </a:cxn>
                  <a:cxn ang="0">
                    <a:pos x="T9" y="T11"/>
                  </a:cxn>
                  <a:cxn ang="0">
                    <a:pos x="T13" y="T15"/>
                  </a:cxn>
                  <a:cxn ang="0">
                    <a:pos x="T17" y="T19"/>
                  </a:cxn>
                </a:cxnLst>
                <a:rect l="0" t="0" r="r" b="b"/>
                <a:pathLst>
                  <a:path w="969" h="903">
                    <a:moveTo>
                      <a:pt x="968" y="0"/>
                    </a:moveTo>
                    <a:lnTo>
                      <a:pt x="0" y="0"/>
                    </a:lnTo>
                    <a:lnTo>
                      <a:pt x="0" y="903"/>
                    </a:lnTo>
                    <a:lnTo>
                      <a:pt x="968" y="903"/>
                    </a:lnTo>
                    <a:lnTo>
                      <a:pt x="968" y="0"/>
                    </a:lnTo>
                    <a:close/>
                  </a:path>
                </a:pathLst>
              </a:custGeom>
              <a:solidFill>
                <a:srgbClr val="00A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8" name="Group 25">
              <a:extLst>
                <a:ext uri="{FF2B5EF4-FFF2-40B4-BE49-F238E27FC236}">
                  <a16:creationId xmlns:a16="http://schemas.microsoft.com/office/drawing/2014/main" id="{ABA2EDC3-50B8-4F19-B8DF-6579812EB145}"/>
                </a:ext>
              </a:extLst>
            </p:cNvPr>
            <p:cNvGrpSpPr>
              <a:grpSpLocks/>
            </p:cNvGrpSpPr>
            <p:nvPr/>
          </p:nvGrpSpPr>
          <p:grpSpPr bwMode="auto">
            <a:xfrm>
              <a:off x="16506" y="7075"/>
              <a:ext cx="350" cy="160"/>
              <a:chOff x="16506" y="7075"/>
              <a:chExt cx="350" cy="160"/>
            </a:xfrm>
          </p:grpSpPr>
          <p:sp>
            <p:nvSpPr>
              <p:cNvPr id="63" name="Freeform 26">
                <a:extLst>
                  <a:ext uri="{FF2B5EF4-FFF2-40B4-BE49-F238E27FC236}">
                    <a16:creationId xmlns:a16="http://schemas.microsoft.com/office/drawing/2014/main" id="{A92DEF1E-248F-446F-84FE-6D7F82DFB4C0}"/>
                  </a:ext>
                </a:extLst>
              </p:cNvPr>
              <p:cNvSpPr>
                <a:spLocks/>
              </p:cNvSpPr>
              <p:nvPr/>
            </p:nvSpPr>
            <p:spPr bwMode="auto">
              <a:xfrm>
                <a:off x="16506" y="7075"/>
                <a:ext cx="350" cy="160"/>
              </a:xfrm>
              <a:custGeom>
                <a:avLst/>
                <a:gdLst>
                  <a:gd name="T0" fmla="+- 0 16856 16506"/>
                  <a:gd name="T1" fmla="*/ T0 w 350"/>
                  <a:gd name="T2" fmla="+- 0 7075 7075"/>
                  <a:gd name="T3" fmla="*/ 7075 h 160"/>
                  <a:gd name="T4" fmla="+- 0 16506 16506"/>
                  <a:gd name="T5" fmla="*/ T4 w 350"/>
                  <a:gd name="T6" fmla="+- 0 7075 7075"/>
                  <a:gd name="T7" fmla="*/ 7075 h 160"/>
                  <a:gd name="T8" fmla="+- 0 16506 16506"/>
                  <a:gd name="T9" fmla="*/ T8 w 350"/>
                  <a:gd name="T10" fmla="+- 0 7234 7075"/>
                  <a:gd name="T11" fmla="*/ 7234 h 160"/>
                  <a:gd name="T12" fmla="+- 0 16856 16506"/>
                  <a:gd name="T13" fmla="*/ T12 w 350"/>
                  <a:gd name="T14" fmla="+- 0 7234 7075"/>
                  <a:gd name="T15" fmla="*/ 7234 h 160"/>
                  <a:gd name="T16" fmla="+- 0 16856 16506"/>
                  <a:gd name="T17" fmla="*/ T16 w 350"/>
                  <a:gd name="T18" fmla="+- 0 7075 7075"/>
                  <a:gd name="T19" fmla="*/ 7075 h 160"/>
                </a:gdLst>
                <a:ahLst/>
                <a:cxnLst>
                  <a:cxn ang="0">
                    <a:pos x="T1" y="T3"/>
                  </a:cxn>
                  <a:cxn ang="0">
                    <a:pos x="T5" y="T7"/>
                  </a:cxn>
                  <a:cxn ang="0">
                    <a:pos x="T9" y="T11"/>
                  </a:cxn>
                  <a:cxn ang="0">
                    <a:pos x="T13" y="T15"/>
                  </a:cxn>
                  <a:cxn ang="0">
                    <a:pos x="T17" y="T19"/>
                  </a:cxn>
                </a:cxnLst>
                <a:rect l="0" t="0" r="r" b="b"/>
                <a:pathLst>
                  <a:path w="350" h="160">
                    <a:moveTo>
                      <a:pt x="350" y="0"/>
                    </a:moveTo>
                    <a:lnTo>
                      <a:pt x="0" y="0"/>
                    </a:lnTo>
                    <a:lnTo>
                      <a:pt x="0" y="159"/>
                    </a:lnTo>
                    <a:lnTo>
                      <a:pt x="350" y="159"/>
                    </a:lnTo>
                    <a:lnTo>
                      <a:pt x="350" y="0"/>
                    </a:lnTo>
                    <a:close/>
                  </a:path>
                </a:pathLst>
              </a:custGeom>
              <a:solidFill>
                <a:srgbClr val="00A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9" name="Group 27">
              <a:extLst>
                <a:ext uri="{FF2B5EF4-FFF2-40B4-BE49-F238E27FC236}">
                  <a16:creationId xmlns:a16="http://schemas.microsoft.com/office/drawing/2014/main" id="{CBCCE7A0-86EE-435C-923F-93CA466FE618}"/>
                </a:ext>
              </a:extLst>
            </p:cNvPr>
            <p:cNvGrpSpPr>
              <a:grpSpLocks/>
            </p:cNvGrpSpPr>
            <p:nvPr/>
          </p:nvGrpSpPr>
          <p:grpSpPr bwMode="auto">
            <a:xfrm>
              <a:off x="16197" y="7075"/>
              <a:ext cx="969" cy="1063"/>
              <a:chOff x="16197" y="7075"/>
              <a:chExt cx="969" cy="1063"/>
            </a:xfrm>
          </p:grpSpPr>
          <p:sp>
            <p:nvSpPr>
              <p:cNvPr id="62" name="Freeform 28">
                <a:extLst>
                  <a:ext uri="{FF2B5EF4-FFF2-40B4-BE49-F238E27FC236}">
                    <a16:creationId xmlns:a16="http://schemas.microsoft.com/office/drawing/2014/main" id="{0A178E62-ED12-4FD8-B5EA-CF421B821D22}"/>
                  </a:ext>
                </a:extLst>
              </p:cNvPr>
              <p:cNvSpPr>
                <a:spLocks/>
              </p:cNvSpPr>
              <p:nvPr/>
            </p:nvSpPr>
            <p:spPr bwMode="auto">
              <a:xfrm>
                <a:off x="16197" y="7075"/>
                <a:ext cx="969" cy="1063"/>
              </a:xfrm>
              <a:custGeom>
                <a:avLst/>
                <a:gdLst>
                  <a:gd name="T0" fmla="+- 0 16197 16197"/>
                  <a:gd name="T1" fmla="*/ T0 w 969"/>
                  <a:gd name="T2" fmla="+- 0 8137 7075"/>
                  <a:gd name="T3" fmla="*/ 8137 h 1063"/>
                  <a:gd name="T4" fmla="+- 0 17165 16197"/>
                  <a:gd name="T5" fmla="*/ T4 w 969"/>
                  <a:gd name="T6" fmla="+- 0 8137 7075"/>
                  <a:gd name="T7" fmla="*/ 8137 h 1063"/>
                  <a:gd name="T8" fmla="+- 0 17165 16197"/>
                  <a:gd name="T9" fmla="*/ T8 w 969"/>
                  <a:gd name="T10" fmla="+- 0 7234 7075"/>
                  <a:gd name="T11" fmla="*/ 7234 h 1063"/>
                  <a:gd name="T12" fmla="+- 0 16856 16197"/>
                  <a:gd name="T13" fmla="*/ T12 w 969"/>
                  <a:gd name="T14" fmla="+- 0 7234 7075"/>
                  <a:gd name="T15" fmla="*/ 7234 h 1063"/>
                  <a:gd name="T16" fmla="+- 0 16856 16197"/>
                  <a:gd name="T17" fmla="*/ T16 w 969"/>
                  <a:gd name="T18" fmla="+- 0 7075 7075"/>
                  <a:gd name="T19" fmla="*/ 7075 h 1063"/>
                  <a:gd name="T20" fmla="+- 0 16506 16197"/>
                  <a:gd name="T21" fmla="*/ T20 w 969"/>
                  <a:gd name="T22" fmla="+- 0 7075 7075"/>
                  <a:gd name="T23" fmla="*/ 7075 h 1063"/>
                  <a:gd name="T24" fmla="+- 0 16506 16197"/>
                  <a:gd name="T25" fmla="*/ T24 w 969"/>
                  <a:gd name="T26" fmla="+- 0 7234 7075"/>
                  <a:gd name="T27" fmla="*/ 7234 h 1063"/>
                  <a:gd name="T28" fmla="+- 0 16197 16197"/>
                  <a:gd name="T29" fmla="*/ T28 w 969"/>
                  <a:gd name="T30" fmla="+- 0 7234 7075"/>
                  <a:gd name="T31" fmla="*/ 7234 h 1063"/>
                  <a:gd name="T32" fmla="+- 0 16197 16197"/>
                  <a:gd name="T33" fmla="*/ T32 w 969"/>
                  <a:gd name="T34" fmla="+- 0 8137 7075"/>
                  <a:gd name="T35" fmla="*/ 8137 h 10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69" h="1063">
                    <a:moveTo>
                      <a:pt x="0" y="1062"/>
                    </a:moveTo>
                    <a:lnTo>
                      <a:pt x="968" y="1062"/>
                    </a:lnTo>
                    <a:lnTo>
                      <a:pt x="968" y="159"/>
                    </a:lnTo>
                    <a:lnTo>
                      <a:pt x="659" y="159"/>
                    </a:lnTo>
                    <a:lnTo>
                      <a:pt x="659" y="0"/>
                    </a:lnTo>
                    <a:lnTo>
                      <a:pt x="309" y="0"/>
                    </a:lnTo>
                    <a:lnTo>
                      <a:pt x="309" y="159"/>
                    </a:lnTo>
                    <a:lnTo>
                      <a:pt x="0" y="159"/>
                    </a:lnTo>
                    <a:lnTo>
                      <a:pt x="0" y="1062"/>
                    </a:lnTo>
                    <a:close/>
                  </a:path>
                </a:pathLst>
              </a:custGeom>
              <a:noFill/>
              <a:ln w="7201">
                <a:solidFill>
                  <a:srgbClr val="15161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0" name="Group 29">
              <a:extLst>
                <a:ext uri="{FF2B5EF4-FFF2-40B4-BE49-F238E27FC236}">
                  <a16:creationId xmlns:a16="http://schemas.microsoft.com/office/drawing/2014/main" id="{068FC20F-A7AC-4B0D-9B9F-8A9D46775A50}"/>
                </a:ext>
              </a:extLst>
            </p:cNvPr>
            <p:cNvGrpSpPr>
              <a:grpSpLocks/>
            </p:cNvGrpSpPr>
            <p:nvPr/>
          </p:nvGrpSpPr>
          <p:grpSpPr bwMode="auto">
            <a:xfrm>
              <a:off x="16197" y="8137"/>
              <a:ext cx="2" cy="381"/>
              <a:chOff x="16197" y="8137"/>
              <a:chExt cx="2" cy="381"/>
            </a:xfrm>
          </p:grpSpPr>
          <p:sp>
            <p:nvSpPr>
              <p:cNvPr id="61" name="Freeform 30">
                <a:extLst>
                  <a:ext uri="{FF2B5EF4-FFF2-40B4-BE49-F238E27FC236}">
                    <a16:creationId xmlns:a16="http://schemas.microsoft.com/office/drawing/2014/main" id="{25F823B3-FD4A-463F-B6C1-146A8F45BAEC}"/>
                  </a:ext>
                </a:extLst>
              </p:cNvPr>
              <p:cNvSpPr>
                <a:spLocks/>
              </p:cNvSpPr>
              <p:nvPr/>
            </p:nvSpPr>
            <p:spPr bwMode="auto">
              <a:xfrm>
                <a:off x="16197" y="8137"/>
                <a:ext cx="2" cy="381"/>
              </a:xfrm>
              <a:custGeom>
                <a:avLst/>
                <a:gdLst>
                  <a:gd name="T0" fmla="+- 0 8137 8137"/>
                  <a:gd name="T1" fmla="*/ 8137 h 381"/>
                  <a:gd name="T2" fmla="+- 0 8517 8137"/>
                  <a:gd name="T3" fmla="*/ 8517 h 381"/>
                </a:gdLst>
                <a:ahLst/>
                <a:cxnLst>
                  <a:cxn ang="0">
                    <a:pos x="0" y="T1"/>
                  </a:cxn>
                  <a:cxn ang="0">
                    <a:pos x="0" y="T3"/>
                  </a:cxn>
                </a:cxnLst>
                <a:rect l="0" t="0" r="r" b="b"/>
                <a:pathLst>
                  <a:path h="381">
                    <a:moveTo>
                      <a:pt x="0" y="0"/>
                    </a:moveTo>
                    <a:lnTo>
                      <a:pt x="0" y="380"/>
                    </a:lnTo>
                  </a:path>
                </a:pathLst>
              </a:custGeom>
              <a:noFill/>
              <a:ln w="7201">
                <a:solidFill>
                  <a:srgbClr val="DD2B1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1" name="Group 31">
              <a:extLst>
                <a:ext uri="{FF2B5EF4-FFF2-40B4-BE49-F238E27FC236}">
                  <a16:creationId xmlns:a16="http://schemas.microsoft.com/office/drawing/2014/main" id="{625C567A-1EDF-4B80-AF22-5D0565813A50}"/>
                </a:ext>
              </a:extLst>
            </p:cNvPr>
            <p:cNvGrpSpPr>
              <a:grpSpLocks/>
            </p:cNvGrpSpPr>
            <p:nvPr/>
          </p:nvGrpSpPr>
          <p:grpSpPr bwMode="auto">
            <a:xfrm>
              <a:off x="17167" y="8137"/>
              <a:ext cx="2" cy="381"/>
              <a:chOff x="17167" y="8137"/>
              <a:chExt cx="2" cy="381"/>
            </a:xfrm>
          </p:grpSpPr>
          <p:sp>
            <p:nvSpPr>
              <p:cNvPr id="60" name="Freeform 32">
                <a:extLst>
                  <a:ext uri="{FF2B5EF4-FFF2-40B4-BE49-F238E27FC236}">
                    <a16:creationId xmlns:a16="http://schemas.microsoft.com/office/drawing/2014/main" id="{84ED8104-9084-42F2-8C76-DCD4D7DF638B}"/>
                  </a:ext>
                </a:extLst>
              </p:cNvPr>
              <p:cNvSpPr>
                <a:spLocks/>
              </p:cNvSpPr>
              <p:nvPr/>
            </p:nvSpPr>
            <p:spPr bwMode="auto">
              <a:xfrm>
                <a:off x="17167" y="8137"/>
                <a:ext cx="2" cy="381"/>
              </a:xfrm>
              <a:custGeom>
                <a:avLst/>
                <a:gdLst>
                  <a:gd name="T0" fmla="+- 0 8137 8137"/>
                  <a:gd name="T1" fmla="*/ 8137 h 381"/>
                  <a:gd name="T2" fmla="+- 0 8517 8137"/>
                  <a:gd name="T3" fmla="*/ 8517 h 381"/>
                </a:gdLst>
                <a:ahLst/>
                <a:cxnLst>
                  <a:cxn ang="0">
                    <a:pos x="0" y="T1"/>
                  </a:cxn>
                  <a:cxn ang="0">
                    <a:pos x="0" y="T3"/>
                  </a:cxn>
                </a:cxnLst>
                <a:rect l="0" t="0" r="r" b="b"/>
                <a:pathLst>
                  <a:path h="381">
                    <a:moveTo>
                      <a:pt x="0" y="0"/>
                    </a:moveTo>
                    <a:lnTo>
                      <a:pt x="0" y="380"/>
                    </a:lnTo>
                  </a:path>
                </a:pathLst>
              </a:custGeom>
              <a:noFill/>
              <a:ln w="7201">
                <a:solidFill>
                  <a:srgbClr val="DD2B1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2" name="Group 33">
              <a:extLst>
                <a:ext uri="{FF2B5EF4-FFF2-40B4-BE49-F238E27FC236}">
                  <a16:creationId xmlns:a16="http://schemas.microsoft.com/office/drawing/2014/main" id="{2E0AAC26-B659-4FA2-BA9F-2DC982448CD2}"/>
                </a:ext>
              </a:extLst>
            </p:cNvPr>
            <p:cNvGrpSpPr>
              <a:grpSpLocks/>
            </p:cNvGrpSpPr>
            <p:nvPr/>
          </p:nvGrpSpPr>
          <p:grpSpPr bwMode="auto">
            <a:xfrm>
              <a:off x="16117" y="8460"/>
              <a:ext cx="1112" cy="2"/>
              <a:chOff x="16117" y="8460"/>
              <a:chExt cx="1112" cy="2"/>
            </a:xfrm>
          </p:grpSpPr>
          <p:sp>
            <p:nvSpPr>
              <p:cNvPr id="59" name="Freeform 34">
                <a:extLst>
                  <a:ext uri="{FF2B5EF4-FFF2-40B4-BE49-F238E27FC236}">
                    <a16:creationId xmlns:a16="http://schemas.microsoft.com/office/drawing/2014/main" id="{BDA06728-47BF-48F4-B0DF-131C24EC8588}"/>
                  </a:ext>
                </a:extLst>
              </p:cNvPr>
              <p:cNvSpPr>
                <a:spLocks/>
              </p:cNvSpPr>
              <p:nvPr/>
            </p:nvSpPr>
            <p:spPr bwMode="auto">
              <a:xfrm>
                <a:off x="16117" y="8460"/>
                <a:ext cx="1112" cy="2"/>
              </a:xfrm>
              <a:custGeom>
                <a:avLst/>
                <a:gdLst>
                  <a:gd name="T0" fmla="+- 0 16117 16117"/>
                  <a:gd name="T1" fmla="*/ T0 w 1112"/>
                  <a:gd name="T2" fmla="+- 0 17229 16117"/>
                  <a:gd name="T3" fmla="*/ T2 w 1112"/>
                </a:gdLst>
                <a:ahLst/>
                <a:cxnLst>
                  <a:cxn ang="0">
                    <a:pos x="T1" y="0"/>
                  </a:cxn>
                  <a:cxn ang="0">
                    <a:pos x="T3" y="0"/>
                  </a:cxn>
                </a:cxnLst>
                <a:rect l="0" t="0" r="r" b="b"/>
                <a:pathLst>
                  <a:path w="1112">
                    <a:moveTo>
                      <a:pt x="0" y="0"/>
                    </a:moveTo>
                    <a:lnTo>
                      <a:pt x="1112" y="0"/>
                    </a:lnTo>
                  </a:path>
                </a:pathLst>
              </a:custGeom>
              <a:noFill/>
              <a:ln w="7201">
                <a:solidFill>
                  <a:srgbClr val="DD2B1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3" name="Group 35">
              <a:extLst>
                <a:ext uri="{FF2B5EF4-FFF2-40B4-BE49-F238E27FC236}">
                  <a16:creationId xmlns:a16="http://schemas.microsoft.com/office/drawing/2014/main" id="{66CC82E2-29DB-4DBB-BFA5-6C863D229607}"/>
                </a:ext>
              </a:extLst>
            </p:cNvPr>
            <p:cNvGrpSpPr>
              <a:grpSpLocks/>
            </p:cNvGrpSpPr>
            <p:nvPr/>
          </p:nvGrpSpPr>
          <p:grpSpPr bwMode="auto">
            <a:xfrm>
              <a:off x="17160" y="8126"/>
              <a:ext cx="368" cy="2"/>
              <a:chOff x="17160" y="8126"/>
              <a:chExt cx="368" cy="2"/>
            </a:xfrm>
          </p:grpSpPr>
          <p:sp>
            <p:nvSpPr>
              <p:cNvPr id="58" name="Freeform 36">
                <a:extLst>
                  <a:ext uri="{FF2B5EF4-FFF2-40B4-BE49-F238E27FC236}">
                    <a16:creationId xmlns:a16="http://schemas.microsoft.com/office/drawing/2014/main" id="{20DD72E9-7DE2-46D0-9AD8-D41DA7EEE1CD}"/>
                  </a:ext>
                </a:extLst>
              </p:cNvPr>
              <p:cNvSpPr>
                <a:spLocks/>
              </p:cNvSpPr>
              <p:nvPr/>
            </p:nvSpPr>
            <p:spPr bwMode="auto">
              <a:xfrm>
                <a:off x="17160" y="8126"/>
                <a:ext cx="368" cy="2"/>
              </a:xfrm>
              <a:custGeom>
                <a:avLst/>
                <a:gdLst>
                  <a:gd name="T0" fmla="+- 0 17160 17160"/>
                  <a:gd name="T1" fmla="*/ T0 w 368"/>
                  <a:gd name="T2" fmla="+- 0 17528 17160"/>
                  <a:gd name="T3" fmla="*/ T2 w 368"/>
                </a:gdLst>
                <a:ahLst/>
                <a:cxnLst>
                  <a:cxn ang="0">
                    <a:pos x="T1" y="0"/>
                  </a:cxn>
                  <a:cxn ang="0">
                    <a:pos x="T3" y="0"/>
                  </a:cxn>
                </a:cxnLst>
                <a:rect l="0" t="0" r="r" b="b"/>
                <a:pathLst>
                  <a:path w="368">
                    <a:moveTo>
                      <a:pt x="0" y="0"/>
                    </a:moveTo>
                    <a:lnTo>
                      <a:pt x="368" y="0"/>
                    </a:lnTo>
                  </a:path>
                </a:pathLst>
              </a:custGeom>
              <a:noFill/>
              <a:ln w="7201">
                <a:solidFill>
                  <a:srgbClr val="DD2B1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4" name="Group 37">
              <a:extLst>
                <a:ext uri="{FF2B5EF4-FFF2-40B4-BE49-F238E27FC236}">
                  <a16:creationId xmlns:a16="http://schemas.microsoft.com/office/drawing/2014/main" id="{765E7A38-689D-42F4-9175-57B0C1C79A8A}"/>
                </a:ext>
              </a:extLst>
            </p:cNvPr>
            <p:cNvGrpSpPr>
              <a:grpSpLocks/>
            </p:cNvGrpSpPr>
            <p:nvPr/>
          </p:nvGrpSpPr>
          <p:grpSpPr bwMode="auto">
            <a:xfrm>
              <a:off x="17466" y="7174"/>
              <a:ext cx="2" cy="993"/>
              <a:chOff x="17466" y="7174"/>
              <a:chExt cx="2" cy="993"/>
            </a:xfrm>
          </p:grpSpPr>
          <p:sp>
            <p:nvSpPr>
              <p:cNvPr id="57" name="Freeform 38">
                <a:extLst>
                  <a:ext uri="{FF2B5EF4-FFF2-40B4-BE49-F238E27FC236}">
                    <a16:creationId xmlns:a16="http://schemas.microsoft.com/office/drawing/2014/main" id="{2C1391F3-71E3-456F-A2CD-60A508465B8F}"/>
                  </a:ext>
                </a:extLst>
              </p:cNvPr>
              <p:cNvSpPr>
                <a:spLocks/>
              </p:cNvSpPr>
              <p:nvPr/>
            </p:nvSpPr>
            <p:spPr bwMode="auto">
              <a:xfrm>
                <a:off x="17466" y="7174"/>
                <a:ext cx="2" cy="993"/>
              </a:xfrm>
              <a:custGeom>
                <a:avLst/>
                <a:gdLst>
                  <a:gd name="T0" fmla="+- 0 7174 7174"/>
                  <a:gd name="T1" fmla="*/ 7174 h 993"/>
                  <a:gd name="T2" fmla="+- 0 8167 7174"/>
                  <a:gd name="T3" fmla="*/ 8167 h 993"/>
                </a:gdLst>
                <a:ahLst/>
                <a:cxnLst>
                  <a:cxn ang="0">
                    <a:pos x="0" y="T1"/>
                  </a:cxn>
                  <a:cxn ang="0">
                    <a:pos x="0" y="T3"/>
                  </a:cxn>
                </a:cxnLst>
                <a:rect l="0" t="0" r="r" b="b"/>
                <a:pathLst>
                  <a:path h="993">
                    <a:moveTo>
                      <a:pt x="0" y="0"/>
                    </a:moveTo>
                    <a:lnTo>
                      <a:pt x="0" y="993"/>
                    </a:lnTo>
                  </a:path>
                </a:pathLst>
              </a:custGeom>
              <a:noFill/>
              <a:ln w="7201">
                <a:solidFill>
                  <a:srgbClr val="DD2B1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5" name="Group 39">
              <a:extLst>
                <a:ext uri="{FF2B5EF4-FFF2-40B4-BE49-F238E27FC236}">
                  <a16:creationId xmlns:a16="http://schemas.microsoft.com/office/drawing/2014/main" id="{D03071C7-CCBF-4B70-BFF0-53A3CE44A77F}"/>
                </a:ext>
              </a:extLst>
            </p:cNvPr>
            <p:cNvGrpSpPr>
              <a:grpSpLocks/>
            </p:cNvGrpSpPr>
            <p:nvPr/>
          </p:nvGrpSpPr>
          <p:grpSpPr bwMode="auto">
            <a:xfrm>
              <a:off x="17160" y="7235"/>
              <a:ext cx="368" cy="2"/>
              <a:chOff x="17160" y="7235"/>
              <a:chExt cx="368" cy="2"/>
            </a:xfrm>
          </p:grpSpPr>
          <p:sp>
            <p:nvSpPr>
              <p:cNvPr id="56" name="Freeform 40">
                <a:extLst>
                  <a:ext uri="{FF2B5EF4-FFF2-40B4-BE49-F238E27FC236}">
                    <a16:creationId xmlns:a16="http://schemas.microsoft.com/office/drawing/2014/main" id="{1ACD4112-C174-4E60-9DF5-3FCEA8FC0BBC}"/>
                  </a:ext>
                </a:extLst>
              </p:cNvPr>
              <p:cNvSpPr>
                <a:spLocks/>
              </p:cNvSpPr>
              <p:nvPr/>
            </p:nvSpPr>
            <p:spPr bwMode="auto">
              <a:xfrm>
                <a:off x="17160" y="7235"/>
                <a:ext cx="368" cy="2"/>
              </a:xfrm>
              <a:custGeom>
                <a:avLst/>
                <a:gdLst>
                  <a:gd name="T0" fmla="+- 0 17160 17160"/>
                  <a:gd name="T1" fmla="*/ T0 w 368"/>
                  <a:gd name="T2" fmla="+- 0 17528 17160"/>
                  <a:gd name="T3" fmla="*/ T2 w 368"/>
                </a:gdLst>
                <a:ahLst/>
                <a:cxnLst>
                  <a:cxn ang="0">
                    <a:pos x="T1" y="0"/>
                  </a:cxn>
                  <a:cxn ang="0">
                    <a:pos x="T3" y="0"/>
                  </a:cxn>
                </a:cxnLst>
                <a:rect l="0" t="0" r="r" b="b"/>
                <a:pathLst>
                  <a:path w="368">
                    <a:moveTo>
                      <a:pt x="0" y="0"/>
                    </a:moveTo>
                    <a:lnTo>
                      <a:pt x="368" y="0"/>
                    </a:lnTo>
                  </a:path>
                </a:pathLst>
              </a:custGeom>
              <a:noFill/>
              <a:ln w="7201">
                <a:solidFill>
                  <a:srgbClr val="DD2B1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41">
              <a:extLst>
                <a:ext uri="{FF2B5EF4-FFF2-40B4-BE49-F238E27FC236}">
                  <a16:creationId xmlns:a16="http://schemas.microsoft.com/office/drawing/2014/main" id="{9135A381-5C86-4C19-B103-EB1D53486305}"/>
                </a:ext>
              </a:extLst>
            </p:cNvPr>
            <p:cNvGrpSpPr>
              <a:grpSpLocks/>
            </p:cNvGrpSpPr>
            <p:nvPr/>
          </p:nvGrpSpPr>
          <p:grpSpPr bwMode="auto">
            <a:xfrm>
              <a:off x="16858" y="7725"/>
              <a:ext cx="1865" cy="7111"/>
              <a:chOff x="16858" y="7725"/>
              <a:chExt cx="1865" cy="7111"/>
            </a:xfrm>
          </p:grpSpPr>
          <p:sp>
            <p:nvSpPr>
              <p:cNvPr id="52" name="Freeform 42">
                <a:extLst>
                  <a:ext uri="{FF2B5EF4-FFF2-40B4-BE49-F238E27FC236}">
                    <a16:creationId xmlns:a16="http://schemas.microsoft.com/office/drawing/2014/main" id="{F41ED169-24D7-45FB-A0C1-4EEB633E77F4}"/>
                  </a:ext>
                </a:extLst>
              </p:cNvPr>
              <p:cNvSpPr>
                <a:spLocks/>
              </p:cNvSpPr>
              <p:nvPr/>
            </p:nvSpPr>
            <p:spPr bwMode="auto">
              <a:xfrm>
                <a:off x="16858" y="7725"/>
                <a:ext cx="1865" cy="7111"/>
              </a:xfrm>
              <a:custGeom>
                <a:avLst/>
                <a:gdLst>
                  <a:gd name="T0" fmla="+- 0 16942 16858"/>
                  <a:gd name="T1" fmla="*/ T0 w 1865"/>
                  <a:gd name="T2" fmla="+- 0 7831 7725"/>
                  <a:gd name="T3" fmla="*/ 7831 h 7111"/>
                  <a:gd name="T4" fmla="+- 0 16914 16858"/>
                  <a:gd name="T5" fmla="*/ T4 w 1865"/>
                  <a:gd name="T6" fmla="+- 0 7838 7725"/>
                  <a:gd name="T7" fmla="*/ 7838 h 7111"/>
                  <a:gd name="T8" fmla="+- 0 18695 16858"/>
                  <a:gd name="T9" fmla="*/ T8 w 1865"/>
                  <a:gd name="T10" fmla="+- 0 14836 7725"/>
                  <a:gd name="T11" fmla="*/ 14836 h 7111"/>
                  <a:gd name="T12" fmla="+- 0 18722 16858"/>
                  <a:gd name="T13" fmla="*/ T12 w 1865"/>
                  <a:gd name="T14" fmla="+- 0 14829 7725"/>
                  <a:gd name="T15" fmla="*/ 14829 h 7111"/>
                  <a:gd name="T16" fmla="+- 0 16944 16858"/>
                  <a:gd name="T17" fmla="*/ T16 w 1865"/>
                  <a:gd name="T18" fmla="+- 0 7838 7725"/>
                  <a:gd name="T19" fmla="*/ 7838 h 7111"/>
                  <a:gd name="T20" fmla="+- 0 16917 16858"/>
                  <a:gd name="T21" fmla="*/ T20 w 1865"/>
                  <a:gd name="T22" fmla="+- 0 7838 7725"/>
                  <a:gd name="T23" fmla="*/ 7838 h 7111"/>
                  <a:gd name="T24" fmla="+- 0 16944 16858"/>
                  <a:gd name="T25" fmla="*/ T24 w 1865"/>
                  <a:gd name="T26" fmla="+- 0 7838 7725"/>
                  <a:gd name="T27" fmla="*/ 7838 h 7111"/>
                  <a:gd name="T28" fmla="+- 0 16942 16858"/>
                  <a:gd name="T29" fmla="*/ T28 w 1865"/>
                  <a:gd name="T30" fmla="+- 0 7831 7725"/>
                  <a:gd name="T31" fmla="*/ 7831 h 71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865" h="7111">
                    <a:moveTo>
                      <a:pt x="84" y="106"/>
                    </a:moveTo>
                    <a:lnTo>
                      <a:pt x="56" y="113"/>
                    </a:lnTo>
                    <a:lnTo>
                      <a:pt x="1837" y="7111"/>
                    </a:lnTo>
                    <a:lnTo>
                      <a:pt x="1864" y="7104"/>
                    </a:lnTo>
                    <a:lnTo>
                      <a:pt x="86" y="113"/>
                    </a:lnTo>
                    <a:lnTo>
                      <a:pt x="59" y="113"/>
                    </a:lnTo>
                    <a:lnTo>
                      <a:pt x="86" y="113"/>
                    </a:lnTo>
                    <a:lnTo>
                      <a:pt x="84" y="106"/>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43">
                <a:extLst>
                  <a:ext uri="{FF2B5EF4-FFF2-40B4-BE49-F238E27FC236}">
                    <a16:creationId xmlns:a16="http://schemas.microsoft.com/office/drawing/2014/main" id="{6C420AD5-6966-4723-ACC2-E7A31C191C12}"/>
                  </a:ext>
                </a:extLst>
              </p:cNvPr>
              <p:cNvSpPr>
                <a:spLocks/>
              </p:cNvSpPr>
              <p:nvPr/>
            </p:nvSpPr>
            <p:spPr bwMode="auto">
              <a:xfrm>
                <a:off x="16858" y="7725"/>
                <a:ext cx="1865" cy="7111"/>
              </a:xfrm>
              <a:custGeom>
                <a:avLst/>
                <a:gdLst>
                  <a:gd name="T0" fmla="+- 0 16928 16858"/>
                  <a:gd name="T1" fmla="*/ T0 w 1865"/>
                  <a:gd name="T2" fmla="+- 0 7778 7725"/>
                  <a:gd name="T3" fmla="*/ 7778 h 7111"/>
                  <a:gd name="T4" fmla="+- 0 16901 16858"/>
                  <a:gd name="T5" fmla="*/ T4 w 1865"/>
                  <a:gd name="T6" fmla="+- 0 7785 7725"/>
                  <a:gd name="T7" fmla="*/ 7785 h 7111"/>
                  <a:gd name="T8" fmla="+- 0 16914 16858"/>
                  <a:gd name="T9" fmla="*/ T8 w 1865"/>
                  <a:gd name="T10" fmla="+- 0 7838 7725"/>
                  <a:gd name="T11" fmla="*/ 7838 h 7111"/>
                  <a:gd name="T12" fmla="+- 0 16918 16858"/>
                  <a:gd name="T13" fmla="*/ T12 w 1865"/>
                  <a:gd name="T14" fmla="+- 0 7838 7725"/>
                  <a:gd name="T15" fmla="*/ 7838 h 7111"/>
                  <a:gd name="T16" fmla="+- 0 16942 16858"/>
                  <a:gd name="T17" fmla="*/ T16 w 1865"/>
                  <a:gd name="T18" fmla="+- 0 7831 7725"/>
                  <a:gd name="T19" fmla="*/ 7831 h 7111"/>
                  <a:gd name="T20" fmla="+- 0 16928 16858"/>
                  <a:gd name="T21" fmla="*/ T20 w 1865"/>
                  <a:gd name="T22" fmla="+- 0 7778 7725"/>
                  <a:gd name="T23" fmla="*/ 7778 h 7111"/>
                </a:gdLst>
                <a:ahLst/>
                <a:cxnLst>
                  <a:cxn ang="0">
                    <a:pos x="T1" y="T3"/>
                  </a:cxn>
                  <a:cxn ang="0">
                    <a:pos x="T5" y="T7"/>
                  </a:cxn>
                  <a:cxn ang="0">
                    <a:pos x="T9" y="T11"/>
                  </a:cxn>
                  <a:cxn ang="0">
                    <a:pos x="T13" y="T15"/>
                  </a:cxn>
                  <a:cxn ang="0">
                    <a:pos x="T17" y="T19"/>
                  </a:cxn>
                  <a:cxn ang="0">
                    <a:pos x="T21" y="T23"/>
                  </a:cxn>
                </a:cxnLst>
                <a:rect l="0" t="0" r="r" b="b"/>
                <a:pathLst>
                  <a:path w="1865" h="7111">
                    <a:moveTo>
                      <a:pt x="70" y="53"/>
                    </a:moveTo>
                    <a:lnTo>
                      <a:pt x="43" y="60"/>
                    </a:lnTo>
                    <a:lnTo>
                      <a:pt x="56" y="113"/>
                    </a:lnTo>
                    <a:lnTo>
                      <a:pt x="60" y="113"/>
                    </a:lnTo>
                    <a:lnTo>
                      <a:pt x="84" y="106"/>
                    </a:lnTo>
                    <a:lnTo>
                      <a:pt x="70" y="53"/>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44">
                <a:extLst>
                  <a:ext uri="{FF2B5EF4-FFF2-40B4-BE49-F238E27FC236}">
                    <a16:creationId xmlns:a16="http://schemas.microsoft.com/office/drawing/2014/main" id="{9DAA24AE-38D9-4214-AC76-64B881409B1C}"/>
                  </a:ext>
                </a:extLst>
              </p:cNvPr>
              <p:cNvSpPr>
                <a:spLocks/>
              </p:cNvSpPr>
              <p:nvPr/>
            </p:nvSpPr>
            <p:spPr bwMode="auto">
              <a:xfrm>
                <a:off x="16858" y="7725"/>
                <a:ext cx="1865" cy="7111"/>
              </a:xfrm>
              <a:custGeom>
                <a:avLst/>
                <a:gdLst>
                  <a:gd name="T0" fmla="+- 0 16915 16858"/>
                  <a:gd name="T1" fmla="*/ T0 w 1865"/>
                  <a:gd name="T2" fmla="+- 0 7725 7725"/>
                  <a:gd name="T3" fmla="*/ 7725 h 7111"/>
                  <a:gd name="T4" fmla="+- 0 16863 16858"/>
                  <a:gd name="T5" fmla="*/ T4 w 1865"/>
                  <a:gd name="T6" fmla="+- 0 7757 7725"/>
                  <a:gd name="T7" fmla="*/ 7757 h 7111"/>
                  <a:gd name="T8" fmla="+- 0 16858 16858"/>
                  <a:gd name="T9" fmla="*/ T8 w 1865"/>
                  <a:gd name="T10" fmla="+- 0 7785 7725"/>
                  <a:gd name="T11" fmla="*/ 7785 h 7111"/>
                  <a:gd name="T12" fmla="+- 0 16858 16858"/>
                  <a:gd name="T13" fmla="*/ T12 w 1865"/>
                  <a:gd name="T14" fmla="+- 0 7787 7725"/>
                  <a:gd name="T15" fmla="*/ 7787 h 7111"/>
                  <a:gd name="T16" fmla="+- 0 16896 16858"/>
                  <a:gd name="T17" fmla="*/ T16 w 1865"/>
                  <a:gd name="T18" fmla="+- 0 7835 7725"/>
                  <a:gd name="T19" fmla="*/ 7835 h 7111"/>
                  <a:gd name="T20" fmla="+- 0 16914 16858"/>
                  <a:gd name="T21" fmla="*/ T20 w 1865"/>
                  <a:gd name="T22" fmla="+- 0 7838 7725"/>
                  <a:gd name="T23" fmla="*/ 7838 h 7111"/>
                  <a:gd name="T24" fmla="+- 0 16901 16858"/>
                  <a:gd name="T25" fmla="*/ T24 w 1865"/>
                  <a:gd name="T26" fmla="+- 0 7785 7725"/>
                  <a:gd name="T27" fmla="*/ 7785 h 7111"/>
                  <a:gd name="T28" fmla="+- 0 16928 16858"/>
                  <a:gd name="T29" fmla="*/ T28 w 1865"/>
                  <a:gd name="T30" fmla="+- 0 7778 7725"/>
                  <a:gd name="T31" fmla="*/ 7778 h 7111"/>
                  <a:gd name="T32" fmla="+- 0 16971 16858"/>
                  <a:gd name="T33" fmla="*/ T32 w 1865"/>
                  <a:gd name="T34" fmla="+- 0 7778 7725"/>
                  <a:gd name="T35" fmla="*/ 7778 h 7111"/>
                  <a:gd name="T36" fmla="+- 0 16971 16858"/>
                  <a:gd name="T37" fmla="*/ T36 w 1865"/>
                  <a:gd name="T38" fmla="+- 0 7776 7725"/>
                  <a:gd name="T39" fmla="*/ 7776 h 7111"/>
                  <a:gd name="T40" fmla="+- 0 16934 16858"/>
                  <a:gd name="T41" fmla="*/ T40 w 1865"/>
                  <a:gd name="T42" fmla="+- 0 7728 7725"/>
                  <a:gd name="T43" fmla="*/ 7728 h 7111"/>
                  <a:gd name="T44" fmla="+- 0 16918 16858"/>
                  <a:gd name="T45" fmla="*/ T44 w 1865"/>
                  <a:gd name="T46" fmla="+- 0 7725 7725"/>
                  <a:gd name="T47" fmla="*/ 7725 h 7111"/>
                  <a:gd name="T48" fmla="+- 0 16915 16858"/>
                  <a:gd name="T49" fmla="*/ T48 w 1865"/>
                  <a:gd name="T50" fmla="+- 0 7725 7725"/>
                  <a:gd name="T51" fmla="*/ 7725 h 71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865" h="7111">
                    <a:moveTo>
                      <a:pt x="57" y="0"/>
                    </a:moveTo>
                    <a:lnTo>
                      <a:pt x="5" y="32"/>
                    </a:lnTo>
                    <a:lnTo>
                      <a:pt x="0" y="60"/>
                    </a:lnTo>
                    <a:lnTo>
                      <a:pt x="0" y="62"/>
                    </a:lnTo>
                    <a:lnTo>
                      <a:pt x="38" y="110"/>
                    </a:lnTo>
                    <a:lnTo>
                      <a:pt x="56" y="113"/>
                    </a:lnTo>
                    <a:lnTo>
                      <a:pt x="43" y="60"/>
                    </a:lnTo>
                    <a:lnTo>
                      <a:pt x="70" y="53"/>
                    </a:lnTo>
                    <a:lnTo>
                      <a:pt x="113" y="53"/>
                    </a:lnTo>
                    <a:lnTo>
                      <a:pt x="113" y="51"/>
                    </a:lnTo>
                    <a:lnTo>
                      <a:pt x="76" y="3"/>
                    </a:lnTo>
                    <a:lnTo>
                      <a:pt x="60" y="0"/>
                    </a:lnTo>
                    <a:lnTo>
                      <a:pt x="57" y="0"/>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45">
                <a:extLst>
                  <a:ext uri="{FF2B5EF4-FFF2-40B4-BE49-F238E27FC236}">
                    <a16:creationId xmlns:a16="http://schemas.microsoft.com/office/drawing/2014/main" id="{AF9D972D-16A6-4059-811B-008F57E17F09}"/>
                  </a:ext>
                </a:extLst>
              </p:cNvPr>
              <p:cNvSpPr>
                <a:spLocks/>
              </p:cNvSpPr>
              <p:nvPr/>
            </p:nvSpPr>
            <p:spPr bwMode="auto">
              <a:xfrm>
                <a:off x="16858" y="7725"/>
                <a:ext cx="1865" cy="7111"/>
              </a:xfrm>
              <a:custGeom>
                <a:avLst/>
                <a:gdLst>
                  <a:gd name="T0" fmla="+- 0 16971 16858"/>
                  <a:gd name="T1" fmla="*/ T0 w 1865"/>
                  <a:gd name="T2" fmla="+- 0 7778 7725"/>
                  <a:gd name="T3" fmla="*/ 7778 h 7111"/>
                  <a:gd name="T4" fmla="+- 0 16928 16858"/>
                  <a:gd name="T5" fmla="*/ T4 w 1865"/>
                  <a:gd name="T6" fmla="+- 0 7778 7725"/>
                  <a:gd name="T7" fmla="*/ 7778 h 7111"/>
                  <a:gd name="T8" fmla="+- 0 16942 16858"/>
                  <a:gd name="T9" fmla="*/ T8 w 1865"/>
                  <a:gd name="T10" fmla="+- 0 7831 7725"/>
                  <a:gd name="T11" fmla="*/ 7831 h 7111"/>
                  <a:gd name="T12" fmla="+- 0 16971 16858"/>
                  <a:gd name="T13" fmla="*/ T12 w 1865"/>
                  <a:gd name="T14" fmla="+- 0 7778 7725"/>
                  <a:gd name="T15" fmla="*/ 7778 h 7111"/>
                </a:gdLst>
                <a:ahLst/>
                <a:cxnLst>
                  <a:cxn ang="0">
                    <a:pos x="T1" y="T3"/>
                  </a:cxn>
                  <a:cxn ang="0">
                    <a:pos x="T5" y="T7"/>
                  </a:cxn>
                  <a:cxn ang="0">
                    <a:pos x="T9" y="T11"/>
                  </a:cxn>
                  <a:cxn ang="0">
                    <a:pos x="T13" y="T15"/>
                  </a:cxn>
                </a:cxnLst>
                <a:rect l="0" t="0" r="r" b="b"/>
                <a:pathLst>
                  <a:path w="1865" h="7111">
                    <a:moveTo>
                      <a:pt x="113" y="53"/>
                    </a:moveTo>
                    <a:lnTo>
                      <a:pt x="70" y="53"/>
                    </a:lnTo>
                    <a:lnTo>
                      <a:pt x="84" y="106"/>
                    </a:lnTo>
                    <a:lnTo>
                      <a:pt x="113" y="53"/>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7" name="Group 46">
              <a:extLst>
                <a:ext uri="{FF2B5EF4-FFF2-40B4-BE49-F238E27FC236}">
                  <a16:creationId xmlns:a16="http://schemas.microsoft.com/office/drawing/2014/main" id="{0007845B-9425-4022-B4BD-DA7D47485186}"/>
                </a:ext>
              </a:extLst>
            </p:cNvPr>
            <p:cNvGrpSpPr>
              <a:grpSpLocks/>
            </p:cNvGrpSpPr>
            <p:nvPr/>
          </p:nvGrpSpPr>
          <p:grpSpPr bwMode="auto">
            <a:xfrm>
              <a:off x="8776" y="10480"/>
              <a:ext cx="4240" cy="3457"/>
              <a:chOff x="8776" y="10480"/>
              <a:chExt cx="4240" cy="3457"/>
            </a:xfrm>
          </p:grpSpPr>
          <p:sp>
            <p:nvSpPr>
              <p:cNvPr id="45" name="Freeform 47">
                <a:extLst>
                  <a:ext uri="{FF2B5EF4-FFF2-40B4-BE49-F238E27FC236}">
                    <a16:creationId xmlns:a16="http://schemas.microsoft.com/office/drawing/2014/main" id="{81158E02-54A6-441C-B82C-BD778AEB1BBD}"/>
                  </a:ext>
                </a:extLst>
              </p:cNvPr>
              <p:cNvSpPr>
                <a:spLocks/>
              </p:cNvSpPr>
              <p:nvPr/>
            </p:nvSpPr>
            <p:spPr bwMode="auto">
              <a:xfrm>
                <a:off x="8776" y="10480"/>
                <a:ext cx="4240" cy="3457"/>
              </a:xfrm>
              <a:custGeom>
                <a:avLst/>
                <a:gdLst>
                  <a:gd name="T0" fmla="+- 0 8792 8776"/>
                  <a:gd name="T1" fmla="*/ T0 w 4240"/>
                  <a:gd name="T2" fmla="+- 0 13915 10480"/>
                  <a:gd name="T3" fmla="*/ 13915 h 3457"/>
                  <a:gd name="T4" fmla="+- 0 8776 8776"/>
                  <a:gd name="T5" fmla="*/ T4 w 4240"/>
                  <a:gd name="T6" fmla="+- 0 13937 10480"/>
                  <a:gd name="T7" fmla="*/ 13937 h 3457"/>
                  <a:gd name="T8" fmla="+- 0 8803 8776"/>
                  <a:gd name="T9" fmla="*/ T8 w 4240"/>
                  <a:gd name="T10" fmla="+- 0 13937 10480"/>
                  <a:gd name="T11" fmla="*/ 13937 h 3457"/>
                  <a:gd name="T12" fmla="+- 0 8792 8776"/>
                  <a:gd name="T13" fmla="*/ T12 w 4240"/>
                  <a:gd name="T14" fmla="+- 0 13915 10480"/>
                  <a:gd name="T15" fmla="*/ 13915 h 3457"/>
                </a:gdLst>
                <a:ahLst/>
                <a:cxnLst>
                  <a:cxn ang="0">
                    <a:pos x="T1" y="T3"/>
                  </a:cxn>
                  <a:cxn ang="0">
                    <a:pos x="T5" y="T7"/>
                  </a:cxn>
                  <a:cxn ang="0">
                    <a:pos x="T9" y="T11"/>
                  </a:cxn>
                  <a:cxn ang="0">
                    <a:pos x="T13" y="T15"/>
                  </a:cxn>
                </a:cxnLst>
                <a:rect l="0" t="0" r="r" b="b"/>
                <a:pathLst>
                  <a:path w="4240" h="3457">
                    <a:moveTo>
                      <a:pt x="16" y="3435"/>
                    </a:moveTo>
                    <a:lnTo>
                      <a:pt x="0" y="3457"/>
                    </a:lnTo>
                    <a:lnTo>
                      <a:pt x="27" y="3457"/>
                    </a:lnTo>
                    <a:lnTo>
                      <a:pt x="16" y="3435"/>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EFDF0EA9-BA6F-4F1A-A5E1-7F296234D278}"/>
                  </a:ext>
                </a:extLst>
              </p:cNvPr>
              <p:cNvSpPr>
                <a:spLocks/>
              </p:cNvSpPr>
              <p:nvPr/>
            </p:nvSpPr>
            <p:spPr bwMode="auto">
              <a:xfrm>
                <a:off x="8776" y="10480"/>
                <a:ext cx="4240" cy="3457"/>
              </a:xfrm>
              <a:custGeom>
                <a:avLst/>
                <a:gdLst>
                  <a:gd name="T0" fmla="+- 0 11145 8776"/>
                  <a:gd name="T1" fmla="*/ T0 w 4240"/>
                  <a:gd name="T2" fmla="+- 0 10574 10480"/>
                  <a:gd name="T3" fmla="*/ 10574 h 3457"/>
                  <a:gd name="T4" fmla="+- 0 8792 8776"/>
                  <a:gd name="T5" fmla="*/ T4 w 4240"/>
                  <a:gd name="T6" fmla="+- 0 13915 10480"/>
                  <a:gd name="T7" fmla="*/ 13915 h 3457"/>
                  <a:gd name="T8" fmla="+- 0 8803 8776"/>
                  <a:gd name="T9" fmla="*/ T8 w 4240"/>
                  <a:gd name="T10" fmla="+- 0 13937 10480"/>
                  <a:gd name="T11" fmla="*/ 13937 h 3457"/>
                  <a:gd name="T12" fmla="+- 0 8803 8776"/>
                  <a:gd name="T13" fmla="*/ T12 w 4240"/>
                  <a:gd name="T14" fmla="+- 0 13909 10480"/>
                  <a:gd name="T15" fmla="*/ 13909 h 3457"/>
                  <a:gd name="T16" fmla="+- 0 8831 8776"/>
                  <a:gd name="T17" fmla="*/ T16 w 4240"/>
                  <a:gd name="T18" fmla="+- 0 13909 10480"/>
                  <a:gd name="T19" fmla="*/ 13909 h 3457"/>
                  <a:gd name="T20" fmla="+- 0 11169 8776"/>
                  <a:gd name="T21" fmla="*/ T20 w 4240"/>
                  <a:gd name="T22" fmla="+- 0 10590 10480"/>
                  <a:gd name="T23" fmla="*/ 10590 h 3457"/>
                  <a:gd name="T24" fmla="+- 0 11166 8776"/>
                  <a:gd name="T25" fmla="*/ T24 w 4240"/>
                  <a:gd name="T26" fmla="+- 0 10589 10480"/>
                  <a:gd name="T27" fmla="*/ 10589 h 3457"/>
                  <a:gd name="T28" fmla="+- 0 11163 8776"/>
                  <a:gd name="T29" fmla="*/ T28 w 4240"/>
                  <a:gd name="T30" fmla="+- 0 10588 10480"/>
                  <a:gd name="T31" fmla="*/ 10588 h 3457"/>
                  <a:gd name="T32" fmla="+- 0 11147 8776"/>
                  <a:gd name="T33" fmla="*/ T32 w 4240"/>
                  <a:gd name="T34" fmla="+- 0 10576 10480"/>
                  <a:gd name="T35" fmla="*/ 10576 h 3457"/>
                  <a:gd name="T36" fmla="+- 0 11145 8776"/>
                  <a:gd name="T37" fmla="*/ T36 w 4240"/>
                  <a:gd name="T38" fmla="+- 0 10574 10480"/>
                  <a:gd name="T39" fmla="*/ 10574 h 3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40" h="3457">
                    <a:moveTo>
                      <a:pt x="2369" y="94"/>
                    </a:moveTo>
                    <a:lnTo>
                      <a:pt x="16" y="3435"/>
                    </a:lnTo>
                    <a:lnTo>
                      <a:pt x="27" y="3457"/>
                    </a:lnTo>
                    <a:lnTo>
                      <a:pt x="27" y="3429"/>
                    </a:lnTo>
                    <a:lnTo>
                      <a:pt x="55" y="3429"/>
                    </a:lnTo>
                    <a:lnTo>
                      <a:pt x="2393" y="110"/>
                    </a:lnTo>
                    <a:lnTo>
                      <a:pt x="2390" y="109"/>
                    </a:lnTo>
                    <a:lnTo>
                      <a:pt x="2387" y="108"/>
                    </a:lnTo>
                    <a:lnTo>
                      <a:pt x="2371" y="96"/>
                    </a:lnTo>
                    <a:lnTo>
                      <a:pt x="2369" y="94"/>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1D3FD812-E2C6-4FD7-B91C-194F53CD631B}"/>
                  </a:ext>
                </a:extLst>
              </p:cNvPr>
              <p:cNvSpPr>
                <a:spLocks/>
              </p:cNvSpPr>
              <p:nvPr/>
            </p:nvSpPr>
            <p:spPr bwMode="auto">
              <a:xfrm>
                <a:off x="8776" y="10480"/>
                <a:ext cx="4240" cy="3457"/>
              </a:xfrm>
              <a:custGeom>
                <a:avLst/>
                <a:gdLst>
                  <a:gd name="T0" fmla="+- 0 8831 8776"/>
                  <a:gd name="T1" fmla="*/ T0 w 4240"/>
                  <a:gd name="T2" fmla="+- 0 13909 10480"/>
                  <a:gd name="T3" fmla="*/ 13909 h 3457"/>
                  <a:gd name="T4" fmla="+- 0 8803 8776"/>
                  <a:gd name="T5" fmla="*/ T4 w 4240"/>
                  <a:gd name="T6" fmla="+- 0 13909 10480"/>
                  <a:gd name="T7" fmla="*/ 13909 h 3457"/>
                  <a:gd name="T8" fmla="+- 0 8803 8776"/>
                  <a:gd name="T9" fmla="*/ T8 w 4240"/>
                  <a:gd name="T10" fmla="+- 0 13937 10480"/>
                  <a:gd name="T11" fmla="*/ 13937 h 3457"/>
                  <a:gd name="T12" fmla="+- 0 8815 8776"/>
                  <a:gd name="T13" fmla="*/ T12 w 4240"/>
                  <a:gd name="T14" fmla="+- 0 13931 10480"/>
                  <a:gd name="T15" fmla="*/ 13931 h 3457"/>
                  <a:gd name="T16" fmla="+- 0 8831 8776"/>
                  <a:gd name="T17" fmla="*/ T16 w 4240"/>
                  <a:gd name="T18" fmla="+- 0 13909 10480"/>
                  <a:gd name="T19" fmla="*/ 13909 h 3457"/>
                </a:gdLst>
                <a:ahLst/>
                <a:cxnLst>
                  <a:cxn ang="0">
                    <a:pos x="T1" y="T3"/>
                  </a:cxn>
                  <a:cxn ang="0">
                    <a:pos x="T5" y="T7"/>
                  </a:cxn>
                  <a:cxn ang="0">
                    <a:pos x="T9" y="T11"/>
                  </a:cxn>
                  <a:cxn ang="0">
                    <a:pos x="T13" y="T15"/>
                  </a:cxn>
                  <a:cxn ang="0">
                    <a:pos x="T17" y="T19"/>
                  </a:cxn>
                </a:cxnLst>
                <a:rect l="0" t="0" r="r" b="b"/>
                <a:pathLst>
                  <a:path w="4240" h="3457">
                    <a:moveTo>
                      <a:pt x="55" y="3429"/>
                    </a:moveTo>
                    <a:lnTo>
                      <a:pt x="27" y="3429"/>
                    </a:lnTo>
                    <a:lnTo>
                      <a:pt x="27" y="3457"/>
                    </a:lnTo>
                    <a:lnTo>
                      <a:pt x="39" y="3451"/>
                    </a:lnTo>
                    <a:lnTo>
                      <a:pt x="55" y="3429"/>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FA40AE9E-154A-40E8-81AF-B98B32BF6993}"/>
                  </a:ext>
                </a:extLst>
              </p:cNvPr>
              <p:cNvSpPr>
                <a:spLocks/>
              </p:cNvSpPr>
              <p:nvPr/>
            </p:nvSpPr>
            <p:spPr bwMode="auto">
              <a:xfrm>
                <a:off x="8776" y="10480"/>
                <a:ext cx="4240" cy="3457"/>
              </a:xfrm>
              <a:custGeom>
                <a:avLst/>
                <a:gdLst>
                  <a:gd name="T0" fmla="+- 0 13015 8776"/>
                  <a:gd name="T1" fmla="*/ T0 w 4240"/>
                  <a:gd name="T2" fmla="+- 0 13909 10480"/>
                  <a:gd name="T3" fmla="*/ 13909 h 3457"/>
                  <a:gd name="T4" fmla="+- 0 8831 8776"/>
                  <a:gd name="T5" fmla="*/ T4 w 4240"/>
                  <a:gd name="T6" fmla="+- 0 13909 10480"/>
                  <a:gd name="T7" fmla="*/ 13909 h 3457"/>
                  <a:gd name="T8" fmla="+- 0 8815 8776"/>
                  <a:gd name="T9" fmla="*/ T8 w 4240"/>
                  <a:gd name="T10" fmla="+- 0 13931 10480"/>
                  <a:gd name="T11" fmla="*/ 13931 h 3457"/>
                  <a:gd name="T12" fmla="+- 0 8803 8776"/>
                  <a:gd name="T13" fmla="*/ T12 w 4240"/>
                  <a:gd name="T14" fmla="+- 0 13937 10480"/>
                  <a:gd name="T15" fmla="*/ 13937 h 3457"/>
                  <a:gd name="T16" fmla="+- 0 13015 8776"/>
                  <a:gd name="T17" fmla="*/ T16 w 4240"/>
                  <a:gd name="T18" fmla="+- 0 13937 10480"/>
                  <a:gd name="T19" fmla="*/ 13937 h 3457"/>
                  <a:gd name="T20" fmla="+- 0 13015 8776"/>
                  <a:gd name="T21" fmla="*/ T20 w 4240"/>
                  <a:gd name="T22" fmla="+- 0 13909 10480"/>
                  <a:gd name="T23" fmla="*/ 13909 h 3457"/>
                </a:gdLst>
                <a:ahLst/>
                <a:cxnLst>
                  <a:cxn ang="0">
                    <a:pos x="T1" y="T3"/>
                  </a:cxn>
                  <a:cxn ang="0">
                    <a:pos x="T5" y="T7"/>
                  </a:cxn>
                  <a:cxn ang="0">
                    <a:pos x="T9" y="T11"/>
                  </a:cxn>
                  <a:cxn ang="0">
                    <a:pos x="T13" y="T15"/>
                  </a:cxn>
                  <a:cxn ang="0">
                    <a:pos x="T17" y="T19"/>
                  </a:cxn>
                  <a:cxn ang="0">
                    <a:pos x="T21" y="T23"/>
                  </a:cxn>
                </a:cxnLst>
                <a:rect l="0" t="0" r="r" b="b"/>
                <a:pathLst>
                  <a:path w="4240" h="3457">
                    <a:moveTo>
                      <a:pt x="4239" y="3429"/>
                    </a:moveTo>
                    <a:lnTo>
                      <a:pt x="55" y="3429"/>
                    </a:lnTo>
                    <a:lnTo>
                      <a:pt x="39" y="3451"/>
                    </a:lnTo>
                    <a:lnTo>
                      <a:pt x="27" y="3457"/>
                    </a:lnTo>
                    <a:lnTo>
                      <a:pt x="4239" y="3457"/>
                    </a:lnTo>
                    <a:lnTo>
                      <a:pt x="4239" y="3429"/>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1">
                <a:extLst>
                  <a:ext uri="{FF2B5EF4-FFF2-40B4-BE49-F238E27FC236}">
                    <a16:creationId xmlns:a16="http://schemas.microsoft.com/office/drawing/2014/main" id="{B2EAB30C-4618-4BE7-95BB-759CC5970D0D}"/>
                  </a:ext>
                </a:extLst>
              </p:cNvPr>
              <p:cNvSpPr>
                <a:spLocks/>
              </p:cNvSpPr>
              <p:nvPr/>
            </p:nvSpPr>
            <p:spPr bwMode="auto">
              <a:xfrm>
                <a:off x="8776" y="10480"/>
                <a:ext cx="4240" cy="3457"/>
              </a:xfrm>
              <a:custGeom>
                <a:avLst/>
                <a:gdLst>
                  <a:gd name="T0" fmla="+- 0 11245 8776"/>
                  <a:gd name="T1" fmla="*/ T0 w 4240"/>
                  <a:gd name="T2" fmla="+- 0 10529 10480"/>
                  <a:gd name="T3" fmla="*/ 10529 h 3457"/>
                  <a:gd name="T4" fmla="+- 0 11177 8776"/>
                  <a:gd name="T5" fmla="*/ T4 w 4240"/>
                  <a:gd name="T6" fmla="+- 0 10529 10480"/>
                  <a:gd name="T7" fmla="*/ 10529 h 3457"/>
                  <a:gd name="T8" fmla="+- 0 11200 8776"/>
                  <a:gd name="T9" fmla="*/ T8 w 4240"/>
                  <a:gd name="T10" fmla="+- 0 10545 10480"/>
                  <a:gd name="T11" fmla="*/ 10545 h 3457"/>
                  <a:gd name="T12" fmla="+- 0 11169 8776"/>
                  <a:gd name="T13" fmla="*/ T12 w 4240"/>
                  <a:gd name="T14" fmla="+- 0 10590 10480"/>
                  <a:gd name="T15" fmla="*/ 10590 h 3457"/>
                  <a:gd name="T16" fmla="+- 0 11185 8776"/>
                  <a:gd name="T17" fmla="*/ T16 w 4240"/>
                  <a:gd name="T18" fmla="+- 0 10593 10480"/>
                  <a:gd name="T19" fmla="*/ 10593 h 3457"/>
                  <a:gd name="T20" fmla="+- 0 11193 8776"/>
                  <a:gd name="T21" fmla="*/ T20 w 4240"/>
                  <a:gd name="T22" fmla="+- 0 10593 10480"/>
                  <a:gd name="T23" fmla="*/ 10593 h 3457"/>
                  <a:gd name="T24" fmla="+- 0 11242 8776"/>
                  <a:gd name="T25" fmla="*/ T24 w 4240"/>
                  <a:gd name="T26" fmla="+- 0 10557 10480"/>
                  <a:gd name="T27" fmla="*/ 10557 h 3457"/>
                  <a:gd name="T28" fmla="+- 0 11245 8776"/>
                  <a:gd name="T29" fmla="*/ T28 w 4240"/>
                  <a:gd name="T30" fmla="+- 0 10541 10480"/>
                  <a:gd name="T31" fmla="*/ 10541 h 3457"/>
                  <a:gd name="T32" fmla="+- 0 11245 8776"/>
                  <a:gd name="T33" fmla="*/ T32 w 4240"/>
                  <a:gd name="T34" fmla="+- 0 10533 10480"/>
                  <a:gd name="T35" fmla="*/ 10533 h 3457"/>
                  <a:gd name="T36" fmla="+- 0 11245 8776"/>
                  <a:gd name="T37" fmla="*/ T36 w 4240"/>
                  <a:gd name="T38" fmla="+- 0 10530 10480"/>
                  <a:gd name="T39" fmla="*/ 10530 h 3457"/>
                  <a:gd name="T40" fmla="+- 0 11245 8776"/>
                  <a:gd name="T41" fmla="*/ T40 w 4240"/>
                  <a:gd name="T42" fmla="+- 0 10529 10480"/>
                  <a:gd name="T43" fmla="*/ 10529 h 3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240" h="3457">
                    <a:moveTo>
                      <a:pt x="2469" y="49"/>
                    </a:moveTo>
                    <a:lnTo>
                      <a:pt x="2401" y="49"/>
                    </a:lnTo>
                    <a:lnTo>
                      <a:pt x="2424" y="65"/>
                    </a:lnTo>
                    <a:lnTo>
                      <a:pt x="2393" y="110"/>
                    </a:lnTo>
                    <a:lnTo>
                      <a:pt x="2409" y="113"/>
                    </a:lnTo>
                    <a:lnTo>
                      <a:pt x="2417" y="113"/>
                    </a:lnTo>
                    <a:lnTo>
                      <a:pt x="2466" y="77"/>
                    </a:lnTo>
                    <a:lnTo>
                      <a:pt x="2469" y="61"/>
                    </a:lnTo>
                    <a:lnTo>
                      <a:pt x="2469" y="53"/>
                    </a:lnTo>
                    <a:lnTo>
                      <a:pt x="2469" y="50"/>
                    </a:lnTo>
                    <a:lnTo>
                      <a:pt x="2469" y="49"/>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2">
                <a:extLst>
                  <a:ext uri="{FF2B5EF4-FFF2-40B4-BE49-F238E27FC236}">
                    <a16:creationId xmlns:a16="http://schemas.microsoft.com/office/drawing/2014/main" id="{AD118931-0E83-49D0-9415-DE39D588247A}"/>
                  </a:ext>
                </a:extLst>
              </p:cNvPr>
              <p:cNvSpPr>
                <a:spLocks/>
              </p:cNvSpPr>
              <p:nvPr/>
            </p:nvSpPr>
            <p:spPr bwMode="auto">
              <a:xfrm>
                <a:off x="8776" y="10480"/>
                <a:ext cx="4240" cy="3457"/>
              </a:xfrm>
              <a:custGeom>
                <a:avLst/>
                <a:gdLst>
                  <a:gd name="T0" fmla="+- 0 11177 8776"/>
                  <a:gd name="T1" fmla="*/ T0 w 4240"/>
                  <a:gd name="T2" fmla="+- 0 10529 10480"/>
                  <a:gd name="T3" fmla="*/ 10529 h 3457"/>
                  <a:gd name="T4" fmla="+- 0 11145 8776"/>
                  <a:gd name="T5" fmla="*/ T4 w 4240"/>
                  <a:gd name="T6" fmla="+- 0 10574 10480"/>
                  <a:gd name="T7" fmla="*/ 10574 h 3457"/>
                  <a:gd name="T8" fmla="+- 0 11147 8776"/>
                  <a:gd name="T9" fmla="*/ T8 w 4240"/>
                  <a:gd name="T10" fmla="+- 0 10576 10480"/>
                  <a:gd name="T11" fmla="*/ 10576 h 3457"/>
                  <a:gd name="T12" fmla="+- 0 11149 8776"/>
                  <a:gd name="T13" fmla="*/ T12 w 4240"/>
                  <a:gd name="T14" fmla="+- 0 10578 10480"/>
                  <a:gd name="T15" fmla="*/ 10578 h 3457"/>
                  <a:gd name="T16" fmla="+- 0 11169 8776"/>
                  <a:gd name="T17" fmla="*/ T16 w 4240"/>
                  <a:gd name="T18" fmla="+- 0 10590 10480"/>
                  <a:gd name="T19" fmla="*/ 10590 h 3457"/>
                  <a:gd name="T20" fmla="+- 0 11200 8776"/>
                  <a:gd name="T21" fmla="*/ T20 w 4240"/>
                  <a:gd name="T22" fmla="+- 0 10545 10480"/>
                  <a:gd name="T23" fmla="*/ 10545 h 3457"/>
                  <a:gd name="T24" fmla="+- 0 11177 8776"/>
                  <a:gd name="T25" fmla="*/ T24 w 4240"/>
                  <a:gd name="T26" fmla="+- 0 10529 10480"/>
                  <a:gd name="T27" fmla="*/ 10529 h 3457"/>
                </a:gdLst>
                <a:ahLst/>
                <a:cxnLst>
                  <a:cxn ang="0">
                    <a:pos x="T1" y="T3"/>
                  </a:cxn>
                  <a:cxn ang="0">
                    <a:pos x="T5" y="T7"/>
                  </a:cxn>
                  <a:cxn ang="0">
                    <a:pos x="T9" y="T11"/>
                  </a:cxn>
                  <a:cxn ang="0">
                    <a:pos x="T13" y="T15"/>
                  </a:cxn>
                  <a:cxn ang="0">
                    <a:pos x="T17" y="T19"/>
                  </a:cxn>
                  <a:cxn ang="0">
                    <a:pos x="T21" y="T23"/>
                  </a:cxn>
                  <a:cxn ang="0">
                    <a:pos x="T25" y="T27"/>
                  </a:cxn>
                </a:cxnLst>
                <a:rect l="0" t="0" r="r" b="b"/>
                <a:pathLst>
                  <a:path w="4240" h="3457">
                    <a:moveTo>
                      <a:pt x="2401" y="49"/>
                    </a:moveTo>
                    <a:lnTo>
                      <a:pt x="2369" y="94"/>
                    </a:lnTo>
                    <a:lnTo>
                      <a:pt x="2371" y="96"/>
                    </a:lnTo>
                    <a:lnTo>
                      <a:pt x="2373" y="98"/>
                    </a:lnTo>
                    <a:lnTo>
                      <a:pt x="2393" y="110"/>
                    </a:lnTo>
                    <a:lnTo>
                      <a:pt x="2424" y="65"/>
                    </a:lnTo>
                    <a:lnTo>
                      <a:pt x="2401" y="49"/>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53">
                <a:extLst>
                  <a:ext uri="{FF2B5EF4-FFF2-40B4-BE49-F238E27FC236}">
                    <a16:creationId xmlns:a16="http://schemas.microsoft.com/office/drawing/2014/main" id="{890F3315-17EC-4DB4-A982-A380848E06D2}"/>
                  </a:ext>
                </a:extLst>
              </p:cNvPr>
              <p:cNvSpPr>
                <a:spLocks/>
              </p:cNvSpPr>
              <p:nvPr/>
            </p:nvSpPr>
            <p:spPr bwMode="auto">
              <a:xfrm>
                <a:off x="8776" y="10480"/>
                <a:ext cx="4240" cy="3457"/>
              </a:xfrm>
              <a:custGeom>
                <a:avLst/>
                <a:gdLst>
                  <a:gd name="T0" fmla="+- 0 11193 8776"/>
                  <a:gd name="T1" fmla="*/ T0 w 4240"/>
                  <a:gd name="T2" fmla="+- 0 10480 10480"/>
                  <a:gd name="T3" fmla="*/ 10480 h 3457"/>
                  <a:gd name="T4" fmla="+- 0 11139 8776"/>
                  <a:gd name="T5" fmla="*/ T4 w 4240"/>
                  <a:gd name="T6" fmla="+- 0 10509 10480"/>
                  <a:gd name="T7" fmla="*/ 10509 h 3457"/>
                  <a:gd name="T8" fmla="+- 0 11132 8776"/>
                  <a:gd name="T9" fmla="*/ T8 w 4240"/>
                  <a:gd name="T10" fmla="+- 0 10533 10480"/>
                  <a:gd name="T11" fmla="*/ 10533 h 3457"/>
                  <a:gd name="T12" fmla="+- 0 11132 8776"/>
                  <a:gd name="T13" fmla="*/ T12 w 4240"/>
                  <a:gd name="T14" fmla="+- 0 10541 10480"/>
                  <a:gd name="T15" fmla="*/ 10541 h 3457"/>
                  <a:gd name="T16" fmla="+- 0 11145 8776"/>
                  <a:gd name="T17" fmla="*/ T16 w 4240"/>
                  <a:gd name="T18" fmla="+- 0 10574 10480"/>
                  <a:gd name="T19" fmla="*/ 10574 h 3457"/>
                  <a:gd name="T20" fmla="+- 0 11177 8776"/>
                  <a:gd name="T21" fmla="*/ T20 w 4240"/>
                  <a:gd name="T22" fmla="+- 0 10529 10480"/>
                  <a:gd name="T23" fmla="*/ 10529 h 3457"/>
                  <a:gd name="T24" fmla="+- 0 11245 8776"/>
                  <a:gd name="T25" fmla="*/ T24 w 4240"/>
                  <a:gd name="T26" fmla="+- 0 10529 10480"/>
                  <a:gd name="T27" fmla="*/ 10529 h 3457"/>
                  <a:gd name="T28" fmla="+- 0 11203 8776"/>
                  <a:gd name="T29" fmla="*/ T28 w 4240"/>
                  <a:gd name="T30" fmla="+- 0 10482 10480"/>
                  <a:gd name="T31" fmla="*/ 10482 h 3457"/>
                  <a:gd name="T32" fmla="+- 0 11195 8776"/>
                  <a:gd name="T33" fmla="*/ T32 w 4240"/>
                  <a:gd name="T34" fmla="+- 0 10481 10480"/>
                  <a:gd name="T35" fmla="*/ 10481 h 3457"/>
                  <a:gd name="T36" fmla="+- 0 11193 8776"/>
                  <a:gd name="T37" fmla="*/ T36 w 4240"/>
                  <a:gd name="T38" fmla="+- 0 10480 10480"/>
                  <a:gd name="T39" fmla="*/ 10480 h 3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40" h="3457">
                    <a:moveTo>
                      <a:pt x="2417" y="0"/>
                    </a:moveTo>
                    <a:lnTo>
                      <a:pt x="2363" y="29"/>
                    </a:lnTo>
                    <a:lnTo>
                      <a:pt x="2356" y="53"/>
                    </a:lnTo>
                    <a:lnTo>
                      <a:pt x="2356" y="61"/>
                    </a:lnTo>
                    <a:lnTo>
                      <a:pt x="2369" y="94"/>
                    </a:lnTo>
                    <a:lnTo>
                      <a:pt x="2401" y="49"/>
                    </a:lnTo>
                    <a:lnTo>
                      <a:pt x="2469" y="49"/>
                    </a:lnTo>
                    <a:lnTo>
                      <a:pt x="2427" y="2"/>
                    </a:lnTo>
                    <a:lnTo>
                      <a:pt x="2419" y="1"/>
                    </a:lnTo>
                    <a:lnTo>
                      <a:pt x="2417" y="0"/>
                    </a:lnTo>
                    <a:close/>
                  </a:path>
                </a:pathLst>
              </a:custGeom>
              <a:solidFill>
                <a:srgbClr val="DD2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8" name="Group 54">
              <a:extLst>
                <a:ext uri="{FF2B5EF4-FFF2-40B4-BE49-F238E27FC236}">
                  <a16:creationId xmlns:a16="http://schemas.microsoft.com/office/drawing/2014/main" id="{3E68EA35-111A-40FE-B1EE-8FDDC8213143}"/>
                </a:ext>
              </a:extLst>
            </p:cNvPr>
            <p:cNvGrpSpPr>
              <a:grpSpLocks/>
            </p:cNvGrpSpPr>
            <p:nvPr/>
          </p:nvGrpSpPr>
          <p:grpSpPr bwMode="auto">
            <a:xfrm>
              <a:off x="2701" y="3989"/>
              <a:ext cx="15650" cy="12308"/>
              <a:chOff x="2701" y="3989"/>
              <a:chExt cx="15650" cy="12308"/>
            </a:xfrm>
          </p:grpSpPr>
          <p:sp>
            <p:nvSpPr>
              <p:cNvPr id="44" name="Freeform 55">
                <a:extLst>
                  <a:ext uri="{FF2B5EF4-FFF2-40B4-BE49-F238E27FC236}">
                    <a16:creationId xmlns:a16="http://schemas.microsoft.com/office/drawing/2014/main" id="{11D450D8-7191-4D50-977E-6B028B83284A}"/>
                  </a:ext>
                </a:extLst>
              </p:cNvPr>
              <p:cNvSpPr>
                <a:spLocks/>
              </p:cNvSpPr>
              <p:nvPr/>
            </p:nvSpPr>
            <p:spPr bwMode="auto">
              <a:xfrm>
                <a:off x="2701" y="3989"/>
                <a:ext cx="15650" cy="12308"/>
              </a:xfrm>
              <a:custGeom>
                <a:avLst/>
                <a:gdLst>
                  <a:gd name="T0" fmla="+- 0 7912 2701"/>
                  <a:gd name="T1" fmla="*/ T0 w 15650"/>
                  <a:gd name="T2" fmla="+- 0 12703 3989"/>
                  <a:gd name="T3" fmla="*/ 12703 h 12308"/>
                  <a:gd name="T4" fmla="+- 0 7782 2701"/>
                  <a:gd name="T5" fmla="*/ T4 w 15650"/>
                  <a:gd name="T6" fmla="+- 0 12794 3989"/>
                  <a:gd name="T7" fmla="*/ 12794 h 12308"/>
                  <a:gd name="T8" fmla="+- 0 7664 2701"/>
                  <a:gd name="T9" fmla="*/ T8 w 15650"/>
                  <a:gd name="T10" fmla="+- 0 12865 3989"/>
                  <a:gd name="T11" fmla="*/ 12865 h 12308"/>
                  <a:gd name="T12" fmla="+- 0 7529 2701"/>
                  <a:gd name="T13" fmla="*/ T12 w 15650"/>
                  <a:gd name="T14" fmla="+- 0 12936 3989"/>
                  <a:gd name="T15" fmla="*/ 12936 h 12308"/>
                  <a:gd name="T16" fmla="+- 0 7389 2701"/>
                  <a:gd name="T17" fmla="*/ T16 w 15650"/>
                  <a:gd name="T18" fmla="+- 0 12989 3989"/>
                  <a:gd name="T19" fmla="*/ 12989 h 12308"/>
                  <a:gd name="T20" fmla="+- 0 7251 2701"/>
                  <a:gd name="T21" fmla="*/ T20 w 15650"/>
                  <a:gd name="T22" fmla="+- 0 13017 3989"/>
                  <a:gd name="T23" fmla="*/ 13017 h 12308"/>
                  <a:gd name="T24" fmla="+- 0 7125 2701"/>
                  <a:gd name="T25" fmla="*/ T24 w 15650"/>
                  <a:gd name="T26" fmla="+- 0 13026 3989"/>
                  <a:gd name="T27" fmla="*/ 13026 h 12308"/>
                  <a:gd name="T28" fmla="+- 0 7070 2701"/>
                  <a:gd name="T29" fmla="*/ T28 w 15650"/>
                  <a:gd name="T30" fmla="+- 0 13026 3989"/>
                  <a:gd name="T31" fmla="*/ 13026 h 12308"/>
                  <a:gd name="T32" fmla="+- 0 6943 2701"/>
                  <a:gd name="T33" fmla="*/ T32 w 15650"/>
                  <a:gd name="T34" fmla="+- 0 13014 3989"/>
                  <a:gd name="T35" fmla="*/ 13014 h 12308"/>
                  <a:gd name="T36" fmla="+- 0 6861 2701"/>
                  <a:gd name="T37" fmla="*/ T36 w 15650"/>
                  <a:gd name="T38" fmla="+- 0 13002 3989"/>
                  <a:gd name="T39" fmla="*/ 13002 h 12308"/>
                  <a:gd name="T40" fmla="+- 0 6646 2701"/>
                  <a:gd name="T41" fmla="*/ T40 w 15650"/>
                  <a:gd name="T42" fmla="+- 0 12970 3989"/>
                  <a:gd name="T43" fmla="*/ 12970 h 12308"/>
                  <a:gd name="T44" fmla="+- 0 6450 2701"/>
                  <a:gd name="T45" fmla="*/ T44 w 15650"/>
                  <a:gd name="T46" fmla="+- 0 12942 3989"/>
                  <a:gd name="T47" fmla="*/ 12942 h 12308"/>
                  <a:gd name="T48" fmla="+- 0 6227 2701"/>
                  <a:gd name="T49" fmla="*/ T48 w 15650"/>
                  <a:gd name="T50" fmla="+- 0 12910 3989"/>
                  <a:gd name="T51" fmla="*/ 12910 h 12308"/>
                  <a:gd name="T52" fmla="+- 0 5991 2701"/>
                  <a:gd name="T53" fmla="*/ T52 w 15650"/>
                  <a:gd name="T54" fmla="+- 0 12877 3989"/>
                  <a:gd name="T55" fmla="*/ 12877 h 12308"/>
                  <a:gd name="T56" fmla="+- 0 5753 2701"/>
                  <a:gd name="T57" fmla="*/ T56 w 15650"/>
                  <a:gd name="T58" fmla="+- 0 12845 3989"/>
                  <a:gd name="T59" fmla="*/ 12845 h 12308"/>
                  <a:gd name="T60" fmla="+- 0 5528 2701"/>
                  <a:gd name="T61" fmla="*/ T60 w 15650"/>
                  <a:gd name="T62" fmla="+- 0 12816 3989"/>
                  <a:gd name="T63" fmla="*/ 12816 h 12308"/>
                  <a:gd name="T64" fmla="+- 0 5329 2701"/>
                  <a:gd name="T65" fmla="*/ T64 w 15650"/>
                  <a:gd name="T66" fmla="+- 0 12792 3989"/>
                  <a:gd name="T67" fmla="*/ 12792 h 12308"/>
                  <a:gd name="T68" fmla="+- 0 5167 2701"/>
                  <a:gd name="T69" fmla="*/ T68 w 15650"/>
                  <a:gd name="T70" fmla="+- 0 12776 3989"/>
                  <a:gd name="T71" fmla="*/ 12776 h 12308"/>
                  <a:gd name="T72" fmla="+- 0 5032 2701"/>
                  <a:gd name="T73" fmla="*/ T72 w 15650"/>
                  <a:gd name="T74" fmla="+- 0 12772 3989"/>
                  <a:gd name="T75" fmla="*/ 12772 h 12308"/>
                  <a:gd name="T76" fmla="+- 0 4903 2701"/>
                  <a:gd name="T77" fmla="*/ T76 w 15650"/>
                  <a:gd name="T78" fmla="+- 0 12782 3989"/>
                  <a:gd name="T79" fmla="*/ 12782 h 12308"/>
                  <a:gd name="T80" fmla="+- 0 4782 2701"/>
                  <a:gd name="T81" fmla="*/ T80 w 15650"/>
                  <a:gd name="T82" fmla="+- 0 12803 3989"/>
                  <a:gd name="T83" fmla="*/ 12803 h 12308"/>
                  <a:gd name="T84" fmla="+- 0 4572 2701"/>
                  <a:gd name="T85" fmla="*/ T84 w 15650"/>
                  <a:gd name="T86" fmla="+- 0 12866 3989"/>
                  <a:gd name="T87" fmla="*/ 12866 h 12308"/>
                  <a:gd name="T88" fmla="+- 0 4417 2701"/>
                  <a:gd name="T89" fmla="*/ T88 w 15650"/>
                  <a:gd name="T90" fmla="+- 0 12933 3989"/>
                  <a:gd name="T91" fmla="*/ 12933 h 12308"/>
                  <a:gd name="T92" fmla="+- 0 3163 2701"/>
                  <a:gd name="T93" fmla="*/ T92 w 15650"/>
                  <a:gd name="T94" fmla="+- 0 13889 3989"/>
                  <a:gd name="T95" fmla="*/ 13889 h 12308"/>
                  <a:gd name="T96" fmla="+- 0 3058 2701"/>
                  <a:gd name="T97" fmla="*/ T96 w 15650"/>
                  <a:gd name="T98" fmla="+- 0 13989 3989"/>
                  <a:gd name="T99" fmla="*/ 13989 h 12308"/>
                  <a:gd name="T100" fmla="+- 0 2947 2701"/>
                  <a:gd name="T101" fmla="*/ T100 w 15650"/>
                  <a:gd name="T102" fmla="+- 0 14129 3989"/>
                  <a:gd name="T103" fmla="*/ 14129 h 12308"/>
                  <a:gd name="T104" fmla="+- 0 2844 2701"/>
                  <a:gd name="T105" fmla="*/ T104 w 15650"/>
                  <a:gd name="T106" fmla="+- 0 14295 3989"/>
                  <a:gd name="T107" fmla="*/ 14295 h 12308"/>
                  <a:gd name="T108" fmla="+- 0 2765 2701"/>
                  <a:gd name="T109" fmla="*/ T108 w 15650"/>
                  <a:gd name="T110" fmla="+- 0 14474 3989"/>
                  <a:gd name="T111" fmla="*/ 14474 h 12308"/>
                  <a:gd name="T112" fmla="+- 0 2724 2701"/>
                  <a:gd name="T113" fmla="*/ T112 w 15650"/>
                  <a:gd name="T114" fmla="+- 0 14653 3989"/>
                  <a:gd name="T115" fmla="*/ 14653 h 12308"/>
                  <a:gd name="T116" fmla="+- 0 2718 2701"/>
                  <a:gd name="T117" fmla="*/ T116 w 15650"/>
                  <a:gd name="T118" fmla="+- 0 14712 3989"/>
                  <a:gd name="T119" fmla="*/ 14712 h 12308"/>
                  <a:gd name="T120" fmla="+- 0 2713 2701"/>
                  <a:gd name="T121" fmla="*/ T120 w 15650"/>
                  <a:gd name="T122" fmla="+- 0 14756 3989"/>
                  <a:gd name="T123" fmla="*/ 14756 h 12308"/>
                  <a:gd name="T124" fmla="+- 0 2705 2701"/>
                  <a:gd name="T125" fmla="*/ T124 w 15650"/>
                  <a:gd name="T126" fmla="+- 0 14843 3989"/>
                  <a:gd name="T127" fmla="*/ 14843 h 12308"/>
                  <a:gd name="T128" fmla="+- 0 2701 2701"/>
                  <a:gd name="T129" fmla="*/ T128 w 15650"/>
                  <a:gd name="T130" fmla="+- 0 16297 3989"/>
                  <a:gd name="T131" fmla="*/ 16297 h 123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5650" h="12308">
                    <a:moveTo>
                      <a:pt x="15650" y="0"/>
                    </a:moveTo>
                    <a:lnTo>
                      <a:pt x="5211" y="8714"/>
                    </a:lnTo>
                    <a:lnTo>
                      <a:pt x="5149" y="8759"/>
                    </a:lnTo>
                    <a:lnTo>
                      <a:pt x="5081" y="8805"/>
                    </a:lnTo>
                    <a:lnTo>
                      <a:pt x="5025" y="8840"/>
                    </a:lnTo>
                    <a:lnTo>
                      <a:pt x="4963" y="8876"/>
                    </a:lnTo>
                    <a:lnTo>
                      <a:pt x="4897" y="8913"/>
                    </a:lnTo>
                    <a:lnTo>
                      <a:pt x="4828" y="8947"/>
                    </a:lnTo>
                    <a:lnTo>
                      <a:pt x="4758" y="8976"/>
                    </a:lnTo>
                    <a:lnTo>
                      <a:pt x="4688" y="9000"/>
                    </a:lnTo>
                    <a:lnTo>
                      <a:pt x="4618" y="9017"/>
                    </a:lnTo>
                    <a:lnTo>
                      <a:pt x="4550" y="9028"/>
                    </a:lnTo>
                    <a:lnTo>
                      <a:pt x="4485" y="9035"/>
                    </a:lnTo>
                    <a:lnTo>
                      <a:pt x="4424" y="9037"/>
                    </a:lnTo>
                    <a:lnTo>
                      <a:pt x="4396" y="9037"/>
                    </a:lnTo>
                    <a:lnTo>
                      <a:pt x="4369" y="9037"/>
                    </a:lnTo>
                    <a:lnTo>
                      <a:pt x="4302" y="9033"/>
                    </a:lnTo>
                    <a:lnTo>
                      <a:pt x="4242" y="9025"/>
                    </a:lnTo>
                    <a:lnTo>
                      <a:pt x="4232" y="9024"/>
                    </a:lnTo>
                    <a:lnTo>
                      <a:pt x="4160" y="9013"/>
                    </a:lnTo>
                    <a:lnTo>
                      <a:pt x="4029" y="8994"/>
                    </a:lnTo>
                    <a:lnTo>
                      <a:pt x="3945" y="8981"/>
                    </a:lnTo>
                    <a:lnTo>
                      <a:pt x="3851" y="8968"/>
                    </a:lnTo>
                    <a:lnTo>
                      <a:pt x="3749" y="8953"/>
                    </a:lnTo>
                    <a:lnTo>
                      <a:pt x="3640" y="8937"/>
                    </a:lnTo>
                    <a:lnTo>
                      <a:pt x="3526" y="8921"/>
                    </a:lnTo>
                    <a:lnTo>
                      <a:pt x="3409" y="8904"/>
                    </a:lnTo>
                    <a:lnTo>
                      <a:pt x="3290" y="8888"/>
                    </a:lnTo>
                    <a:lnTo>
                      <a:pt x="3170" y="8872"/>
                    </a:lnTo>
                    <a:lnTo>
                      <a:pt x="3052" y="8856"/>
                    </a:lnTo>
                    <a:lnTo>
                      <a:pt x="2938" y="8841"/>
                    </a:lnTo>
                    <a:lnTo>
                      <a:pt x="2827" y="8827"/>
                    </a:lnTo>
                    <a:lnTo>
                      <a:pt x="2724" y="8814"/>
                    </a:lnTo>
                    <a:lnTo>
                      <a:pt x="2628" y="8803"/>
                    </a:lnTo>
                    <a:lnTo>
                      <a:pt x="2542" y="8794"/>
                    </a:lnTo>
                    <a:lnTo>
                      <a:pt x="2466" y="8787"/>
                    </a:lnTo>
                    <a:lnTo>
                      <a:pt x="2398" y="8783"/>
                    </a:lnTo>
                    <a:lnTo>
                      <a:pt x="2331" y="8783"/>
                    </a:lnTo>
                    <a:lnTo>
                      <a:pt x="2266" y="8786"/>
                    </a:lnTo>
                    <a:lnTo>
                      <a:pt x="2202" y="8793"/>
                    </a:lnTo>
                    <a:lnTo>
                      <a:pt x="2141" y="8803"/>
                    </a:lnTo>
                    <a:lnTo>
                      <a:pt x="2081" y="8814"/>
                    </a:lnTo>
                    <a:lnTo>
                      <a:pt x="1970" y="8843"/>
                    </a:lnTo>
                    <a:lnTo>
                      <a:pt x="1871" y="8877"/>
                    </a:lnTo>
                    <a:lnTo>
                      <a:pt x="1786" y="8911"/>
                    </a:lnTo>
                    <a:lnTo>
                      <a:pt x="1716" y="8944"/>
                    </a:lnTo>
                    <a:lnTo>
                      <a:pt x="1645" y="8981"/>
                    </a:lnTo>
                    <a:lnTo>
                      <a:pt x="462" y="9900"/>
                    </a:lnTo>
                    <a:lnTo>
                      <a:pt x="411" y="9945"/>
                    </a:lnTo>
                    <a:lnTo>
                      <a:pt x="357" y="10000"/>
                    </a:lnTo>
                    <a:lnTo>
                      <a:pt x="301" y="10066"/>
                    </a:lnTo>
                    <a:lnTo>
                      <a:pt x="246" y="10140"/>
                    </a:lnTo>
                    <a:lnTo>
                      <a:pt x="192" y="10221"/>
                    </a:lnTo>
                    <a:lnTo>
                      <a:pt x="143" y="10306"/>
                    </a:lnTo>
                    <a:lnTo>
                      <a:pt x="100" y="10395"/>
                    </a:lnTo>
                    <a:lnTo>
                      <a:pt x="64" y="10485"/>
                    </a:lnTo>
                    <a:lnTo>
                      <a:pt x="38" y="10575"/>
                    </a:lnTo>
                    <a:lnTo>
                      <a:pt x="23" y="10664"/>
                    </a:lnTo>
                    <a:lnTo>
                      <a:pt x="20" y="10696"/>
                    </a:lnTo>
                    <a:lnTo>
                      <a:pt x="17" y="10723"/>
                    </a:lnTo>
                    <a:lnTo>
                      <a:pt x="14" y="10747"/>
                    </a:lnTo>
                    <a:lnTo>
                      <a:pt x="12" y="10767"/>
                    </a:lnTo>
                    <a:lnTo>
                      <a:pt x="10" y="10785"/>
                    </a:lnTo>
                    <a:lnTo>
                      <a:pt x="4" y="10854"/>
                    </a:lnTo>
                    <a:lnTo>
                      <a:pt x="3" y="10921"/>
                    </a:lnTo>
                    <a:lnTo>
                      <a:pt x="0" y="12308"/>
                    </a:lnTo>
                  </a:path>
                </a:pathLst>
              </a:custGeom>
              <a:noFill/>
              <a:ln w="540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56">
              <a:extLst>
                <a:ext uri="{FF2B5EF4-FFF2-40B4-BE49-F238E27FC236}">
                  <a16:creationId xmlns:a16="http://schemas.microsoft.com/office/drawing/2014/main" id="{6935A8CE-E880-4EB3-ADC7-28779F979428}"/>
                </a:ext>
              </a:extLst>
            </p:cNvPr>
            <p:cNvGrpSpPr>
              <a:grpSpLocks/>
            </p:cNvGrpSpPr>
            <p:nvPr/>
          </p:nvGrpSpPr>
          <p:grpSpPr bwMode="auto">
            <a:xfrm>
              <a:off x="2701" y="3989"/>
              <a:ext cx="15650" cy="12308"/>
              <a:chOff x="2701" y="3989"/>
              <a:chExt cx="15650" cy="12308"/>
            </a:xfrm>
          </p:grpSpPr>
          <p:sp>
            <p:nvSpPr>
              <p:cNvPr id="43" name="Freeform 57">
                <a:extLst>
                  <a:ext uri="{FF2B5EF4-FFF2-40B4-BE49-F238E27FC236}">
                    <a16:creationId xmlns:a16="http://schemas.microsoft.com/office/drawing/2014/main" id="{8C10B815-D7C1-4EA0-8F27-1401CA94653D}"/>
                  </a:ext>
                </a:extLst>
              </p:cNvPr>
              <p:cNvSpPr>
                <a:spLocks/>
              </p:cNvSpPr>
              <p:nvPr/>
            </p:nvSpPr>
            <p:spPr bwMode="auto">
              <a:xfrm>
                <a:off x="2701" y="3989"/>
                <a:ext cx="15650" cy="12308"/>
              </a:xfrm>
              <a:custGeom>
                <a:avLst/>
                <a:gdLst>
                  <a:gd name="T0" fmla="+- 0 7912 2701"/>
                  <a:gd name="T1" fmla="*/ T0 w 15650"/>
                  <a:gd name="T2" fmla="+- 0 12703 3989"/>
                  <a:gd name="T3" fmla="*/ 12703 h 12308"/>
                  <a:gd name="T4" fmla="+- 0 7782 2701"/>
                  <a:gd name="T5" fmla="*/ T4 w 15650"/>
                  <a:gd name="T6" fmla="+- 0 12794 3989"/>
                  <a:gd name="T7" fmla="*/ 12794 h 12308"/>
                  <a:gd name="T8" fmla="+- 0 7664 2701"/>
                  <a:gd name="T9" fmla="*/ T8 w 15650"/>
                  <a:gd name="T10" fmla="+- 0 12865 3989"/>
                  <a:gd name="T11" fmla="*/ 12865 h 12308"/>
                  <a:gd name="T12" fmla="+- 0 7529 2701"/>
                  <a:gd name="T13" fmla="*/ T12 w 15650"/>
                  <a:gd name="T14" fmla="+- 0 12936 3989"/>
                  <a:gd name="T15" fmla="*/ 12936 h 12308"/>
                  <a:gd name="T16" fmla="+- 0 7389 2701"/>
                  <a:gd name="T17" fmla="*/ T16 w 15650"/>
                  <a:gd name="T18" fmla="+- 0 12989 3989"/>
                  <a:gd name="T19" fmla="*/ 12989 h 12308"/>
                  <a:gd name="T20" fmla="+- 0 7251 2701"/>
                  <a:gd name="T21" fmla="*/ T20 w 15650"/>
                  <a:gd name="T22" fmla="+- 0 13017 3989"/>
                  <a:gd name="T23" fmla="*/ 13017 h 12308"/>
                  <a:gd name="T24" fmla="+- 0 7125 2701"/>
                  <a:gd name="T25" fmla="*/ T24 w 15650"/>
                  <a:gd name="T26" fmla="+- 0 13026 3989"/>
                  <a:gd name="T27" fmla="*/ 13026 h 12308"/>
                  <a:gd name="T28" fmla="+- 0 7070 2701"/>
                  <a:gd name="T29" fmla="*/ T28 w 15650"/>
                  <a:gd name="T30" fmla="+- 0 13026 3989"/>
                  <a:gd name="T31" fmla="*/ 13026 h 12308"/>
                  <a:gd name="T32" fmla="+- 0 6943 2701"/>
                  <a:gd name="T33" fmla="*/ T32 w 15650"/>
                  <a:gd name="T34" fmla="+- 0 13014 3989"/>
                  <a:gd name="T35" fmla="*/ 13014 h 12308"/>
                  <a:gd name="T36" fmla="+- 0 6861 2701"/>
                  <a:gd name="T37" fmla="*/ T36 w 15650"/>
                  <a:gd name="T38" fmla="+- 0 13002 3989"/>
                  <a:gd name="T39" fmla="*/ 13002 h 12308"/>
                  <a:gd name="T40" fmla="+- 0 6646 2701"/>
                  <a:gd name="T41" fmla="*/ T40 w 15650"/>
                  <a:gd name="T42" fmla="+- 0 12970 3989"/>
                  <a:gd name="T43" fmla="*/ 12970 h 12308"/>
                  <a:gd name="T44" fmla="+- 0 6450 2701"/>
                  <a:gd name="T45" fmla="*/ T44 w 15650"/>
                  <a:gd name="T46" fmla="+- 0 12942 3989"/>
                  <a:gd name="T47" fmla="*/ 12942 h 12308"/>
                  <a:gd name="T48" fmla="+- 0 6227 2701"/>
                  <a:gd name="T49" fmla="*/ T48 w 15650"/>
                  <a:gd name="T50" fmla="+- 0 12910 3989"/>
                  <a:gd name="T51" fmla="*/ 12910 h 12308"/>
                  <a:gd name="T52" fmla="+- 0 5991 2701"/>
                  <a:gd name="T53" fmla="*/ T52 w 15650"/>
                  <a:gd name="T54" fmla="+- 0 12877 3989"/>
                  <a:gd name="T55" fmla="*/ 12877 h 12308"/>
                  <a:gd name="T56" fmla="+- 0 5753 2701"/>
                  <a:gd name="T57" fmla="*/ T56 w 15650"/>
                  <a:gd name="T58" fmla="+- 0 12845 3989"/>
                  <a:gd name="T59" fmla="*/ 12845 h 12308"/>
                  <a:gd name="T60" fmla="+- 0 5528 2701"/>
                  <a:gd name="T61" fmla="*/ T60 w 15650"/>
                  <a:gd name="T62" fmla="+- 0 12816 3989"/>
                  <a:gd name="T63" fmla="*/ 12816 h 12308"/>
                  <a:gd name="T64" fmla="+- 0 5329 2701"/>
                  <a:gd name="T65" fmla="*/ T64 w 15650"/>
                  <a:gd name="T66" fmla="+- 0 12792 3989"/>
                  <a:gd name="T67" fmla="*/ 12792 h 12308"/>
                  <a:gd name="T68" fmla="+- 0 5167 2701"/>
                  <a:gd name="T69" fmla="*/ T68 w 15650"/>
                  <a:gd name="T70" fmla="+- 0 12776 3989"/>
                  <a:gd name="T71" fmla="*/ 12776 h 12308"/>
                  <a:gd name="T72" fmla="+- 0 5032 2701"/>
                  <a:gd name="T73" fmla="*/ T72 w 15650"/>
                  <a:gd name="T74" fmla="+- 0 12772 3989"/>
                  <a:gd name="T75" fmla="*/ 12772 h 12308"/>
                  <a:gd name="T76" fmla="+- 0 4903 2701"/>
                  <a:gd name="T77" fmla="*/ T76 w 15650"/>
                  <a:gd name="T78" fmla="+- 0 12782 3989"/>
                  <a:gd name="T79" fmla="*/ 12782 h 12308"/>
                  <a:gd name="T80" fmla="+- 0 4782 2701"/>
                  <a:gd name="T81" fmla="*/ T80 w 15650"/>
                  <a:gd name="T82" fmla="+- 0 12803 3989"/>
                  <a:gd name="T83" fmla="*/ 12803 h 12308"/>
                  <a:gd name="T84" fmla="+- 0 4572 2701"/>
                  <a:gd name="T85" fmla="*/ T84 w 15650"/>
                  <a:gd name="T86" fmla="+- 0 12866 3989"/>
                  <a:gd name="T87" fmla="*/ 12866 h 12308"/>
                  <a:gd name="T88" fmla="+- 0 4417 2701"/>
                  <a:gd name="T89" fmla="*/ T88 w 15650"/>
                  <a:gd name="T90" fmla="+- 0 12933 3989"/>
                  <a:gd name="T91" fmla="*/ 12933 h 12308"/>
                  <a:gd name="T92" fmla="+- 0 3163 2701"/>
                  <a:gd name="T93" fmla="*/ T92 w 15650"/>
                  <a:gd name="T94" fmla="+- 0 13889 3989"/>
                  <a:gd name="T95" fmla="*/ 13889 h 12308"/>
                  <a:gd name="T96" fmla="+- 0 3058 2701"/>
                  <a:gd name="T97" fmla="*/ T96 w 15650"/>
                  <a:gd name="T98" fmla="+- 0 13989 3989"/>
                  <a:gd name="T99" fmla="*/ 13989 h 12308"/>
                  <a:gd name="T100" fmla="+- 0 2947 2701"/>
                  <a:gd name="T101" fmla="*/ T100 w 15650"/>
                  <a:gd name="T102" fmla="+- 0 14129 3989"/>
                  <a:gd name="T103" fmla="*/ 14129 h 12308"/>
                  <a:gd name="T104" fmla="+- 0 2844 2701"/>
                  <a:gd name="T105" fmla="*/ T104 w 15650"/>
                  <a:gd name="T106" fmla="+- 0 14295 3989"/>
                  <a:gd name="T107" fmla="*/ 14295 h 12308"/>
                  <a:gd name="T108" fmla="+- 0 2765 2701"/>
                  <a:gd name="T109" fmla="*/ T108 w 15650"/>
                  <a:gd name="T110" fmla="+- 0 14474 3989"/>
                  <a:gd name="T111" fmla="*/ 14474 h 12308"/>
                  <a:gd name="T112" fmla="+- 0 2724 2701"/>
                  <a:gd name="T113" fmla="*/ T112 w 15650"/>
                  <a:gd name="T114" fmla="+- 0 14653 3989"/>
                  <a:gd name="T115" fmla="*/ 14653 h 12308"/>
                  <a:gd name="T116" fmla="+- 0 2718 2701"/>
                  <a:gd name="T117" fmla="*/ T116 w 15650"/>
                  <a:gd name="T118" fmla="+- 0 14712 3989"/>
                  <a:gd name="T119" fmla="*/ 14712 h 12308"/>
                  <a:gd name="T120" fmla="+- 0 2713 2701"/>
                  <a:gd name="T121" fmla="*/ T120 w 15650"/>
                  <a:gd name="T122" fmla="+- 0 14756 3989"/>
                  <a:gd name="T123" fmla="*/ 14756 h 12308"/>
                  <a:gd name="T124" fmla="+- 0 2705 2701"/>
                  <a:gd name="T125" fmla="*/ T124 w 15650"/>
                  <a:gd name="T126" fmla="+- 0 14843 3989"/>
                  <a:gd name="T127" fmla="*/ 14843 h 12308"/>
                  <a:gd name="T128" fmla="+- 0 2701 2701"/>
                  <a:gd name="T129" fmla="*/ T128 w 15650"/>
                  <a:gd name="T130" fmla="+- 0 16297 3989"/>
                  <a:gd name="T131" fmla="*/ 16297 h 123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5650" h="12308">
                    <a:moveTo>
                      <a:pt x="15650" y="0"/>
                    </a:moveTo>
                    <a:lnTo>
                      <a:pt x="5211" y="8714"/>
                    </a:lnTo>
                    <a:lnTo>
                      <a:pt x="5149" y="8759"/>
                    </a:lnTo>
                    <a:lnTo>
                      <a:pt x="5081" y="8805"/>
                    </a:lnTo>
                    <a:lnTo>
                      <a:pt x="5025" y="8840"/>
                    </a:lnTo>
                    <a:lnTo>
                      <a:pt x="4963" y="8876"/>
                    </a:lnTo>
                    <a:lnTo>
                      <a:pt x="4897" y="8913"/>
                    </a:lnTo>
                    <a:lnTo>
                      <a:pt x="4828" y="8947"/>
                    </a:lnTo>
                    <a:lnTo>
                      <a:pt x="4758" y="8976"/>
                    </a:lnTo>
                    <a:lnTo>
                      <a:pt x="4688" y="9000"/>
                    </a:lnTo>
                    <a:lnTo>
                      <a:pt x="4618" y="9017"/>
                    </a:lnTo>
                    <a:lnTo>
                      <a:pt x="4550" y="9028"/>
                    </a:lnTo>
                    <a:lnTo>
                      <a:pt x="4485" y="9035"/>
                    </a:lnTo>
                    <a:lnTo>
                      <a:pt x="4424" y="9037"/>
                    </a:lnTo>
                    <a:lnTo>
                      <a:pt x="4396" y="9037"/>
                    </a:lnTo>
                    <a:lnTo>
                      <a:pt x="4369" y="9037"/>
                    </a:lnTo>
                    <a:lnTo>
                      <a:pt x="4302" y="9033"/>
                    </a:lnTo>
                    <a:lnTo>
                      <a:pt x="4242" y="9025"/>
                    </a:lnTo>
                    <a:lnTo>
                      <a:pt x="4232" y="9024"/>
                    </a:lnTo>
                    <a:lnTo>
                      <a:pt x="4160" y="9013"/>
                    </a:lnTo>
                    <a:lnTo>
                      <a:pt x="4029" y="8994"/>
                    </a:lnTo>
                    <a:lnTo>
                      <a:pt x="3945" y="8981"/>
                    </a:lnTo>
                    <a:lnTo>
                      <a:pt x="3851" y="8968"/>
                    </a:lnTo>
                    <a:lnTo>
                      <a:pt x="3749" y="8953"/>
                    </a:lnTo>
                    <a:lnTo>
                      <a:pt x="3640" y="8937"/>
                    </a:lnTo>
                    <a:lnTo>
                      <a:pt x="3526" y="8921"/>
                    </a:lnTo>
                    <a:lnTo>
                      <a:pt x="3409" y="8904"/>
                    </a:lnTo>
                    <a:lnTo>
                      <a:pt x="3290" y="8888"/>
                    </a:lnTo>
                    <a:lnTo>
                      <a:pt x="3170" y="8872"/>
                    </a:lnTo>
                    <a:lnTo>
                      <a:pt x="3052" y="8856"/>
                    </a:lnTo>
                    <a:lnTo>
                      <a:pt x="2938" y="8841"/>
                    </a:lnTo>
                    <a:lnTo>
                      <a:pt x="2827" y="8827"/>
                    </a:lnTo>
                    <a:lnTo>
                      <a:pt x="2724" y="8814"/>
                    </a:lnTo>
                    <a:lnTo>
                      <a:pt x="2628" y="8803"/>
                    </a:lnTo>
                    <a:lnTo>
                      <a:pt x="2542" y="8794"/>
                    </a:lnTo>
                    <a:lnTo>
                      <a:pt x="2466" y="8787"/>
                    </a:lnTo>
                    <a:lnTo>
                      <a:pt x="2398" y="8783"/>
                    </a:lnTo>
                    <a:lnTo>
                      <a:pt x="2331" y="8783"/>
                    </a:lnTo>
                    <a:lnTo>
                      <a:pt x="2266" y="8786"/>
                    </a:lnTo>
                    <a:lnTo>
                      <a:pt x="2202" y="8793"/>
                    </a:lnTo>
                    <a:lnTo>
                      <a:pt x="2141" y="8803"/>
                    </a:lnTo>
                    <a:lnTo>
                      <a:pt x="2081" y="8814"/>
                    </a:lnTo>
                    <a:lnTo>
                      <a:pt x="1970" y="8843"/>
                    </a:lnTo>
                    <a:lnTo>
                      <a:pt x="1871" y="8877"/>
                    </a:lnTo>
                    <a:lnTo>
                      <a:pt x="1786" y="8911"/>
                    </a:lnTo>
                    <a:lnTo>
                      <a:pt x="1716" y="8944"/>
                    </a:lnTo>
                    <a:lnTo>
                      <a:pt x="1645" y="8981"/>
                    </a:lnTo>
                    <a:lnTo>
                      <a:pt x="462" y="9900"/>
                    </a:lnTo>
                    <a:lnTo>
                      <a:pt x="411" y="9945"/>
                    </a:lnTo>
                    <a:lnTo>
                      <a:pt x="357" y="10000"/>
                    </a:lnTo>
                    <a:lnTo>
                      <a:pt x="301" y="10066"/>
                    </a:lnTo>
                    <a:lnTo>
                      <a:pt x="246" y="10140"/>
                    </a:lnTo>
                    <a:lnTo>
                      <a:pt x="192" y="10221"/>
                    </a:lnTo>
                    <a:lnTo>
                      <a:pt x="143" y="10306"/>
                    </a:lnTo>
                    <a:lnTo>
                      <a:pt x="100" y="10395"/>
                    </a:lnTo>
                    <a:lnTo>
                      <a:pt x="64" y="10485"/>
                    </a:lnTo>
                    <a:lnTo>
                      <a:pt x="38" y="10575"/>
                    </a:lnTo>
                    <a:lnTo>
                      <a:pt x="23" y="10664"/>
                    </a:lnTo>
                    <a:lnTo>
                      <a:pt x="20" y="10696"/>
                    </a:lnTo>
                    <a:lnTo>
                      <a:pt x="17" y="10723"/>
                    </a:lnTo>
                    <a:lnTo>
                      <a:pt x="14" y="10747"/>
                    </a:lnTo>
                    <a:lnTo>
                      <a:pt x="12" y="10767"/>
                    </a:lnTo>
                    <a:lnTo>
                      <a:pt x="10" y="10785"/>
                    </a:lnTo>
                    <a:lnTo>
                      <a:pt x="4" y="10854"/>
                    </a:lnTo>
                    <a:lnTo>
                      <a:pt x="3" y="10921"/>
                    </a:lnTo>
                    <a:lnTo>
                      <a:pt x="0" y="12308"/>
                    </a:lnTo>
                  </a:path>
                </a:pathLst>
              </a:custGeom>
              <a:noFill/>
              <a:ln w="36005">
                <a:solidFill>
                  <a:srgbClr val="9898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30" name="Group 58">
              <a:extLst>
                <a:ext uri="{FF2B5EF4-FFF2-40B4-BE49-F238E27FC236}">
                  <a16:creationId xmlns:a16="http://schemas.microsoft.com/office/drawing/2014/main" id="{8D7DBC24-E47D-4602-A18B-1A9AFE03110B}"/>
                </a:ext>
              </a:extLst>
            </p:cNvPr>
            <p:cNvGrpSpPr>
              <a:grpSpLocks/>
            </p:cNvGrpSpPr>
            <p:nvPr/>
          </p:nvGrpSpPr>
          <p:grpSpPr bwMode="auto">
            <a:xfrm>
              <a:off x="16638" y="5388"/>
              <a:ext cx="86" cy="1687"/>
              <a:chOff x="16638" y="5388"/>
              <a:chExt cx="86" cy="1687"/>
            </a:xfrm>
          </p:grpSpPr>
          <p:sp>
            <p:nvSpPr>
              <p:cNvPr id="42" name="Freeform 59">
                <a:extLst>
                  <a:ext uri="{FF2B5EF4-FFF2-40B4-BE49-F238E27FC236}">
                    <a16:creationId xmlns:a16="http://schemas.microsoft.com/office/drawing/2014/main" id="{F65A1E77-0184-47AE-B8B2-D05FFDAD84A8}"/>
                  </a:ext>
                </a:extLst>
              </p:cNvPr>
              <p:cNvSpPr>
                <a:spLocks/>
              </p:cNvSpPr>
              <p:nvPr/>
            </p:nvSpPr>
            <p:spPr bwMode="auto">
              <a:xfrm>
                <a:off x="16638" y="5388"/>
                <a:ext cx="86" cy="1687"/>
              </a:xfrm>
              <a:custGeom>
                <a:avLst/>
                <a:gdLst>
                  <a:gd name="T0" fmla="+- 0 16638 16638"/>
                  <a:gd name="T1" fmla="*/ T0 w 86"/>
                  <a:gd name="T2" fmla="+- 0 7075 5388"/>
                  <a:gd name="T3" fmla="*/ 7075 h 1687"/>
                  <a:gd name="T4" fmla="+- 0 16723 16638"/>
                  <a:gd name="T5" fmla="*/ T4 w 86"/>
                  <a:gd name="T6" fmla="+- 0 7075 5388"/>
                  <a:gd name="T7" fmla="*/ 7075 h 1687"/>
                  <a:gd name="T8" fmla="+- 0 16723 16638"/>
                  <a:gd name="T9" fmla="*/ T8 w 86"/>
                  <a:gd name="T10" fmla="+- 0 5388 5388"/>
                  <a:gd name="T11" fmla="*/ 5388 h 1687"/>
                  <a:gd name="T12" fmla="+- 0 16638 16638"/>
                  <a:gd name="T13" fmla="*/ T12 w 86"/>
                  <a:gd name="T14" fmla="+- 0 5388 5388"/>
                  <a:gd name="T15" fmla="*/ 5388 h 1687"/>
                  <a:gd name="T16" fmla="+- 0 16638 16638"/>
                  <a:gd name="T17" fmla="*/ T16 w 86"/>
                  <a:gd name="T18" fmla="+- 0 7075 5388"/>
                  <a:gd name="T19" fmla="*/ 7075 h 1687"/>
                </a:gdLst>
                <a:ahLst/>
                <a:cxnLst>
                  <a:cxn ang="0">
                    <a:pos x="T1" y="T3"/>
                  </a:cxn>
                  <a:cxn ang="0">
                    <a:pos x="T5" y="T7"/>
                  </a:cxn>
                  <a:cxn ang="0">
                    <a:pos x="T9" y="T11"/>
                  </a:cxn>
                  <a:cxn ang="0">
                    <a:pos x="T13" y="T15"/>
                  </a:cxn>
                  <a:cxn ang="0">
                    <a:pos x="T17" y="T19"/>
                  </a:cxn>
                </a:cxnLst>
                <a:rect l="0" t="0" r="r" b="b"/>
                <a:pathLst>
                  <a:path w="86" h="1687">
                    <a:moveTo>
                      <a:pt x="0" y="1687"/>
                    </a:moveTo>
                    <a:lnTo>
                      <a:pt x="85" y="1687"/>
                    </a:lnTo>
                    <a:lnTo>
                      <a:pt x="85" y="0"/>
                    </a:lnTo>
                    <a:lnTo>
                      <a:pt x="0" y="0"/>
                    </a:lnTo>
                    <a:lnTo>
                      <a:pt x="0" y="16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1" name="Group 60">
              <a:extLst>
                <a:ext uri="{FF2B5EF4-FFF2-40B4-BE49-F238E27FC236}">
                  <a16:creationId xmlns:a16="http://schemas.microsoft.com/office/drawing/2014/main" id="{94CE2FC1-3BD1-4531-9D7F-8435AFACB62B}"/>
                </a:ext>
              </a:extLst>
            </p:cNvPr>
            <p:cNvGrpSpPr>
              <a:grpSpLocks/>
            </p:cNvGrpSpPr>
            <p:nvPr/>
          </p:nvGrpSpPr>
          <p:grpSpPr bwMode="auto">
            <a:xfrm>
              <a:off x="16653" y="5388"/>
              <a:ext cx="57" cy="1687"/>
              <a:chOff x="16653" y="5388"/>
              <a:chExt cx="57" cy="1687"/>
            </a:xfrm>
          </p:grpSpPr>
          <p:sp>
            <p:nvSpPr>
              <p:cNvPr id="41" name="Freeform 61">
                <a:extLst>
                  <a:ext uri="{FF2B5EF4-FFF2-40B4-BE49-F238E27FC236}">
                    <a16:creationId xmlns:a16="http://schemas.microsoft.com/office/drawing/2014/main" id="{E05015E3-226A-4FA6-8EC0-3E76E56A0FFE}"/>
                  </a:ext>
                </a:extLst>
              </p:cNvPr>
              <p:cNvSpPr>
                <a:spLocks/>
              </p:cNvSpPr>
              <p:nvPr/>
            </p:nvSpPr>
            <p:spPr bwMode="auto">
              <a:xfrm>
                <a:off x="16653" y="5388"/>
                <a:ext cx="57" cy="1687"/>
              </a:xfrm>
              <a:custGeom>
                <a:avLst/>
                <a:gdLst>
                  <a:gd name="T0" fmla="+- 0 16653 16653"/>
                  <a:gd name="T1" fmla="*/ T0 w 57"/>
                  <a:gd name="T2" fmla="+- 0 7075 5388"/>
                  <a:gd name="T3" fmla="*/ 7075 h 1687"/>
                  <a:gd name="T4" fmla="+- 0 16709 16653"/>
                  <a:gd name="T5" fmla="*/ T4 w 57"/>
                  <a:gd name="T6" fmla="+- 0 7075 5388"/>
                  <a:gd name="T7" fmla="*/ 7075 h 1687"/>
                  <a:gd name="T8" fmla="+- 0 16709 16653"/>
                  <a:gd name="T9" fmla="*/ T8 w 57"/>
                  <a:gd name="T10" fmla="+- 0 5388 5388"/>
                  <a:gd name="T11" fmla="*/ 5388 h 1687"/>
                  <a:gd name="T12" fmla="+- 0 16653 16653"/>
                  <a:gd name="T13" fmla="*/ T12 w 57"/>
                  <a:gd name="T14" fmla="+- 0 5388 5388"/>
                  <a:gd name="T15" fmla="*/ 5388 h 1687"/>
                  <a:gd name="T16" fmla="+- 0 16653 16653"/>
                  <a:gd name="T17" fmla="*/ T16 w 57"/>
                  <a:gd name="T18" fmla="+- 0 7075 5388"/>
                  <a:gd name="T19" fmla="*/ 7075 h 1687"/>
                </a:gdLst>
                <a:ahLst/>
                <a:cxnLst>
                  <a:cxn ang="0">
                    <a:pos x="T1" y="T3"/>
                  </a:cxn>
                  <a:cxn ang="0">
                    <a:pos x="T5" y="T7"/>
                  </a:cxn>
                  <a:cxn ang="0">
                    <a:pos x="T9" y="T11"/>
                  </a:cxn>
                  <a:cxn ang="0">
                    <a:pos x="T13" y="T15"/>
                  </a:cxn>
                  <a:cxn ang="0">
                    <a:pos x="T17" y="T19"/>
                  </a:cxn>
                </a:cxnLst>
                <a:rect l="0" t="0" r="r" b="b"/>
                <a:pathLst>
                  <a:path w="57" h="1687">
                    <a:moveTo>
                      <a:pt x="0" y="1687"/>
                    </a:moveTo>
                    <a:lnTo>
                      <a:pt x="56" y="1687"/>
                    </a:lnTo>
                    <a:lnTo>
                      <a:pt x="56" y="0"/>
                    </a:lnTo>
                    <a:lnTo>
                      <a:pt x="0" y="0"/>
                    </a:lnTo>
                    <a:lnTo>
                      <a:pt x="0" y="1687"/>
                    </a:lnTo>
                    <a:close/>
                  </a:path>
                </a:pathLst>
              </a:custGeom>
              <a:solidFill>
                <a:srgbClr val="98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62">
              <a:extLst>
                <a:ext uri="{FF2B5EF4-FFF2-40B4-BE49-F238E27FC236}">
                  <a16:creationId xmlns:a16="http://schemas.microsoft.com/office/drawing/2014/main" id="{3FF469C4-7BDC-4125-82AE-626E0AD5F048}"/>
                </a:ext>
              </a:extLst>
            </p:cNvPr>
            <p:cNvGrpSpPr>
              <a:grpSpLocks/>
            </p:cNvGrpSpPr>
            <p:nvPr/>
          </p:nvGrpSpPr>
          <p:grpSpPr bwMode="auto">
            <a:xfrm>
              <a:off x="523" y="1088"/>
              <a:ext cx="22765" cy="15209"/>
              <a:chOff x="523" y="1088"/>
              <a:chExt cx="22765" cy="15209"/>
            </a:xfrm>
          </p:grpSpPr>
          <p:sp>
            <p:nvSpPr>
              <p:cNvPr id="40" name="Freeform 63">
                <a:extLst>
                  <a:ext uri="{FF2B5EF4-FFF2-40B4-BE49-F238E27FC236}">
                    <a16:creationId xmlns:a16="http://schemas.microsoft.com/office/drawing/2014/main" id="{C9F07E11-B49B-48A3-BADC-056C71E8BD35}"/>
                  </a:ext>
                </a:extLst>
              </p:cNvPr>
              <p:cNvSpPr>
                <a:spLocks/>
              </p:cNvSpPr>
              <p:nvPr/>
            </p:nvSpPr>
            <p:spPr bwMode="auto">
              <a:xfrm>
                <a:off x="523" y="1088"/>
                <a:ext cx="22765" cy="15209"/>
              </a:xfrm>
              <a:custGeom>
                <a:avLst/>
                <a:gdLst>
                  <a:gd name="T0" fmla="+- 0 523 523"/>
                  <a:gd name="T1" fmla="*/ T0 w 22765"/>
                  <a:gd name="T2" fmla="+- 0 1088 1088"/>
                  <a:gd name="T3" fmla="*/ 1088 h 15209"/>
                  <a:gd name="T4" fmla="+- 0 23288 523"/>
                  <a:gd name="T5" fmla="*/ T4 w 22765"/>
                  <a:gd name="T6" fmla="+- 0 1088 1088"/>
                  <a:gd name="T7" fmla="*/ 1088 h 15209"/>
                  <a:gd name="T8" fmla="+- 0 23288 523"/>
                  <a:gd name="T9" fmla="*/ T8 w 22765"/>
                  <a:gd name="T10" fmla="+- 0 16297 1088"/>
                  <a:gd name="T11" fmla="*/ 16297 h 15209"/>
                  <a:gd name="T12" fmla="+- 0 523 523"/>
                  <a:gd name="T13" fmla="*/ T12 w 22765"/>
                  <a:gd name="T14" fmla="+- 0 16297 1088"/>
                  <a:gd name="T15" fmla="*/ 16297 h 15209"/>
                  <a:gd name="T16" fmla="+- 0 523 523"/>
                  <a:gd name="T17" fmla="*/ T16 w 22765"/>
                  <a:gd name="T18" fmla="+- 0 1088 1088"/>
                  <a:gd name="T19" fmla="*/ 1088 h 15209"/>
                </a:gdLst>
                <a:ahLst/>
                <a:cxnLst>
                  <a:cxn ang="0">
                    <a:pos x="T1" y="T3"/>
                  </a:cxn>
                  <a:cxn ang="0">
                    <a:pos x="T5" y="T7"/>
                  </a:cxn>
                  <a:cxn ang="0">
                    <a:pos x="T9" y="T11"/>
                  </a:cxn>
                  <a:cxn ang="0">
                    <a:pos x="T13" y="T15"/>
                  </a:cxn>
                  <a:cxn ang="0">
                    <a:pos x="T17" y="T19"/>
                  </a:cxn>
                </a:cxnLst>
                <a:rect l="0" t="0" r="r" b="b"/>
                <a:pathLst>
                  <a:path w="22765" h="15209">
                    <a:moveTo>
                      <a:pt x="0" y="0"/>
                    </a:moveTo>
                    <a:lnTo>
                      <a:pt x="22765" y="0"/>
                    </a:lnTo>
                    <a:lnTo>
                      <a:pt x="22765" y="15209"/>
                    </a:lnTo>
                    <a:lnTo>
                      <a:pt x="0" y="15209"/>
                    </a:lnTo>
                    <a:lnTo>
                      <a:pt x="0" y="0"/>
                    </a:lnTo>
                    <a:close/>
                  </a:path>
                </a:pathLst>
              </a:custGeom>
              <a:noFill/>
              <a:ln w="720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88" name="Picture 64">
                <a:extLst>
                  <a:ext uri="{FF2B5EF4-FFF2-40B4-BE49-F238E27FC236}">
                    <a16:creationId xmlns:a16="http://schemas.microsoft.com/office/drawing/2014/main" id="{482D42C0-D7A3-440E-9F12-F5231874988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39" y="10821"/>
                <a:ext cx="9247" cy="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Picture 65">
                <a:extLst>
                  <a:ext uri="{FF2B5EF4-FFF2-40B4-BE49-F238E27FC236}">
                    <a16:creationId xmlns:a16="http://schemas.microsoft.com/office/drawing/2014/main" id="{396F0441-1FD2-4A7E-BBE8-2640449BD1C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739" y="10535"/>
                <a:ext cx="9247" cy="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66">
              <a:extLst>
                <a:ext uri="{FF2B5EF4-FFF2-40B4-BE49-F238E27FC236}">
                  <a16:creationId xmlns:a16="http://schemas.microsoft.com/office/drawing/2014/main" id="{101ADEAB-791D-427C-9363-7DADB9C2605F}"/>
                </a:ext>
              </a:extLst>
            </p:cNvPr>
            <p:cNvGrpSpPr>
              <a:grpSpLocks/>
            </p:cNvGrpSpPr>
            <p:nvPr/>
          </p:nvGrpSpPr>
          <p:grpSpPr bwMode="auto">
            <a:xfrm>
              <a:off x="13739" y="10535"/>
              <a:ext cx="9247" cy="5271"/>
              <a:chOff x="13739" y="10535"/>
              <a:chExt cx="9247" cy="5271"/>
            </a:xfrm>
          </p:grpSpPr>
          <p:sp>
            <p:nvSpPr>
              <p:cNvPr id="39" name="Freeform 67">
                <a:extLst>
                  <a:ext uri="{FF2B5EF4-FFF2-40B4-BE49-F238E27FC236}">
                    <a16:creationId xmlns:a16="http://schemas.microsoft.com/office/drawing/2014/main" id="{1E1600CF-4BB1-4FFA-95EA-197A112C14DC}"/>
                  </a:ext>
                </a:extLst>
              </p:cNvPr>
              <p:cNvSpPr>
                <a:spLocks/>
              </p:cNvSpPr>
              <p:nvPr/>
            </p:nvSpPr>
            <p:spPr bwMode="auto">
              <a:xfrm>
                <a:off x="13739" y="10535"/>
                <a:ext cx="9247" cy="5271"/>
              </a:xfrm>
              <a:custGeom>
                <a:avLst/>
                <a:gdLst>
                  <a:gd name="T0" fmla="+- 0 13739 13739"/>
                  <a:gd name="T1" fmla="*/ T0 w 9247"/>
                  <a:gd name="T2" fmla="+- 0 10535 10535"/>
                  <a:gd name="T3" fmla="*/ 10535 h 5271"/>
                  <a:gd name="T4" fmla="+- 0 22986 13739"/>
                  <a:gd name="T5" fmla="*/ T4 w 9247"/>
                  <a:gd name="T6" fmla="+- 0 10535 10535"/>
                  <a:gd name="T7" fmla="*/ 10535 h 5271"/>
                  <a:gd name="T8" fmla="+- 0 22986 13739"/>
                  <a:gd name="T9" fmla="*/ T8 w 9247"/>
                  <a:gd name="T10" fmla="+- 0 15806 10535"/>
                  <a:gd name="T11" fmla="*/ 15806 h 5271"/>
                  <a:gd name="T12" fmla="+- 0 13739 13739"/>
                  <a:gd name="T13" fmla="*/ T12 w 9247"/>
                  <a:gd name="T14" fmla="+- 0 15806 10535"/>
                  <a:gd name="T15" fmla="*/ 15806 h 5271"/>
                  <a:gd name="T16" fmla="+- 0 13739 13739"/>
                  <a:gd name="T17" fmla="*/ T16 w 9247"/>
                  <a:gd name="T18" fmla="+- 0 10535 10535"/>
                  <a:gd name="T19" fmla="*/ 10535 h 5271"/>
                </a:gdLst>
                <a:ahLst/>
                <a:cxnLst>
                  <a:cxn ang="0">
                    <a:pos x="T1" y="T3"/>
                  </a:cxn>
                  <a:cxn ang="0">
                    <a:pos x="T5" y="T7"/>
                  </a:cxn>
                  <a:cxn ang="0">
                    <a:pos x="T9" y="T11"/>
                  </a:cxn>
                  <a:cxn ang="0">
                    <a:pos x="T13" y="T15"/>
                  </a:cxn>
                  <a:cxn ang="0">
                    <a:pos x="T17" y="T19"/>
                  </a:cxn>
                </a:cxnLst>
                <a:rect l="0" t="0" r="r" b="b"/>
                <a:pathLst>
                  <a:path w="9247" h="5271">
                    <a:moveTo>
                      <a:pt x="0" y="0"/>
                    </a:moveTo>
                    <a:lnTo>
                      <a:pt x="9247" y="0"/>
                    </a:lnTo>
                    <a:lnTo>
                      <a:pt x="9247" y="5271"/>
                    </a:lnTo>
                    <a:lnTo>
                      <a:pt x="0" y="5271"/>
                    </a:lnTo>
                    <a:lnTo>
                      <a:pt x="0" y="0"/>
                    </a:lnTo>
                    <a:close/>
                  </a:path>
                </a:pathLst>
              </a:custGeom>
              <a:noFill/>
              <a:ln w="21603">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34" name="Group 68">
              <a:extLst>
                <a:ext uri="{FF2B5EF4-FFF2-40B4-BE49-F238E27FC236}">
                  <a16:creationId xmlns:a16="http://schemas.microsoft.com/office/drawing/2014/main" id="{5B1036FB-CDB6-4DD2-9771-B77CDB6A98AB}"/>
                </a:ext>
              </a:extLst>
            </p:cNvPr>
            <p:cNvGrpSpPr>
              <a:grpSpLocks/>
            </p:cNvGrpSpPr>
            <p:nvPr/>
          </p:nvGrpSpPr>
          <p:grpSpPr bwMode="auto">
            <a:xfrm>
              <a:off x="22660" y="1365"/>
              <a:ext cx="247" cy="388"/>
              <a:chOff x="22660" y="1365"/>
              <a:chExt cx="247" cy="388"/>
            </a:xfrm>
          </p:grpSpPr>
          <p:sp>
            <p:nvSpPr>
              <p:cNvPr id="37" name="Freeform 69">
                <a:extLst>
                  <a:ext uri="{FF2B5EF4-FFF2-40B4-BE49-F238E27FC236}">
                    <a16:creationId xmlns:a16="http://schemas.microsoft.com/office/drawing/2014/main" id="{8171E9EB-583D-4E48-AEB7-D123C429FD26}"/>
                  </a:ext>
                </a:extLst>
              </p:cNvPr>
              <p:cNvSpPr>
                <a:spLocks/>
              </p:cNvSpPr>
              <p:nvPr/>
            </p:nvSpPr>
            <p:spPr bwMode="auto">
              <a:xfrm>
                <a:off x="22660" y="1365"/>
                <a:ext cx="247" cy="388"/>
              </a:xfrm>
              <a:custGeom>
                <a:avLst/>
                <a:gdLst>
                  <a:gd name="T0" fmla="+- 0 22784 22660"/>
                  <a:gd name="T1" fmla="*/ T0 w 247"/>
                  <a:gd name="T2" fmla="+- 0 1365 1365"/>
                  <a:gd name="T3" fmla="*/ 1365 h 388"/>
                  <a:gd name="T4" fmla="+- 0 22660 22660"/>
                  <a:gd name="T5" fmla="*/ T4 w 247"/>
                  <a:gd name="T6" fmla="+- 0 1753 1365"/>
                  <a:gd name="T7" fmla="*/ 1753 h 388"/>
                  <a:gd name="T8" fmla="+- 0 22784 22660"/>
                  <a:gd name="T9" fmla="*/ T8 w 247"/>
                  <a:gd name="T10" fmla="+- 0 1664 1365"/>
                  <a:gd name="T11" fmla="*/ 1664 h 388"/>
                  <a:gd name="T12" fmla="+- 0 22879 22660"/>
                  <a:gd name="T13" fmla="*/ T12 w 247"/>
                  <a:gd name="T14" fmla="+- 0 1664 1365"/>
                  <a:gd name="T15" fmla="*/ 1664 h 388"/>
                  <a:gd name="T16" fmla="+- 0 22784 22660"/>
                  <a:gd name="T17" fmla="*/ T16 w 247"/>
                  <a:gd name="T18" fmla="+- 0 1365 1365"/>
                  <a:gd name="T19" fmla="*/ 1365 h 388"/>
                </a:gdLst>
                <a:ahLst/>
                <a:cxnLst>
                  <a:cxn ang="0">
                    <a:pos x="T1" y="T3"/>
                  </a:cxn>
                  <a:cxn ang="0">
                    <a:pos x="T5" y="T7"/>
                  </a:cxn>
                  <a:cxn ang="0">
                    <a:pos x="T9" y="T11"/>
                  </a:cxn>
                  <a:cxn ang="0">
                    <a:pos x="T13" y="T15"/>
                  </a:cxn>
                  <a:cxn ang="0">
                    <a:pos x="T17" y="T19"/>
                  </a:cxn>
                </a:cxnLst>
                <a:rect l="0" t="0" r="r" b="b"/>
                <a:pathLst>
                  <a:path w="247" h="388">
                    <a:moveTo>
                      <a:pt x="124" y="0"/>
                    </a:moveTo>
                    <a:lnTo>
                      <a:pt x="0" y="388"/>
                    </a:lnTo>
                    <a:lnTo>
                      <a:pt x="124" y="299"/>
                    </a:lnTo>
                    <a:lnTo>
                      <a:pt x="219" y="299"/>
                    </a:lnTo>
                    <a:lnTo>
                      <a:pt x="1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70">
                <a:extLst>
                  <a:ext uri="{FF2B5EF4-FFF2-40B4-BE49-F238E27FC236}">
                    <a16:creationId xmlns:a16="http://schemas.microsoft.com/office/drawing/2014/main" id="{844505E9-8BC2-4A65-8877-467D5A433B2E}"/>
                  </a:ext>
                </a:extLst>
              </p:cNvPr>
              <p:cNvSpPr>
                <a:spLocks/>
              </p:cNvSpPr>
              <p:nvPr/>
            </p:nvSpPr>
            <p:spPr bwMode="auto">
              <a:xfrm>
                <a:off x="22660" y="1365"/>
                <a:ext cx="247" cy="388"/>
              </a:xfrm>
              <a:custGeom>
                <a:avLst/>
                <a:gdLst>
                  <a:gd name="T0" fmla="+- 0 22879 22660"/>
                  <a:gd name="T1" fmla="*/ T0 w 247"/>
                  <a:gd name="T2" fmla="+- 0 1664 1365"/>
                  <a:gd name="T3" fmla="*/ 1664 h 388"/>
                  <a:gd name="T4" fmla="+- 0 22784 22660"/>
                  <a:gd name="T5" fmla="*/ T4 w 247"/>
                  <a:gd name="T6" fmla="+- 0 1664 1365"/>
                  <a:gd name="T7" fmla="*/ 1664 h 388"/>
                  <a:gd name="T8" fmla="+- 0 22907 22660"/>
                  <a:gd name="T9" fmla="*/ T8 w 247"/>
                  <a:gd name="T10" fmla="+- 0 1753 1365"/>
                  <a:gd name="T11" fmla="*/ 1753 h 388"/>
                  <a:gd name="T12" fmla="+- 0 22879 22660"/>
                  <a:gd name="T13" fmla="*/ T12 w 247"/>
                  <a:gd name="T14" fmla="+- 0 1664 1365"/>
                  <a:gd name="T15" fmla="*/ 1664 h 388"/>
                </a:gdLst>
                <a:ahLst/>
                <a:cxnLst>
                  <a:cxn ang="0">
                    <a:pos x="T1" y="T3"/>
                  </a:cxn>
                  <a:cxn ang="0">
                    <a:pos x="T5" y="T7"/>
                  </a:cxn>
                  <a:cxn ang="0">
                    <a:pos x="T9" y="T11"/>
                  </a:cxn>
                  <a:cxn ang="0">
                    <a:pos x="T13" y="T15"/>
                  </a:cxn>
                </a:cxnLst>
                <a:rect l="0" t="0" r="r" b="b"/>
                <a:pathLst>
                  <a:path w="247" h="388">
                    <a:moveTo>
                      <a:pt x="219" y="299"/>
                    </a:moveTo>
                    <a:lnTo>
                      <a:pt x="124" y="299"/>
                    </a:lnTo>
                    <a:lnTo>
                      <a:pt x="247" y="388"/>
                    </a:lnTo>
                    <a:lnTo>
                      <a:pt x="219" y="2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71">
              <a:extLst>
                <a:ext uri="{FF2B5EF4-FFF2-40B4-BE49-F238E27FC236}">
                  <a16:creationId xmlns:a16="http://schemas.microsoft.com/office/drawing/2014/main" id="{07ED7EEC-F358-4A2B-89D8-3AE92B781336}"/>
                </a:ext>
              </a:extLst>
            </p:cNvPr>
            <p:cNvGrpSpPr>
              <a:grpSpLocks/>
            </p:cNvGrpSpPr>
            <p:nvPr/>
          </p:nvGrpSpPr>
          <p:grpSpPr bwMode="auto">
            <a:xfrm>
              <a:off x="22660" y="1365"/>
              <a:ext cx="247" cy="388"/>
              <a:chOff x="22660" y="1365"/>
              <a:chExt cx="247" cy="388"/>
            </a:xfrm>
          </p:grpSpPr>
          <p:sp>
            <p:nvSpPr>
              <p:cNvPr id="36" name="Freeform 72">
                <a:extLst>
                  <a:ext uri="{FF2B5EF4-FFF2-40B4-BE49-F238E27FC236}">
                    <a16:creationId xmlns:a16="http://schemas.microsoft.com/office/drawing/2014/main" id="{F38FB6E0-B13E-4B80-AFE9-D0EA8718D9F1}"/>
                  </a:ext>
                </a:extLst>
              </p:cNvPr>
              <p:cNvSpPr>
                <a:spLocks/>
              </p:cNvSpPr>
              <p:nvPr/>
            </p:nvSpPr>
            <p:spPr bwMode="auto">
              <a:xfrm>
                <a:off x="22660" y="1365"/>
                <a:ext cx="247" cy="388"/>
              </a:xfrm>
              <a:custGeom>
                <a:avLst/>
                <a:gdLst>
                  <a:gd name="T0" fmla="+- 0 22660 22660"/>
                  <a:gd name="T1" fmla="*/ T0 w 247"/>
                  <a:gd name="T2" fmla="+- 0 1753 1365"/>
                  <a:gd name="T3" fmla="*/ 1753 h 388"/>
                  <a:gd name="T4" fmla="+- 0 22784 22660"/>
                  <a:gd name="T5" fmla="*/ T4 w 247"/>
                  <a:gd name="T6" fmla="+- 0 1365 1365"/>
                  <a:gd name="T7" fmla="*/ 1365 h 388"/>
                  <a:gd name="T8" fmla="+- 0 22907 22660"/>
                  <a:gd name="T9" fmla="*/ T8 w 247"/>
                  <a:gd name="T10" fmla="+- 0 1753 1365"/>
                  <a:gd name="T11" fmla="*/ 1753 h 388"/>
                  <a:gd name="T12" fmla="+- 0 22784 22660"/>
                  <a:gd name="T13" fmla="*/ T12 w 247"/>
                  <a:gd name="T14" fmla="+- 0 1664 1365"/>
                  <a:gd name="T15" fmla="*/ 1664 h 388"/>
                  <a:gd name="T16" fmla="+- 0 22660 22660"/>
                  <a:gd name="T17" fmla="*/ T16 w 247"/>
                  <a:gd name="T18" fmla="+- 0 1753 1365"/>
                  <a:gd name="T19" fmla="*/ 1753 h 388"/>
                </a:gdLst>
                <a:ahLst/>
                <a:cxnLst>
                  <a:cxn ang="0">
                    <a:pos x="T1" y="T3"/>
                  </a:cxn>
                  <a:cxn ang="0">
                    <a:pos x="T5" y="T7"/>
                  </a:cxn>
                  <a:cxn ang="0">
                    <a:pos x="T9" y="T11"/>
                  </a:cxn>
                  <a:cxn ang="0">
                    <a:pos x="T13" y="T15"/>
                  </a:cxn>
                  <a:cxn ang="0">
                    <a:pos x="T17" y="T19"/>
                  </a:cxn>
                </a:cxnLst>
                <a:rect l="0" t="0" r="r" b="b"/>
                <a:pathLst>
                  <a:path w="247" h="388">
                    <a:moveTo>
                      <a:pt x="0" y="388"/>
                    </a:moveTo>
                    <a:lnTo>
                      <a:pt x="124" y="0"/>
                    </a:lnTo>
                    <a:lnTo>
                      <a:pt x="247" y="388"/>
                    </a:lnTo>
                    <a:lnTo>
                      <a:pt x="124" y="299"/>
                    </a:lnTo>
                    <a:lnTo>
                      <a:pt x="0" y="388"/>
                    </a:lnTo>
                    <a:close/>
                  </a:path>
                </a:pathLst>
              </a:custGeom>
              <a:noFill/>
              <a:ln w="7201">
                <a:solidFill>
                  <a:srgbClr val="151616"/>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pic>
        <p:nvPicPr>
          <p:cNvPr id="72" name="Рисунок 7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4702654"/>
            <a:ext cx="2694785" cy="2155345"/>
          </a:xfrm>
          <a:prstGeom prst="rect">
            <a:avLst/>
          </a:prstGeom>
        </p:spPr>
      </p:pic>
      <p:pic>
        <p:nvPicPr>
          <p:cNvPr id="73" name="Рисунок 7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88027" y="4702654"/>
            <a:ext cx="2903973" cy="2155346"/>
          </a:xfrm>
          <a:prstGeom prst="rect">
            <a:avLst/>
          </a:prstGeom>
        </p:spPr>
      </p:pic>
    </p:spTree>
    <p:extLst>
      <p:ext uri="{BB962C8B-B14F-4D97-AF65-F5344CB8AC3E}">
        <p14:creationId xmlns:p14="http://schemas.microsoft.com/office/powerpoint/2010/main" val="604589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18102" y="1461111"/>
            <a:ext cx="6557319" cy="3456937"/>
          </a:xfrm>
          <a:ln>
            <a:no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en-US" sz="2200" i="1" dirty="0">
                <a:solidFill>
                  <a:schemeClr val="accent6">
                    <a:lumMod val="50000"/>
                  </a:schemeClr>
                </a:solidFill>
                <a:latin typeface="Times New Roman" panose="02020603050405020304" pitchFamily="18" charset="0"/>
                <a:cs typeface="Times New Roman" panose="02020603050405020304" pitchFamily="18" charset="0"/>
              </a:rPr>
              <a:t>Regarding the secondary energy resources, a combined cycle power plant of capacity of 1,574 MW was commissioned at the Mary HPP in 2018, of which about 550 MW is produced by a gas turbine heat emissions, and construction of an identical power plant in the Balkan province was launched in early November 2023. In addition, in the near future, it is planned to convert the </a:t>
            </a:r>
            <a:r>
              <a:rPr lang="en-US" sz="2200" i="1" dirty="0" err="1">
                <a:solidFill>
                  <a:schemeClr val="accent6">
                    <a:lumMod val="50000"/>
                  </a:schemeClr>
                </a:solidFill>
                <a:latin typeface="Times New Roman" panose="02020603050405020304" pitchFamily="18" charset="0"/>
                <a:cs typeface="Times New Roman" panose="02020603050405020304" pitchFamily="18" charset="0"/>
              </a:rPr>
              <a:t>Akhal</a:t>
            </a:r>
            <a:r>
              <a:rPr lang="en-US" sz="2200" i="1" dirty="0">
                <a:solidFill>
                  <a:schemeClr val="accent6">
                    <a:lumMod val="50000"/>
                  </a:schemeClr>
                </a:solidFill>
                <a:latin typeface="Times New Roman" panose="02020603050405020304" pitchFamily="18" charset="0"/>
                <a:cs typeface="Times New Roman" panose="02020603050405020304" pitchFamily="18" charset="0"/>
              </a:rPr>
              <a:t> and Dashoguz power plants to the combined cycle.</a:t>
            </a:r>
            <a:endParaRPr lang="ru-RU" sz="2200" i="1"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ru-RU" sz="2200" dirty="0">
                <a:solidFill>
                  <a:schemeClr val="accent6">
                    <a:lumMod val="50000"/>
                  </a:schemeClr>
                </a:solidFill>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18048"/>
            <a:ext cx="2718102" cy="1939952"/>
          </a:xfrm>
          <a:prstGeom prst="rect">
            <a:avLst/>
          </a:prstGeom>
        </p:spPr>
      </p:pic>
      <p:pic>
        <p:nvPicPr>
          <p:cNvPr id="8" name="Рисунок 7">
            <a:extLst>
              <a:ext uri="{FF2B5EF4-FFF2-40B4-BE49-F238E27FC236}">
                <a16:creationId xmlns:a16="http://schemas.microsoft.com/office/drawing/2014/main" id="{8CE23EFA-1D31-4FF2-9CA1-09D8DF900392}"/>
              </a:ext>
            </a:extLst>
          </p:cNvPr>
          <p:cNvPicPr>
            <a:picLocks noChangeAspect="1"/>
          </p:cNvPicPr>
          <p:nvPr/>
        </p:nvPicPr>
        <p:blipFill>
          <a:blip r:embed="rId3"/>
          <a:stretch>
            <a:fillRect/>
          </a:stretch>
        </p:blipFill>
        <p:spPr>
          <a:xfrm>
            <a:off x="9275421" y="0"/>
            <a:ext cx="2916579" cy="2394065"/>
          </a:xfrm>
          <a:prstGeom prst="rect">
            <a:avLst/>
          </a:prstGeom>
        </p:spPr>
      </p:pic>
      <p:pic>
        <p:nvPicPr>
          <p:cNvPr id="10" name="Рисунок 9">
            <a:extLst>
              <a:ext uri="{FF2B5EF4-FFF2-40B4-BE49-F238E27FC236}">
                <a16:creationId xmlns:a16="http://schemas.microsoft.com/office/drawing/2014/main" id="{4BECB78F-9A8A-47A9-B9BA-75C2DDEC8D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0"/>
            <a:ext cx="2718103" cy="2394065"/>
          </a:xfrm>
          <a:prstGeom prst="rect">
            <a:avLst/>
          </a:prstGeom>
        </p:spPr>
      </p:pic>
      <p:pic>
        <p:nvPicPr>
          <p:cNvPr id="6" name="Рисунок 5">
            <a:extLst>
              <a:ext uri="{FF2B5EF4-FFF2-40B4-BE49-F238E27FC236}">
                <a16:creationId xmlns:a16="http://schemas.microsoft.com/office/drawing/2014/main" id="{A82843C5-86CB-4410-8E22-09D01FD58FC9}"/>
              </a:ext>
            </a:extLst>
          </p:cNvPr>
          <p:cNvPicPr>
            <a:picLocks noChangeAspect="1"/>
          </p:cNvPicPr>
          <p:nvPr/>
        </p:nvPicPr>
        <p:blipFill>
          <a:blip r:embed="rId5"/>
          <a:stretch>
            <a:fillRect/>
          </a:stretch>
        </p:blipFill>
        <p:spPr>
          <a:xfrm>
            <a:off x="9275421" y="4918048"/>
            <a:ext cx="2916579" cy="1939953"/>
          </a:xfrm>
          <a:prstGeom prst="rect">
            <a:avLst/>
          </a:prstGeom>
        </p:spPr>
      </p:pic>
    </p:spTree>
    <p:extLst>
      <p:ext uri="{BB962C8B-B14F-4D97-AF65-F5344CB8AC3E}">
        <p14:creationId xmlns:p14="http://schemas.microsoft.com/office/powerpoint/2010/main" val="1670356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3BE27A-2D64-409D-936C-0FDD08B2CA68}">
  <ds:schemaRefs>
    <ds:schemaRef ds:uri="http://schemas.microsoft.com/office/2006/metadata/properties"/>
    <ds:schemaRef ds:uri="http://schemas.microsoft.com/office/infopath/2007/PartnerControls"/>
    <ds:schemaRef ds:uri="e30a273d-d6ae-4788-9422-d2fa4deaadf4"/>
    <ds:schemaRef ds:uri="c1fdd505-2570-46c2-bd04-3e0f2d874cf5"/>
  </ds:schemaRefs>
</ds:datastoreItem>
</file>

<file path=customXml/itemProps2.xml><?xml version="1.0" encoding="utf-8"?>
<ds:datastoreItem xmlns:ds="http://schemas.openxmlformats.org/officeDocument/2006/customXml" ds:itemID="{5A3BAA20-2BD3-45F5-BAF0-848ED72C1BB8}">
  <ds:schemaRefs>
    <ds:schemaRef ds:uri="http://schemas.microsoft.com/sharepoint/v3/contenttype/forms"/>
  </ds:schemaRefs>
</ds:datastoreItem>
</file>

<file path=customXml/itemProps3.xml><?xml version="1.0" encoding="utf-8"?>
<ds:datastoreItem xmlns:ds="http://schemas.openxmlformats.org/officeDocument/2006/customXml" ds:itemID="{8DF86D5F-8795-46D1-8721-44ED879E2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a273d-d6ae-4788-9422-d2fa4deaadf4"/>
    <ds:schemaRef ds:uri="c0101cd4-d4a0-41a2-b320-d72d96077b7f"/>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8003</TotalTime>
  <Words>947</Words>
  <Application>Microsoft Office PowerPoint</Application>
  <PresentationFormat>Widescreen</PresentationFormat>
  <Paragraphs>40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Аспект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Energy of Turkmenistan</dc:title>
  <dc:creator>2 сотрудник</dc:creator>
  <cp:lastModifiedBy>Shahab D. Mirza</cp:lastModifiedBy>
  <cp:revision>119</cp:revision>
  <dcterms:created xsi:type="dcterms:W3CDTF">2022-07-27T06:54:22Z</dcterms:created>
  <dcterms:modified xsi:type="dcterms:W3CDTF">2024-02-05T10:24:51Z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ies>
</file>