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6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4632" r:id="rId5"/>
    <p:sldId id="4640" r:id="rId6"/>
    <p:sldId id="4652" r:id="rId7"/>
    <p:sldId id="4657" r:id="rId8"/>
    <p:sldId id="4651" r:id="rId9"/>
    <p:sldId id="4649" r:id="rId10"/>
    <p:sldId id="4636" r:id="rId11"/>
    <p:sldId id="4635" r:id="rId12"/>
    <p:sldId id="4634" r:id="rId13"/>
    <p:sldId id="4645" r:id="rId14"/>
    <p:sldId id="4656"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2AC"/>
    <a:srgbClr val="6786BF"/>
    <a:srgbClr val="4C72B5"/>
    <a:srgbClr val="1D4999"/>
    <a:srgbClr val="3B6DC7"/>
    <a:srgbClr val="F6843E"/>
    <a:srgbClr val="002060"/>
    <a:srgbClr val="3B64AD"/>
    <a:srgbClr val="8FA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p:normalViewPr>
  <p:slideViewPr>
    <p:cSldViewPr snapToGrid="0" showGuides="1">
      <p:cViewPr varScale="1">
        <p:scale>
          <a:sx n="71" d="100"/>
          <a:sy n="71" d="100"/>
        </p:scale>
        <p:origin x="978" y="66"/>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li Gloria" userId="S::rgloria.consultant@adb.org::37dd7b62-eac8-493c-819c-db9336ef8c23" providerId="AD" clId="Web-{33488F2A-F0AA-5E6C-79CF-C67474552A67}"/>
    <pc:docChg chg="mod modMainMaster">
      <pc:chgData name="Reneli Gloria" userId="S::rgloria.consultant@adb.org::37dd7b62-eac8-493c-819c-db9336ef8c23" providerId="AD" clId="Web-{33488F2A-F0AA-5E6C-79CF-C67474552A67}" dt="2024-02-05T09:05:09.848" v="1" actId="33475"/>
      <pc:docMkLst>
        <pc:docMk/>
      </pc:docMkLst>
      <pc:sldMasterChg chg="addSp">
        <pc:chgData name="Reneli Gloria" userId="S::rgloria.consultant@adb.org::37dd7b62-eac8-493c-819c-db9336ef8c23" providerId="AD" clId="Web-{33488F2A-F0AA-5E6C-79CF-C67474552A67}" dt="2024-02-05T09:05:09.848" v="0" actId="33475"/>
        <pc:sldMasterMkLst>
          <pc:docMk/>
          <pc:sldMasterMk cId="897621287" sldId="2147483648"/>
        </pc:sldMasterMkLst>
        <pc:spChg chg="add">
          <ac:chgData name="Reneli Gloria" userId="S::rgloria.consultant@adb.org::37dd7b62-eac8-493c-819c-db9336ef8c23" providerId="AD" clId="Web-{33488F2A-F0AA-5E6C-79CF-C67474552A67}" dt="2024-02-05T09:05:09.848" v="0" actId="33475"/>
          <ac:spMkLst>
            <pc:docMk/>
            <pc:sldMasterMk cId="897621287" sldId="2147483648"/>
            <ac:spMk id="8" creationId="{43091876-6A1A-0008-9E92-0FAA4EC69AF8}"/>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9482263578734542"/>
          <c:h val="0.87658510622434138"/>
        </c:manualLayout>
      </c:layout>
      <c:barChart>
        <c:barDir val="col"/>
        <c:grouping val="clustered"/>
        <c:varyColors val="0"/>
        <c:ser>
          <c:idx val="0"/>
          <c:order val="0"/>
          <c:tx>
            <c:strRef>
              <c:f>Лист1!$B$1</c:f>
              <c:strCache>
                <c:ptCount val="1"/>
                <c:pt idx="0">
                  <c:v>2019</c:v>
                </c:pt>
              </c:strCache>
            </c:strRef>
          </c:tx>
          <c:spPr>
            <a:solidFill>
              <a:srgbClr val="5464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c:f>
              <c:strCache>
                <c:ptCount val="1"/>
                <c:pt idx="0">
                  <c:v>ИЭС</c:v>
                </c:pt>
              </c:strCache>
            </c:strRef>
          </c:cat>
          <c:val>
            <c:numRef>
              <c:f>Лист1!$B$2</c:f>
              <c:numCache>
                <c:formatCode>General</c:formatCode>
                <c:ptCount val="1"/>
                <c:pt idx="0">
                  <c:v>63.5</c:v>
                </c:pt>
              </c:numCache>
            </c:numRef>
          </c:val>
          <c:extLst>
            <c:ext xmlns:c16="http://schemas.microsoft.com/office/drawing/2014/chart" uri="{C3380CC4-5D6E-409C-BE32-E72D297353CC}">
              <c16:uniqueId val="{00000000-C3F6-42C9-B6E1-E1AF8C2B1D73}"/>
            </c:ext>
          </c:extLst>
        </c:ser>
        <c:ser>
          <c:idx val="1"/>
          <c:order val="1"/>
          <c:tx>
            <c:strRef>
              <c:f>Лист1!$C$1</c:f>
              <c:strCache>
                <c:ptCount val="1"/>
                <c:pt idx="0">
                  <c:v>2020</c:v>
                </c:pt>
              </c:strCache>
            </c:strRef>
          </c:tx>
          <c:spPr>
            <a:solidFill>
              <a:srgbClr val="5464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c:f>
              <c:strCache>
                <c:ptCount val="1"/>
                <c:pt idx="0">
                  <c:v>ИЭС</c:v>
                </c:pt>
              </c:strCache>
            </c:strRef>
          </c:cat>
          <c:val>
            <c:numRef>
              <c:f>Лист1!$C$2</c:f>
              <c:numCache>
                <c:formatCode>General</c:formatCode>
                <c:ptCount val="1"/>
                <c:pt idx="0">
                  <c:v>66.400000000000006</c:v>
                </c:pt>
              </c:numCache>
            </c:numRef>
          </c:val>
          <c:extLst>
            <c:ext xmlns:c16="http://schemas.microsoft.com/office/drawing/2014/chart" uri="{C3380CC4-5D6E-409C-BE32-E72D297353CC}">
              <c16:uniqueId val="{00000001-C3F6-42C9-B6E1-E1AF8C2B1D73}"/>
            </c:ext>
          </c:extLst>
        </c:ser>
        <c:ser>
          <c:idx val="2"/>
          <c:order val="2"/>
          <c:tx>
            <c:strRef>
              <c:f>Лист1!$D$1</c:f>
              <c:strCache>
                <c:ptCount val="1"/>
                <c:pt idx="0">
                  <c:v>2021</c:v>
                </c:pt>
              </c:strCache>
            </c:strRef>
          </c:tx>
          <c:spPr>
            <a:solidFill>
              <a:srgbClr val="5464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c:f>
              <c:strCache>
                <c:ptCount val="1"/>
                <c:pt idx="0">
                  <c:v>ИЭС</c:v>
                </c:pt>
              </c:strCache>
            </c:strRef>
          </c:cat>
          <c:val>
            <c:numRef>
              <c:f>Лист1!$D$2</c:f>
              <c:numCache>
                <c:formatCode>General</c:formatCode>
                <c:ptCount val="1"/>
                <c:pt idx="0">
                  <c:v>71.3</c:v>
                </c:pt>
              </c:numCache>
            </c:numRef>
          </c:val>
          <c:extLst>
            <c:ext xmlns:c16="http://schemas.microsoft.com/office/drawing/2014/chart" uri="{C3380CC4-5D6E-409C-BE32-E72D297353CC}">
              <c16:uniqueId val="{00000002-C3F6-42C9-B6E1-E1AF8C2B1D73}"/>
            </c:ext>
          </c:extLst>
        </c:ser>
        <c:ser>
          <c:idx val="3"/>
          <c:order val="3"/>
          <c:tx>
            <c:strRef>
              <c:f>Лист1!$E$1</c:f>
              <c:strCache>
                <c:ptCount val="1"/>
                <c:pt idx="0">
                  <c:v>2022</c:v>
                </c:pt>
              </c:strCache>
            </c:strRef>
          </c:tx>
          <c:spPr>
            <a:solidFill>
              <a:srgbClr val="5464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4"/>
                </a:solidFill>
              </a:ln>
              <a:effectLst/>
            </c:spPr>
            <c:trendlineType val="linear"/>
            <c:dispRSqr val="0"/>
            <c:dispEq val="0"/>
          </c:trendline>
          <c:cat>
            <c:strRef>
              <c:f>Лист1!$A$2</c:f>
              <c:strCache>
                <c:ptCount val="1"/>
                <c:pt idx="0">
                  <c:v>ИЭС</c:v>
                </c:pt>
              </c:strCache>
            </c:strRef>
          </c:cat>
          <c:val>
            <c:numRef>
              <c:f>Лист1!$E$2</c:f>
              <c:numCache>
                <c:formatCode>General</c:formatCode>
                <c:ptCount val="1"/>
                <c:pt idx="0">
                  <c:v>78.7</c:v>
                </c:pt>
              </c:numCache>
            </c:numRef>
          </c:val>
          <c:extLst>
            <c:ext xmlns:c16="http://schemas.microsoft.com/office/drawing/2014/chart" uri="{C3380CC4-5D6E-409C-BE32-E72D297353CC}">
              <c16:uniqueId val="{00000004-C3F6-42C9-B6E1-E1AF8C2B1D73}"/>
            </c:ext>
          </c:extLst>
        </c:ser>
        <c:dLbls>
          <c:dLblPos val="inEnd"/>
          <c:showLegendKey val="0"/>
          <c:showVal val="1"/>
          <c:showCatName val="0"/>
          <c:showSerName val="0"/>
          <c:showPercent val="0"/>
          <c:showBubbleSize val="0"/>
        </c:dLbls>
        <c:gapWidth val="90"/>
        <c:overlap val="-100"/>
        <c:axId val="518870464"/>
        <c:axId val="518878992"/>
      </c:barChart>
      <c:catAx>
        <c:axId val="518870464"/>
        <c:scaling>
          <c:orientation val="minMax"/>
        </c:scaling>
        <c:delete val="1"/>
        <c:axPos val="b"/>
        <c:numFmt formatCode="General" sourceLinked="1"/>
        <c:majorTickMark val="out"/>
        <c:minorTickMark val="none"/>
        <c:tickLblPos val="nextTo"/>
        <c:crossAx val="518878992"/>
        <c:crosses val="autoZero"/>
        <c:auto val="1"/>
        <c:lblAlgn val="ctr"/>
        <c:lblOffset val="100"/>
        <c:noMultiLvlLbl val="0"/>
      </c:catAx>
      <c:valAx>
        <c:axId val="518878992"/>
        <c:scaling>
          <c:orientation val="minMax"/>
          <c:min val="40"/>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51887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explosion val="1"/>
          <c:dPt>
            <c:idx val="0"/>
            <c:bubble3D val="0"/>
            <c:spPr>
              <a:solidFill>
                <a:srgbClr val="0539A4"/>
              </a:solidFill>
              <a:ln w="19050">
                <a:solidFill>
                  <a:schemeClr val="lt1"/>
                </a:solidFill>
              </a:ln>
              <a:effectLst/>
            </c:spPr>
            <c:extLst>
              <c:ext xmlns:c16="http://schemas.microsoft.com/office/drawing/2014/chart" uri="{C3380CC4-5D6E-409C-BE32-E72D297353CC}">
                <c16:uniqueId val="{00000001-D954-44D2-9F83-830B9D9BC86F}"/>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D954-44D2-9F83-830B9D9BC86F}"/>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D954-44D2-9F83-830B9D9BC86F}"/>
              </c:ext>
            </c:extLst>
          </c:dPt>
          <c:dPt>
            <c:idx val="3"/>
            <c:bubble3D val="0"/>
            <c:spPr>
              <a:solidFill>
                <a:srgbClr val="990099"/>
              </a:solidFill>
              <a:ln w="19050">
                <a:solidFill>
                  <a:schemeClr val="lt1"/>
                </a:solidFill>
              </a:ln>
              <a:effectLst/>
            </c:spPr>
            <c:extLst>
              <c:ext xmlns:c16="http://schemas.microsoft.com/office/drawing/2014/chart" uri="{C3380CC4-5D6E-409C-BE32-E72D297353CC}">
                <c16:uniqueId val="{00000007-D954-44D2-9F83-830B9D9BC86F}"/>
              </c:ext>
            </c:extLst>
          </c:dPt>
          <c:dPt>
            <c:idx val="4"/>
            <c:bubble3D val="0"/>
            <c:spPr>
              <a:solidFill>
                <a:srgbClr val="3333CC"/>
              </a:solidFill>
              <a:ln w="19050">
                <a:solidFill>
                  <a:schemeClr val="lt1"/>
                </a:solidFill>
              </a:ln>
              <a:effectLst/>
            </c:spPr>
            <c:extLst>
              <c:ext xmlns:c16="http://schemas.microsoft.com/office/drawing/2014/chart" uri="{C3380CC4-5D6E-409C-BE32-E72D297353CC}">
                <c16:uniqueId val="{00000009-D954-44D2-9F83-830B9D9BC86F}"/>
              </c:ext>
            </c:extLst>
          </c:dPt>
          <c:cat>
            <c:strRef>
              <c:f>Лист1!$A$2:$A$6</c:f>
              <c:strCache>
                <c:ptCount val="4"/>
                <c:pt idx="0">
                  <c:v>Кв. 1</c:v>
                </c:pt>
                <c:pt idx="1">
                  <c:v>Кв. 2</c:v>
                </c:pt>
                <c:pt idx="2">
                  <c:v>Кв. 3</c:v>
                </c:pt>
                <c:pt idx="3">
                  <c:v>Кв. 4</c:v>
                </c:pt>
              </c:strCache>
            </c:strRef>
          </c:cat>
          <c:val>
            <c:numRef>
              <c:f>Лист1!$B$2:$B$6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A-D954-44D2-9F83-830B9D9BC86F}"/>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explosion val="3"/>
          <c:dPt>
            <c:idx val="0"/>
            <c:bubble3D val="0"/>
            <c:spPr>
              <a:solidFill>
                <a:srgbClr val="0539A4"/>
              </a:solidFill>
              <a:ln w="19050">
                <a:solidFill>
                  <a:schemeClr val="lt1"/>
                </a:solidFill>
              </a:ln>
              <a:effectLst/>
            </c:spPr>
            <c:extLst>
              <c:ext xmlns:c16="http://schemas.microsoft.com/office/drawing/2014/chart" uri="{C3380CC4-5D6E-409C-BE32-E72D297353CC}">
                <c16:uniqueId val="{00000001-0CE4-41CF-807D-7492F2ECF3FF}"/>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0CE4-41CF-807D-7492F2ECF3FF}"/>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0CE4-41CF-807D-7492F2ECF3FF}"/>
              </c:ext>
            </c:extLst>
          </c:dPt>
          <c:dPt>
            <c:idx val="3"/>
            <c:bubble3D val="0"/>
            <c:spPr>
              <a:solidFill>
                <a:srgbClr val="990099"/>
              </a:solidFill>
              <a:ln w="19050">
                <a:solidFill>
                  <a:schemeClr val="lt1"/>
                </a:solidFill>
              </a:ln>
              <a:effectLst/>
            </c:spPr>
            <c:extLst>
              <c:ext xmlns:c16="http://schemas.microsoft.com/office/drawing/2014/chart" uri="{C3380CC4-5D6E-409C-BE32-E72D297353CC}">
                <c16:uniqueId val="{00000007-0CE4-41CF-807D-7492F2ECF3FF}"/>
              </c:ext>
            </c:extLst>
          </c:dPt>
          <c:dPt>
            <c:idx val="4"/>
            <c:bubble3D val="0"/>
            <c:spPr>
              <a:solidFill>
                <a:srgbClr val="3333CC"/>
              </a:solidFill>
              <a:ln w="19050">
                <a:solidFill>
                  <a:schemeClr val="lt1"/>
                </a:solidFill>
              </a:ln>
              <a:effectLst/>
            </c:spPr>
            <c:extLst>
              <c:ext xmlns:c16="http://schemas.microsoft.com/office/drawing/2014/chart" uri="{C3380CC4-5D6E-409C-BE32-E72D297353CC}">
                <c16:uniqueId val="{00000009-0CE4-41CF-807D-7492F2ECF3FF}"/>
              </c:ext>
            </c:extLst>
          </c:dPt>
          <c:cat>
            <c:strRef>
              <c:f>Лист1!$A$2:$A$6</c:f>
              <c:strCache>
                <c:ptCount val="4"/>
                <c:pt idx="0">
                  <c:v>Кв. 1</c:v>
                </c:pt>
                <c:pt idx="1">
                  <c:v>Кв. 2</c:v>
                </c:pt>
                <c:pt idx="2">
                  <c:v>Кв. 3</c:v>
                </c:pt>
                <c:pt idx="3">
                  <c:v>Кв. 4</c:v>
                </c:pt>
              </c:strCache>
            </c:strRef>
          </c:cat>
          <c:val>
            <c:numRef>
              <c:f>Лист1!$B$2:$B$6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A-0CE4-41CF-807D-7492F2ECF3FF}"/>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51687709323736E-2"/>
          <c:y val="9.5746291002685099E-2"/>
          <c:w val="0.96362078072669077"/>
          <c:h val="0.72604307623836417"/>
        </c:manualLayout>
      </c:layout>
      <c:barChart>
        <c:barDir val="col"/>
        <c:grouping val="clustered"/>
        <c:varyColors val="0"/>
        <c:ser>
          <c:idx val="0"/>
          <c:order val="0"/>
          <c:tx>
            <c:strRef>
              <c:f>Лист1!$B$1</c:f>
              <c:strCache>
                <c:ptCount val="1"/>
                <c:pt idx="0">
                  <c:v>Grid (km)</c:v>
                </c:pt>
              </c:strCache>
            </c:strRef>
          </c:tx>
          <c:spPr>
            <a:solidFill>
              <a:srgbClr val="7030A0"/>
            </a:solidFill>
            <a:ln>
              <a:noFill/>
            </a:ln>
            <a:effectLst/>
          </c:spPr>
          <c:invertIfNegative val="0"/>
          <c:dLbls>
            <c:dLbl>
              <c:idx val="0"/>
              <c:tx>
                <c:rich>
                  <a:bodyPr/>
                  <a:lstStyle/>
                  <a:p>
                    <a:r>
                      <a:rPr lang="en-US" dirty="0"/>
                      <a:t>295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BC-4F89-B6DF-E9F7B1C01031}"/>
                </c:ext>
              </c:extLst>
            </c:dLbl>
            <c:dLbl>
              <c:idx val="1"/>
              <c:layout>
                <c:manualLayout>
                  <c:x val="3.3347232437125482E-17"/>
                  <c:y val="9.8564374954404274E-3"/>
                </c:manualLayout>
              </c:layout>
              <c:tx>
                <c:rich>
                  <a:bodyPr/>
                  <a:lstStyle/>
                  <a:p>
                    <a:r>
                      <a:rPr lang="en-US" dirty="0"/>
                      <a:t>176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5BC-4F89-B6DF-E9F7B1C01031}"/>
                </c:ext>
              </c:extLst>
            </c:dLbl>
            <c:dLbl>
              <c:idx val="2"/>
              <c:layout>
                <c:manualLayout>
                  <c:x val="6.6694464874250964E-17"/>
                  <c:y val="9.8564374954404274E-3"/>
                </c:manualLayout>
              </c:layout>
              <c:tx>
                <c:rich>
                  <a:bodyPr/>
                  <a:lstStyle/>
                  <a:p>
                    <a:r>
                      <a:rPr lang="en-US" dirty="0"/>
                      <a:t>170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BC-4F89-B6DF-E9F7B1C01031}"/>
                </c:ext>
              </c:extLst>
            </c:dLbl>
            <c:dLbl>
              <c:idx val="3"/>
              <c:layout>
                <c:manualLayout>
                  <c:x val="-1.3338892974850193E-16"/>
                  <c:y val="9.8564374954404274E-3"/>
                </c:manualLayout>
              </c:layout>
              <c:tx>
                <c:rich>
                  <a:bodyPr/>
                  <a:lstStyle/>
                  <a:p>
                    <a:r>
                      <a:rPr lang="en-US" dirty="0"/>
                      <a:t>515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5BC-4F89-B6DF-E9F7B1C01031}"/>
                </c:ext>
              </c:extLst>
            </c:dLbl>
            <c:spPr>
              <a:noFill/>
              <a:ln>
                <a:noFill/>
              </a:ln>
              <a:effectLst/>
            </c:spPr>
            <c:txPr>
              <a:bodyPr rot="0" spcFirstLastPara="1" vertOverflow="ellipsis" vert="horz" wrap="square" anchor="ctr" anchorCtr="1"/>
              <a:lstStyle/>
              <a:p>
                <a:pPr>
                  <a:defRPr sz="1197"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2017 г</c:v>
                </c:pt>
                <c:pt idx="1">
                  <c:v>2018 г</c:v>
                </c:pt>
                <c:pt idx="2">
                  <c:v>2019 г</c:v>
                </c:pt>
                <c:pt idx="3">
                  <c:v>2020 г</c:v>
                </c:pt>
                <c:pt idx="4">
                  <c:v>2021 г</c:v>
                </c:pt>
              </c:strCache>
            </c:strRef>
          </c:cat>
          <c:val>
            <c:numRef>
              <c:f>Лист1!$B$2:$B$6</c:f>
              <c:numCache>
                <c:formatCode>#,##0</c:formatCode>
                <c:ptCount val="5"/>
                <c:pt idx="0">
                  <c:v>294.90000000000003</c:v>
                </c:pt>
                <c:pt idx="1">
                  <c:v>175.60000000000002</c:v>
                </c:pt>
                <c:pt idx="2">
                  <c:v>169.9</c:v>
                </c:pt>
                <c:pt idx="3">
                  <c:v>515.1</c:v>
                </c:pt>
                <c:pt idx="4">
                  <c:v>384</c:v>
                </c:pt>
              </c:numCache>
            </c:numRef>
          </c:val>
          <c:extLst>
            <c:ext xmlns:c16="http://schemas.microsoft.com/office/drawing/2014/chart" uri="{C3380CC4-5D6E-409C-BE32-E72D297353CC}">
              <c16:uniqueId val="{00000004-65BC-4F89-B6DF-E9F7B1C01031}"/>
            </c:ext>
          </c:extLst>
        </c:ser>
        <c:ser>
          <c:idx val="1"/>
          <c:order val="1"/>
          <c:tx>
            <c:strRef>
              <c:f>Лист1!$C$1</c:f>
              <c:strCache>
                <c:ptCount val="1"/>
                <c:pt idx="0">
                  <c:v>Subs (unit)</c:v>
                </c:pt>
              </c:strCache>
            </c:strRef>
          </c:tx>
          <c:spPr>
            <a:solidFill>
              <a:srgbClr val="04CEC9"/>
            </a:solidFill>
            <a:ln>
              <a:noFill/>
            </a:ln>
            <a:effectLst/>
          </c:spPr>
          <c:invertIfNegative val="0"/>
          <c:dLbls>
            <c:dLbl>
              <c:idx val="0"/>
              <c:layout>
                <c:manualLayout>
                  <c:x val="7.2758438546618679E-3"/>
                  <c:y val="-9.0349633314863359E-17"/>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5BC-4F89-B6DF-E9F7B1C01031}"/>
                </c:ext>
              </c:extLst>
            </c:dLbl>
            <c:dLbl>
              <c:idx val="1"/>
              <c:layout>
                <c:manualLayout>
                  <c:x val="3.637921927330934E-3"/>
                  <c:y val="-9.0349633314863359E-17"/>
                </c:manualLayout>
              </c:layout>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5BC-4F89-B6DF-E9F7B1C01031}"/>
                </c:ext>
              </c:extLst>
            </c:dLbl>
            <c:dLbl>
              <c:idx val="2"/>
              <c:layout>
                <c:manualLayout>
                  <c:x val="7.2758438546618679E-3"/>
                  <c:y val="0"/>
                </c:manualLayout>
              </c:layout>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5BC-4F89-B6DF-E9F7B1C01031}"/>
                </c:ext>
              </c:extLst>
            </c:dLbl>
            <c:dLbl>
              <c:idx val="3"/>
              <c:layout>
                <c:manualLayout>
                  <c:x val="7.2758438546617343E-3"/>
                  <c:y val="1.9402436005611548E-7"/>
                </c:manualLayout>
              </c:layout>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15:layout>
                    <c:manualLayout>
                      <c:w val="7.7524116271422208E-2"/>
                      <c:h val="8.259694621179077E-2"/>
                    </c:manualLayout>
                  </c15:layout>
                  <c15:showDataLabelsRange val="0"/>
                </c:ext>
                <c:ext xmlns:c16="http://schemas.microsoft.com/office/drawing/2014/chart" uri="{C3380CC4-5D6E-409C-BE32-E72D297353CC}">
                  <c16:uniqueId val="{00000008-65BC-4F89-B6DF-E9F7B1C01031}"/>
                </c:ext>
              </c:extLst>
            </c:dLbl>
            <c:dLbl>
              <c:idx val="4"/>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5BC-4F89-B6DF-E9F7B1C01031}"/>
                </c:ext>
              </c:extLst>
            </c:dLbl>
            <c:spPr>
              <a:noFill/>
              <a:ln>
                <a:noFill/>
              </a:ln>
              <a:effectLst/>
            </c:spPr>
            <c:txPr>
              <a:bodyPr rot="0" spcFirstLastPara="1" vertOverflow="ellipsis" vert="horz" wrap="square" anchor="ctr" anchorCtr="1"/>
              <a:lstStyle/>
              <a:p>
                <a:pPr>
                  <a:defRPr sz="1197"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2017 г</c:v>
                </c:pt>
                <c:pt idx="1">
                  <c:v>2018 г</c:v>
                </c:pt>
                <c:pt idx="2">
                  <c:v>2019 г</c:v>
                </c:pt>
                <c:pt idx="3">
                  <c:v>2020 г</c:v>
                </c:pt>
                <c:pt idx="4">
                  <c:v>2021 г</c:v>
                </c:pt>
              </c:strCache>
            </c:strRef>
          </c:cat>
          <c:val>
            <c:numRef>
              <c:f>Лист1!$C$2:$C$6</c:f>
              <c:numCache>
                <c:formatCode>#,##0</c:formatCode>
                <c:ptCount val="5"/>
                <c:pt idx="0">
                  <c:v>24</c:v>
                </c:pt>
                <c:pt idx="1">
                  <c:v>44</c:v>
                </c:pt>
                <c:pt idx="2">
                  <c:v>60</c:v>
                </c:pt>
                <c:pt idx="3">
                  <c:v>76</c:v>
                </c:pt>
                <c:pt idx="4">
                  <c:v>160</c:v>
                </c:pt>
              </c:numCache>
            </c:numRef>
          </c:val>
          <c:extLst>
            <c:ext xmlns:c16="http://schemas.microsoft.com/office/drawing/2014/chart" uri="{C3380CC4-5D6E-409C-BE32-E72D297353CC}">
              <c16:uniqueId val="{00000009-65BC-4F89-B6DF-E9F7B1C01031}"/>
            </c:ext>
          </c:extLst>
        </c:ser>
        <c:dLbls>
          <c:showLegendKey val="0"/>
          <c:showVal val="0"/>
          <c:showCatName val="0"/>
          <c:showSerName val="0"/>
          <c:showPercent val="0"/>
          <c:showBubbleSize val="0"/>
        </c:dLbls>
        <c:gapWidth val="219"/>
        <c:overlap val="-27"/>
        <c:axId val="241175376"/>
        <c:axId val="241174200"/>
      </c:barChart>
      <c:catAx>
        <c:axId val="24117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174200"/>
        <c:crosses val="autoZero"/>
        <c:auto val="1"/>
        <c:lblAlgn val="ctr"/>
        <c:lblOffset val="100"/>
        <c:noMultiLvlLbl val="0"/>
      </c:catAx>
      <c:valAx>
        <c:axId val="2411742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1175376"/>
        <c:crosses val="autoZero"/>
        <c:crossBetween val="between"/>
      </c:valAx>
      <c:spPr>
        <a:noFill/>
        <a:ln>
          <a:noFill/>
        </a:ln>
        <a:effectLst/>
      </c:spPr>
    </c:plotArea>
    <c:legend>
      <c:legendPos val="b"/>
      <c:layout>
        <c:manualLayout>
          <c:xMode val="edge"/>
          <c:yMode val="edge"/>
          <c:x val="0.13960807028790073"/>
          <c:y val="0.93176933998267775"/>
          <c:w val="0.35494867192287372"/>
          <c:h val="6.8230547022907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05581693338407E-2"/>
          <c:y val="0.11013727316273164"/>
          <c:w val="0.93738883661332317"/>
          <c:h val="0.72791031035594156"/>
        </c:manualLayout>
      </c:layout>
      <c:barChart>
        <c:barDir val="col"/>
        <c:grouping val="stacked"/>
        <c:varyColors val="0"/>
        <c:ser>
          <c:idx val="0"/>
          <c:order val="0"/>
          <c:tx>
            <c:strRef>
              <c:f>Лист1!$B$1</c:f>
              <c:strCache>
                <c:ptCount val="1"/>
                <c:pt idx="0">
                  <c:v>Ряд 1</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4.4481623246076137E-3"/>
                  <c:y val="-0.19224510800757147"/>
                </c:manualLayout>
              </c:layout>
              <c:tx>
                <c:rich>
                  <a:bodyPr/>
                  <a:lstStyle/>
                  <a:p>
                    <a:r>
                      <a:rPr lang="en-US"/>
                      <a:t>59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B85-4D11-9288-6B8C15D10B28}"/>
                </c:ext>
              </c:extLst>
            </c:dLbl>
            <c:dLbl>
              <c:idx val="1"/>
              <c:layout>
                <c:manualLayout>
                  <c:x val="-1.3022213811027538E-3"/>
                  <c:y val="-0.26624476255428869"/>
                </c:manualLayout>
              </c:layout>
              <c:tx>
                <c:rich>
                  <a:bodyPr/>
                  <a:lstStyle/>
                  <a:p>
                    <a:r>
                      <a:rPr lang="en-US"/>
                      <a:t>71,3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85-4D11-9288-6B8C15D10B28}"/>
                </c:ext>
              </c:extLst>
            </c:dLbl>
            <c:dLbl>
              <c:idx val="2"/>
              <c:layout>
                <c:manualLayout>
                  <c:x val="-1.8437195624020919E-3"/>
                  <c:y val="-0.30787544450399856"/>
                </c:manualLayout>
              </c:layout>
              <c:tx>
                <c:rich>
                  <a:bodyPr/>
                  <a:lstStyle/>
                  <a:p>
                    <a:r>
                      <a:rPr lang="en-US" dirty="0"/>
                      <a:t>78,7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B85-4D11-9288-6B8C15D10B28}"/>
                </c:ext>
              </c:extLst>
            </c:dLbl>
            <c:dLbl>
              <c:idx val="3"/>
              <c:layout>
                <c:manualLayout>
                  <c:x val="2.0629445809061697E-3"/>
                  <c:y val="-0.48442807003798205"/>
                </c:manualLayout>
              </c:layout>
              <c:tx>
                <c:rich>
                  <a:bodyPr/>
                  <a:lstStyle/>
                  <a:p>
                    <a:r>
                      <a:rPr lang="en-US"/>
                      <a:t>106,5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B85-4D11-9288-6B8C15D10B2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2016</c:v>
                </c:pt>
                <c:pt idx="1">
                  <c:v>2021</c:v>
                </c:pt>
                <c:pt idx="2">
                  <c:v>2022</c:v>
                </c:pt>
                <c:pt idx="3">
                  <c:v>2026</c:v>
                </c:pt>
              </c:numCache>
            </c:numRef>
          </c:cat>
          <c:val>
            <c:numRef>
              <c:f>Лист1!$B$2:$B$5</c:f>
              <c:numCache>
                <c:formatCode>General</c:formatCode>
                <c:ptCount val="4"/>
                <c:pt idx="0">
                  <c:v>49</c:v>
                </c:pt>
                <c:pt idx="1">
                  <c:v>49</c:v>
                </c:pt>
                <c:pt idx="2">
                  <c:v>49</c:v>
                </c:pt>
                <c:pt idx="3">
                  <c:v>49</c:v>
                </c:pt>
              </c:numCache>
            </c:numRef>
          </c:val>
          <c:extLst>
            <c:ext xmlns:c16="http://schemas.microsoft.com/office/drawing/2014/chart" uri="{C3380CC4-5D6E-409C-BE32-E72D297353CC}">
              <c16:uniqueId val="{00000004-5B85-4D11-9288-6B8C15D10B28}"/>
            </c:ext>
          </c:extLst>
        </c:ser>
        <c:ser>
          <c:idx val="1"/>
          <c:order val="1"/>
          <c:tx>
            <c:strRef>
              <c:f>Лист1!$C$1</c:f>
              <c:strCache>
                <c:ptCount val="1"/>
                <c:pt idx="0">
                  <c:v>Ряд 2</c:v>
                </c:pt>
              </c:strCache>
            </c:strRef>
          </c:tx>
          <c:spPr>
            <a:solidFill>
              <a:schemeClr val="accent1">
                <a:lumMod val="40000"/>
                <a:lumOff val="60000"/>
              </a:schemeClr>
            </a:solidFill>
            <a:ln>
              <a:noFill/>
            </a:ln>
            <a:effectLst>
              <a:outerShdw blurRad="57150" dist="19050" dir="5400000" algn="ctr" rotWithShape="0">
                <a:srgbClr val="000000">
                  <a:alpha val="63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5B85-4D11-9288-6B8C15D10B28}"/>
                </c:ext>
              </c:extLst>
            </c:dLbl>
            <c:dLbl>
              <c:idx val="1"/>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B85-4D11-9288-6B8C15D10B28}"/>
                </c:ext>
              </c:extLst>
            </c:dLbl>
            <c:dLbl>
              <c:idx val="2"/>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B85-4D11-9288-6B8C15D10B28}"/>
                </c:ext>
              </c:extLst>
            </c:dLbl>
            <c:dLbl>
              <c:idx val="3"/>
              <c:tx>
                <c:rich>
                  <a:bodyPr/>
                  <a:lstStyle/>
                  <a:p>
                    <a:r>
                      <a:rPr lang="en-US" dirty="0"/>
                      <a:t>81%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B85-4D11-9288-6B8C15D10B28}"/>
                </c:ext>
              </c:extLst>
            </c:dLbl>
            <c:spPr>
              <a:noFill/>
              <a:ln>
                <a:noFill/>
              </a:ln>
              <a:effectLst/>
            </c:spPr>
            <c:txPr>
              <a:bodyPr rot="0" spcFirstLastPara="1" vertOverflow="ellipsis" vert="horz" wrap="square" lIns="38100" tIns="19050" rIns="38100" bIns="19050" anchor="ctr" anchorCtr="1">
                <a:spAutoFit/>
              </a:bodyPr>
              <a:lstStyle/>
              <a:p>
                <a:pPr>
                  <a:defRPr sz="1197" b="0" i="1" u="none" strike="noStrike" kern="1200" baseline="0">
                    <a:solidFill>
                      <a:srgbClr val="C00000"/>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2016</c:v>
                </c:pt>
                <c:pt idx="1">
                  <c:v>2021</c:v>
                </c:pt>
                <c:pt idx="2">
                  <c:v>2022</c:v>
                </c:pt>
                <c:pt idx="3">
                  <c:v>2026</c:v>
                </c:pt>
              </c:numCache>
            </c:numRef>
          </c:cat>
          <c:val>
            <c:numRef>
              <c:f>Лист1!$C$2:$C$5</c:f>
              <c:numCache>
                <c:formatCode>General</c:formatCode>
                <c:ptCount val="4"/>
                <c:pt idx="0">
                  <c:v>0</c:v>
                </c:pt>
                <c:pt idx="1">
                  <c:v>13</c:v>
                </c:pt>
                <c:pt idx="2">
                  <c:v>20</c:v>
                </c:pt>
                <c:pt idx="3">
                  <c:v>48</c:v>
                </c:pt>
              </c:numCache>
            </c:numRef>
          </c:val>
          <c:extLst>
            <c:ext xmlns:c16="http://schemas.microsoft.com/office/drawing/2014/chart" uri="{C3380CC4-5D6E-409C-BE32-E72D297353CC}">
              <c16:uniqueId val="{00000009-5B85-4D11-9288-6B8C15D10B28}"/>
            </c:ext>
          </c:extLst>
        </c:ser>
        <c:ser>
          <c:idx val="2"/>
          <c:order val="2"/>
          <c:tx>
            <c:strRef>
              <c:f>Лист1!$D$1</c:f>
              <c:strCache>
                <c:ptCount val="1"/>
                <c:pt idx="0">
                  <c:v>Ряд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Лист1!$A$2:$A$5</c:f>
              <c:numCache>
                <c:formatCode>General</c:formatCode>
                <c:ptCount val="4"/>
                <c:pt idx="0">
                  <c:v>2016</c:v>
                </c:pt>
                <c:pt idx="1">
                  <c:v>2021</c:v>
                </c:pt>
                <c:pt idx="2">
                  <c:v>2022</c:v>
                </c:pt>
                <c:pt idx="3">
                  <c:v>2026</c:v>
                </c:pt>
              </c:numCache>
            </c:numRef>
          </c:cat>
          <c:val>
            <c:numRef>
              <c:f>Лист1!$D$2:$D$5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A-5B85-4D11-9288-6B8C15D10B28}"/>
            </c:ext>
          </c:extLst>
        </c:ser>
        <c:dLbls>
          <c:showLegendKey val="0"/>
          <c:showVal val="0"/>
          <c:showCatName val="0"/>
          <c:showSerName val="0"/>
          <c:showPercent val="0"/>
          <c:showBubbleSize val="0"/>
        </c:dLbls>
        <c:gapWidth val="150"/>
        <c:overlap val="100"/>
        <c:axId val="145606544"/>
        <c:axId val="145606152"/>
      </c:barChart>
      <c:catAx>
        <c:axId val="14560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Cambria" panose="02040503050406030204" pitchFamily="18" charset="0"/>
                <a:ea typeface="+mn-ea"/>
                <a:cs typeface="+mn-cs"/>
              </a:defRPr>
            </a:pPr>
            <a:endParaRPr lang="en-US"/>
          </a:p>
        </c:txPr>
        <c:crossAx val="145606152"/>
        <c:crosses val="autoZero"/>
        <c:auto val="1"/>
        <c:lblAlgn val="ctr"/>
        <c:lblOffset val="100"/>
        <c:noMultiLvlLbl val="0"/>
      </c:catAx>
      <c:valAx>
        <c:axId val="145606152"/>
        <c:scaling>
          <c:orientation val="minMax"/>
        </c:scaling>
        <c:delete val="1"/>
        <c:axPos val="l"/>
        <c:numFmt formatCode="General" sourceLinked="1"/>
        <c:majorTickMark val="none"/>
        <c:minorTickMark val="none"/>
        <c:tickLblPos val="nextTo"/>
        <c:crossAx val="14560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05581693338407E-2"/>
          <c:y val="1.5864571946001215E-3"/>
          <c:w val="0.93738883661332317"/>
          <c:h val="0.83646110791918582"/>
        </c:manualLayout>
      </c:layout>
      <c:barChart>
        <c:barDir val="col"/>
        <c:grouping val="stacked"/>
        <c:varyColors val="0"/>
        <c:ser>
          <c:idx val="0"/>
          <c:order val="0"/>
          <c:tx>
            <c:strRef>
              <c:f>Лист1!$B$1</c:f>
              <c:strCache>
                <c:ptCount val="1"/>
                <c:pt idx="0">
                  <c:v>Ряд 1</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24404721235310195"/>
                </c:manualLayout>
              </c:layout>
              <c:tx>
                <c:rich>
                  <a:bodyPr/>
                  <a:lstStyle/>
                  <a:p>
                    <a:r>
                      <a:rPr lang="en-US" sz="1400" b="1" dirty="0">
                        <a:solidFill>
                          <a:srgbClr val="C00000"/>
                        </a:solidFill>
                        <a:latin typeface="Cambria" panose="02040503050406030204" pitchFamily="18" charset="0"/>
                        <a:ea typeface="Roboto" panose="020B0604020202020204" charset="0"/>
                      </a:rPr>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BA8-4FF2-9FD3-FB06CB50AC2B}"/>
                </c:ext>
              </c:extLst>
            </c:dLbl>
            <c:dLbl>
              <c:idx val="1"/>
              <c:layout>
                <c:manualLayout>
                  <c:x val="-4.0774245075926717E-17"/>
                  <c:y val="-0.31861719390543863"/>
                </c:manualLayout>
              </c:layout>
              <c:tx>
                <c:rich>
                  <a:bodyPr/>
                  <a:lstStyle/>
                  <a:p>
                    <a:r>
                      <a:rPr lang="en-US" sz="1400" dirty="0">
                        <a:latin typeface="Cambria" panose="02040503050406030204" pitchFamily="18" charset="0"/>
                        <a:ea typeface="Roboto" panose="020B0604020202020204" charset="0"/>
                      </a:rPr>
                      <a:t>16,6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BA8-4FF2-9FD3-FB06CB50AC2B}"/>
                </c:ext>
              </c:extLst>
            </c:dLbl>
            <c:dLbl>
              <c:idx val="2"/>
              <c:layout>
                <c:manualLayout>
                  <c:x val="-8.1548490151853434E-17"/>
                  <c:y val="-0.3660708185296529"/>
                </c:manualLayout>
              </c:layout>
              <c:tx>
                <c:rich>
                  <a:bodyPr/>
                  <a:lstStyle/>
                  <a:p>
                    <a:r>
                      <a:rPr lang="en-US" dirty="0">
                        <a:latin typeface="Cambria" panose="02040503050406030204" pitchFamily="18" charset="0"/>
                        <a:ea typeface="Roboto" panose="020B0604020202020204" charset="0"/>
                      </a:rPr>
                      <a:t>17,9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BA8-4FF2-9FD3-FB06CB50AC2B}"/>
                </c:ext>
              </c:extLst>
            </c:dLbl>
            <c:dLbl>
              <c:idx val="3"/>
              <c:layout>
                <c:manualLayout>
                  <c:x val="-1.6309698030370687E-16"/>
                  <c:y val="-0.54910622779447937"/>
                </c:manualLayout>
              </c:layout>
              <c:tx>
                <c:rich>
                  <a:bodyPr/>
                  <a:lstStyle/>
                  <a:p>
                    <a:r>
                      <a:rPr lang="en-US" sz="1400">
                        <a:latin typeface="Cambria" panose="02040503050406030204" pitchFamily="18" charset="0"/>
                        <a:ea typeface="Roboto" panose="020B0604020202020204" charset="0"/>
                      </a:rPr>
                      <a:t>27,4</a:t>
                    </a:r>
                    <a:endParaRPr lang="en-US" sz="1400" dirty="0">
                      <a:latin typeface="Cambria" panose="02040503050406030204" pitchFamily="18" charset="0"/>
                      <a:ea typeface="Roboto" panose="020B0604020202020204" charset="0"/>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BA8-4FF2-9FD3-FB06CB50AC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2016</c:v>
                </c:pt>
                <c:pt idx="1">
                  <c:v>2021</c:v>
                </c:pt>
                <c:pt idx="2">
                  <c:v>2022</c:v>
                </c:pt>
                <c:pt idx="3">
                  <c:v>2026</c:v>
                </c:pt>
              </c:numCache>
            </c:numRef>
          </c:cat>
          <c:val>
            <c:numRef>
              <c:f>Лист1!$B$2:$B$5</c:f>
              <c:numCache>
                <c:formatCode>General</c:formatCode>
                <c:ptCount val="4"/>
                <c:pt idx="0">
                  <c:v>49</c:v>
                </c:pt>
                <c:pt idx="1">
                  <c:v>49</c:v>
                </c:pt>
                <c:pt idx="2">
                  <c:v>49</c:v>
                </c:pt>
                <c:pt idx="3">
                  <c:v>49</c:v>
                </c:pt>
              </c:numCache>
            </c:numRef>
          </c:val>
          <c:extLst>
            <c:ext xmlns:c16="http://schemas.microsoft.com/office/drawing/2014/chart" uri="{C3380CC4-5D6E-409C-BE32-E72D297353CC}">
              <c16:uniqueId val="{00000004-FBA8-4FF2-9FD3-FB06CB50AC2B}"/>
            </c:ext>
          </c:extLst>
        </c:ser>
        <c:ser>
          <c:idx val="1"/>
          <c:order val="1"/>
          <c:tx>
            <c:strRef>
              <c:f>Лист1!$C$1</c:f>
              <c:strCache>
                <c:ptCount val="1"/>
                <c:pt idx="0">
                  <c:v>Ряд 2</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FBA8-4FF2-9FD3-FB06CB50AC2B}"/>
                </c:ext>
              </c:extLst>
            </c:dLbl>
            <c:dLbl>
              <c:idx val="1"/>
              <c:tx>
                <c:rich>
                  <a:bodyPr/>
                  <a:lstStyle/>
                  <a:p>
                    <a:r>
                      <a:rPr lang="en-US" dirty="0"/>
                      <a:t>28%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BA8-4FF2-9FD3-FB06CB50AC2B}"/>
                </c:ext>
              </c:extLst>
            </c:dLbl>
            <c:dLbl>
              <c:idx val="2"/>
              <c:layout>
                <c:manualLayout>
                  <c:x val="4.4481508476528538E-3"/>
                  <c:y val="2.0337267696091829E-2"/>
                </c:manualLayout>
              </c:layout>
              <c:tx>
                <c:rich>
                  <a:bodyPr/>
                  <a:lstStyle/>
                  <a:p>
                    <a:r>
                      <a:rPr lang="en-US" dirty="0"/>
                      <a:t>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BA8-4FF2-9FD3-FB06CB50AC2B}"/>
                </c:ext>
              </c:extLst>
            </c:dLbl>
            <c:dLbl>
              <c:idx val="3"/>
              <c:layout>
                <c:manualLayout>
                  <c:x val="0"/>
                  <c:y val="0.10846542771248975"/>
                </c:manualLayout>
              </c:layout>
              <c:tx>
                <c:rich>
                  <a:bodyPr/>
                  <a:lstStyle/>
                  <a:p>
                    <a:r>
                      <a:rPr lang="en-US" dirty="0"/>
                      <a:t>140%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BA8-4FF2-9FD3-FB06CB50AC2B}"/>
                </c:ext>
              </c:extLst>
            </c:dLbl>
            <c:spPr>
              <a:noFill/>
              <a:ln>
                <a:noFill/>
              </a:ln>
              <a:effectLst/>
            </c:spPr>
            <c:txPr>
              <a:bodyPr rot="0" spcFirstLastPara="1" vertOverflow="ellipsis" vert="horz" wrap="square" lIns="38100" tIns="19050" rIns="38100" bIns="19050" anchor="ctr" anchorCtr="1">
                <a:spAutoFit/>
              </a:bodyPr>
              <a:lstStyle/>
              <a:p>
                <a:pPr>
                  <a:defRPr sz="1197" b="0" i="1" u="none" strike="noStrike" kern="1200" baseline="0">
                    <a:solidFill>
                      <a:srgbClr val="C00000"/>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2016</c:v>
                </c:pt>
                <c:pt idx="1">
                  <c:v>2021</c:v>
                </c:pt>
                <c:pt idx="2">
                  <c:v>2022</c:v>
                </c:pt>
                <c:pt idx="3">
                  <c:v>2026</c:v>
                </c:pt>
              </c:numCache>
            </c:numRef>
          </c:cat>
          <c:val>
            <c:numRef>
              <c:f>Лист1!$C$2:$C$5</c:f>
              <c:numCache>
                <c:formatCode>General</c:formatCode>
                <c:ptCount val="4"/>
                <c:pt idx="0">
                  <c:v>0</c:v>
                </c:pt>
                <c:pt idx="1">
                  <c:v>13</c:v>
                </c:pt>
                <c:pt idx="2">
                  <c:v>20</c:v>
                </c:pt>
                <c:pt idx="3">
                  <c:v>48</c:v>
                </c:pt>
              </c:numCache>
            </c:numRef>
          </c:val>
          <c:extLst>
            <c:ext xmlns:c16="http://schemas.microsoft.com/office/drawing/2014/chart" uri="{C3380CC4-5D6E-409C-BE32-E72D297353CC}">
              <c16:uniqueId val="{00000009-FBA8-4FF2-9FD3-FB06CB50AC2B}"/>
            </c:ext>
          </c:extLst>
        </c:ser>
        <c:ser>
          <c:idx val="2"/>
          <c:order val="2"/>
          <c:tx>
            <c:strRef>
              <c:f>Лист1!$D$1</c:f>
              <c:strCache>
                <c:ptCount val="1"/>
                <c:pt idx="0">
                  <c:v>Ряд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Лист1!$A$2:$A$5</c:f>
              <c:numCache>
                <c:formatCode>General</c:formatCode>
                <c:ptCount val="4"/>
                <c:pt idx="0">
                  <c:v>2016</c:v>
                </c:pt>
                <c:pt idx="1">
                  <c:v>2021</c:v>
                </c:pt>
                <c:pt idx="2">
                  <c:v>2022</c:v>
                </c:pt>
                <c:pt idx="3">
                  <c:v>2026</c:v>
                </c:pt>
              </c:numCache>
            </c:numRef>
          </c:cat>
          <c:val>
            <c:numRef>
              <c:f>Лист1!$D$2:$D$5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A-FBA8-4FF2-9FD3-FB06CB50AC2B}"/>
            </c:ext>
          </c:extLst>
        </c:ser>
        <c:dLbls>
          <c:showLegendKey val="0"/>
          <c:showVal val="0"/>
          <c:showCatName val="0"/>
          <c:showSerName val="0"/>
          <c:showPercent val="0"/>
          <c:showBubbleSize val="0"/>
        </c:dLbls>
        <c:gapWidth val="150"/>
        <c:overlap val="100"/>
        <c:axId val="372483304"/>
        <c:axId val="372481344"/>
      </c:barChart>
      <c:catAx>
        <c:axId val="372483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Cambria" panose="02040503050406030204" pitchFamily="18" charset="0"/>
                <a:ea typeface="+mn-ea"/>
                <a:cs typeface="+mn-cs"/>
              </a:defRPr>
            </a:pPr>
            <a:endParaRPr lang="en-US"/>
          </a:p>
        </c:txPr>
        <c:crossAx val="372481344"/>
        <c:crosses val="autoZero"/>
        <c:auto val="1"/>
        <c:lblAlgn val="ctr"/>
        <c:lblOffset val="100"/>
        <c:noMultiLvlLbl val="0"/>
      </c:catAx>
      <c:valAx>
        <c:axId val="372481344"/>
        <c:scaling>
          <c:orientation val="minMax"/>
        </c:scaling>
        <c:delete val="1"/>
        <c:axPos val="l"/>
        <c:numFmt formatCode="General" sourceLinked="1"/>
        <c:majorTickMark val="none"/>
        <c:minorTickMark val="none"/>
        <c:tickLblPos val="nextTo"/>
        <c:crossAx val="372483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8282828282828"/>
          <c:y val="8.7888677545299831E-2"/>
          <c:w val="0.74162424242424241"/>
          <c:h val="0.76554281576342043"/>
        </c:manualLayout>
      </c:layout>
      <c:doughnutChart>
        <c:varyColors val="1"/>
        <c:ser>
          <c:idx val="0"/>
          <c:order val="0"/>
          <c:tx>
            <c:strRef>
              <c:f>Лист1!$B$1</c:f>
              <c:strCache>
                <c:ptCount val="1"/>
                <c:pt idx="0">
                  <c:v>Продажи</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64-4BC5-9B3E-ED856C17545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64-4BC5-9B3E-ED856C17545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964-4BC5-9B3E-ED856C17545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964-4BC5-9B3E-ED856C17545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964-4BC5-9B3E-ED856C175458}"/>
              </c:ext>
            </c:extLst>
          </c:dPt>
          <c:dLbls>
            <c:dLbl>
              <c:idx val="0"/>
              <c:tx>
                <c:rich>
                  <a:bodyPr/>
                  <a:lstStyle/>
                  <a:p>
                    <a:r>
                      <a:rPr lang="en-US"/>
                      <a:t>71%</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964-4BC5-9B3E-ED856C175458}"/>
                </c:ext>
              </c:extLst>
            </c:dLbl>
            <c:dLbl>
              <c:idx val="1"/>
              <c:tx>
                <c:rich>
                  <a:bodyPr/>
                  <a:lstStyle/>
                  <a:p>
                    <a:r>
                      <a:rPr lang="en-US"/>
                      <a:t>12%</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964-4BC5-9B3E-ED856C175458}"/>
                </c:ext>
              </c:extLst>
            </c:dLbl>
            <c:dLbl>
              <c:idx val="2"/>
              <c:tx>
                <c:rich>
                  <a:bodyPr/>
                  <a:lstStyle/>
                  <a:p>
                    <a:r>
                      <a:rPr lang="en-US"/>
                      <a:t>9%</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964-4BC5-9B3E-ED856C175458}"/>
                </c:ext>
              </c:extLst>
            </c:dLbl>
            <c:dLbl>
              <c:idx val="3"/>
              <c:tx>
                <c:rich>
                  <a:bodyPr/>
                  <a:lstStyle/>
                  <a:p>
                    <a:r>
                      <a:rPr lang="en-US" sz="1200" dirty="0"/>
                      <a:t>7%</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964-4BC5-9B3E-ED856C175458}"/>
                </c:ext>
              </c:extLst>
            </c:dLbl>
            <c:dLbl>
              <c:idx val="4"/>
              <c:tx>
                <c:rich>
                  <a:bodyPr/>
                  <a:lstStyle/>
                  <a:p>
                    <a:r>
                      <a:rPr lang="en-US" sz="1200"/>
                      <a:t>1%</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964-4BC5-9B3E-ED856C17545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Government TPP</c:v>
                </c:pt>
                <c:pt idx="1">
                  <c:v>Private TTP</c:v>
                </c:pt>
                <c:pt idx="2">
                  <c:v>Coal TPP</c:v>
                </c:pt>
                <c:pt idx="3">
                  <c:v>Hydro power plants</c:v>
                </c:pt>
                <c:pt idx="4">
                  <c:v>Photovoltaic power plants</c:v>
                </c:pt>
              </c:strCache>
            </c:strRef>
          </c:cat>
          <c:val>
            <c:numRef>
              <c:f>Лист1!$B$2:$B$6</c:f>
              <c:numCache>
                <c:formatCode>General</c:formatCode>
                <c:ptCount val="5"/>
                <c:pt idx="0">
                  <c:v>50</c:v>
                </c:pt>
                <c:pt idx="1">
                  <c:v>11</c:v>
                </c:pt>
                <c:pt idx="2">
                  <c:v>7</c:v>
                </c:pt>
                <c:pt idx="3">
                  <c:v>6</c:v>
                </c:pt>
                <c:pt idx="4">
                  <c:v>1</c:v>
                </c:pt>
              </c:numCache>
            </c:numRef>
          </c:val>
          <c:extLst>
            <c:ext xmlns:c16="http://schemas.microsoft.com/office/drawing/2014/chart" uri="{C3380CC4-5D6E-409C-BE32-E72D297353CC}">
              <c16:uniqueId val="{0000000A-9964-4BC5-9B3E-ED856C1754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3089294912519431E-2"/>
          <c:y val="0.85371408549404348"/>
          <c:w val="0.97382121212121198"/>
          <c:h val="0.139078836720392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65909090909096E-2"/>
          <c:y val="8.3600676291557527E-2"/>
          <c:w val="0.74321843434343426"/>
          <c:h val="0.68663726924536839"/>
        </c:manualLayout>
      </c:layout>
      <c:doughnutChart>
        <c:varyColors val="1"/>
        <c:ser>
          <c:idx val="0"/>
          <c:order val="0"/>
          <c:tx>
            <c:strRef>
              <c:f>Лист1!$B$1</c:f>
              <c:strCache>
                <c:ptCount val="1"/>
                <c:pt idx="0">
                  <c:v>Продажи</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24E-44AD-9781-9E89D53994E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24E-44AD-9781-9E89D53994E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24E-44AD-9781-9E89D53994E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24E-44AD-9781-9E89D53994E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24E-44AD-9781-9E89D53994E5}"/>
              </c:ext>
            </c:extLst>
          </c:dPt>
          <c:dLbls>
            <c:dLbl>
              <c:idx val="0"/>
              <c:tx>
                <c:rich>
                  <a:bodyPr/>
                  <a:lstStyle/>
                  <a:p>
                    <a:r>
                      <a:rPr lang="en-US"/>
                      <a:t>67%</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24E-44AD-9781-9E89D53994E5}"/>
                </c:ext>
              </c:extLst>
            </c:dLbl>
            <c:dLbl>
              <c:idx val="1"/>
              <c:tx>
                <c:rich>
                  <a:bodyPr/>
                  <a:lstStyle/>
                  <a:p>
                    <a:r>
                      <a:rPr lang="en-US"/>
                      <a:t>9%</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24E-44AD-9781-9E89D53994E5}"/>
                </c:ext>
              </c:extLst>
            </c:dLbl>
            <c:dLbl>
              <c:idx val="2"/>
              <c:tx>
                <c:rich>
                  <a:bodyPr/>
                  <a:lstStyle/>
                  <a:p>
                    <a:r>
                      <a:rPr lang="en-US"/>
                      <a:t>9%</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424E-44AD-9781-9E89D53994E5}"/>
                </c:ext>
              </c:extLst>
            </c:dLbl>
            <c:dLbl>
              <c:idx val="3"/>
              <c:tx>
                <c:rich>
                  <a:bodyPr/>
                  <a:lstStyle/>
                  <a:p>
                    <a:r>
                      <a:rPr lang="en-US"/>
                      <a:t>13%</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424E-44AD-9781-9E89D53994E5}"/>
                </c:ext>
              </c:extLst>
            </c:dLbl>
            <c:dLbl>
              <c:idx val="4"/>
              <c:tx>
                <c:rich>
                  <a:bodyPr/>
                  <a:lstStyle/>
                  <a:p>
                    <a:r>
                      <a:rPr lang="en-US"/>
                      <a:t>1%</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424E-44AD-9781-9E89D53994E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Government TPP</c:v>
                </c:pt>
                <c:pt idx="1">
                  <c:v>Private TTP</c:v>
                </c:pt>
                <c:pt idx="2">
                  <c:v>Coal TPP</c:v>
                </c:pt>
                <c:pt idx="3">
                  <c:v>Hydro power plants</c:v>
                </c:pt>
                <c:pt idx="4">
                  <c:v>Photovoltaic PP</c:v>
                </c:pt>
              </c:strCache>
            </c:strRef>
          </c:cat>
          <c:val>
            <c:numRef>
              <c:f>Лист1!$B$2:$B$6</c:f>
              <c:numCache>
                <c:formatCode>General</c:formatCode>
                <c:ptCount val="5"/>
                <c:pt idx="0">
                  <c:v>67</c:v>
                </c:pt>
                <c:pt idx="1">
                  <c:v>9</c:v>
                </c:pt>
                <c:pt idx="2">
                  <c:v>9</c:v>
                </c:pt>
                <c:pt idx="3">
                  <c:v>14</c:v>
                </c:pt>
                <c:pt idx="4">
                  <c:v>1</c:v>
                </c:pt>
              </c:numCache>
            </c:numRef>
          </c:val>
          <c:extLst>
            <c:ext xmlns:c16="http://schemas.microsoft.com/office/drawing/2014/chart" uri="{C3380CC4-5D6E-409C-BE32-E72D297353CC}">
              <c16:uniqueId val="{0000000A-424E-44AD-9781-9E89D53994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80982867109455525"/>
          <c:w val="0.9"/>
          <c:h val="0.160186892383367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5757575757574"/>
          <c:y val="8.6879319183354887E-3"/>
          <c:w val="0.72718308080808081"/>
          <c:h val="0.75819497860336438"/>
        </c:manualLayout>
      </c:layout>
      <c:doughnutChart>
        <c:varyColors val="1"/>
        <c:ser>
          <c:idx val="0"/>
          <c:order val="0"/>
          <c:tx>
            <c:strRef>
              <c:f>Лист1!$B$1</c:f>
              <c:strCache>
                <c:ptCount val="1"/>
                <c:pt idx="0">
                  <c:v>Продажи</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24E-44AD-9781-9E89D53994E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24E-44AD-9781-9E89D53994E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24E-44AD-9781-9E89D53994E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24E-44AD-9781-9E89D53994E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24E-44AD-9781-9E89D53994E5}"/>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D8D-4517-A77E-3D888CA79B9A}"/>
              </c:ext>
            </c:extLst>
          </c:dPt>
          <c:dLbls>
            <c:dLbl>
              <c:idx val="0"/>
              <c:tx>
                <c:rich>
                  <a:bodyPr/>
                  <a:lstStyle/>
                  <a:p>
                    <a:r>
                      <a:rPr lang="en-US" dirty="0"/>
                      <a:t>32%</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24E-44AD-9781-9E89D53994E5}"/>
                </c:ext>
              </c:extLst>
            </c:dLbl>
            <c:dLbl>
              <c:idx val="1"/>
              <c:tx>
                <c:rich>
                  <a:bodyPr/>
                  <a:lstStyle/>
                  <a:p>
                    <a:r>
                      <a:rPr lang="en-US" dirty="0"/>
                      <a:t>22%</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24E-44AD-9781-9E89D53994E5}"/>
                </c:ext>
              </c:extLst>
            </c:dLbl>
            <c:dLbl>
              <c:idx val="2"/>
              <c:tx>
                <c:rich>
                  <a:bodyPr/>
                  <a:lstStyle/>
                  <a:p>
                    <a:r>
                      <a:rPr lang="en-US" dirty="0"/>
                      <a:t>5%</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424E-44AD-9781-9E89D53994E5}"/>
                </c:ext>
              </c:extLst>
            </c:dLbl>
            <c:dLbl>
              <c:idx val="3"/>
              <c:tx>
                <c:rich>
                  <a:bodyPr/>
                  <a:lstStyle/>
                  <a:p>
                    <a:r>
                      <a:rPr lang="en-US" dirty="0"/>
                      <a:t>10%</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424E-44AD-9781-9E89D53994E5}"/>
                </c:ext>
              </c:extLst>
            </c:dLbl>
            <c:dLbl>
              <c:idx val="4"/>
              <c:tx>
                <c:rich>
                  <a:bodyPr/>
                  <a:lstStyle/>
                  <a:p>
                    <a:r>
                      <a:rPr lang="en-US" dirty="0"/>
                      <a:t>15%</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424E-44AD-9781-9E89D53994E5}"/>
                </c:ext>
              </c:extLst>
            </c:dLbl>
            <c:dLbl>
              <c:idx val="5"/>
              <c:tx>
                <c:rich>
                  <a:bodyPr/>
                  <a:lstStyle/>
                  <a:p>
                    <a:r>
                      <a:rPr lang="en-US" baseline="0" dirty="0"/>
                      <a:t> </a:t>
                    </a:r>
                    <a:fld id="{88DCDD50-9C31-4E4B-934A-D7108AF2922D}" type="PERCENTAGE">
                      <a:rPr lang="en-US" baseline="0"/>
                      <a:pPr/>
                      <a:t>[PERCENTAGE]</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D8D-4517-A77E-3D888CA79B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Government TPP</c:v>
                </c:pt>
                <c:pt idx="1">
                  <c:v>Private TPP</c:v>
                </c:pt>
                <c:pt idx="2">
                  <c:v>Coal TPP</c:v>
                </c:pt>
                <c:pt idx="3">
                  <c:v>Hydro power plants</c:v>
                </c:pt>
                <c:pt idx="4">
                  <c:v>Photovoltaic PP</c:v>
                </c:pt>
                <c:pt idx="5">
                  <c:v>Wind PP</c:v>
                </c:pt>
              </c:strCache>
            </c:strRef>
          </c:cat>
          <c:val>
            <c:numRef>
              <c:f>Лист1!$B$2:$B$7</c:f>
              <c:numCache>
                <c:formatCode>General</c:formatCode>
                <c:ptCount val="6"/>
                <c:pt idx="0">
                  <c:v>32</c:v>
                </c:pt>
                <c:pt idx="1">
                  <c:v>22</c:v>
                </c:pt>
                <c:pt idx="2">
                  <c:v>5</c:v>
                </c:pt>
                <c:pt idx="3">
                  <c:v>10</c:v>
                </c:pt>
                <c:pt idx="4">
                  <c:v>15</c:v>
                </c:pt>
                <c:pt idx="5">
                  <c:v>15</c:v>
                </c:pt>
              </c:numCache>
            </c:numRef>
          </c:val>
          <c:extLst>
            <c:ext xmlns:c16="http://schemas.microsoft.com/office/drawing/2014/chart" uri="{C3380CC4-5D6E-409C-BE32-E72D297353CC}">
              <c16:uniqueId val="{0000000A-424E-44AD-9781-9E89D53994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5089608851960943E-2"/>
          <c:y val="0.79407170620073375"/>
          <c:w val="0.86124972645197861"/>
          <c:h val="0.18785232999574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15102646827299E-2"/>
          <c:y val="4.6785154815827838E-2"/>
          <c:w val="0.71572389096394973"/>
          <c:h val="0.77408249799179563"/>
        </c:manualLayout>
      </c:layout>
      <c:doughnutChart>
        <c:varyColors val="1"/>
        <c:ser>
          <c:idx val="0"/>
          <c:order val="0"/>
          <c:tx>
            <c:strRef>
              <c:f>Лист1!$B$1</c:f>
              <c:strCache>
                <c:ptCount val="1"/>
                <c:pt idx="0">
                  <c:v>Продажи</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64-4BC5-9B3E-ED856C17545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64-4BC5-9B3E-ED856C17545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964-4BC5-9B3E-ED856C17545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964-4BC5-9B3E-ED856C17545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964-4BC5-9B3E-ED856C17545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505-43BB-A244-0ACB1322468B}"/>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sz="1600"/>
                      <a:t>30%</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964-4BC5-9B3E-ED856C175458}"/>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sz="1600"/>
                      <a:t>41%</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964-4BC5-9B3E-ED856C175458}"/>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sz="1600"/>
                      <a:t>5%</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964-4BC5-9B3E-ED856C175458}"/>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sz="1600"/>
                      <a:t>7%</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964-4BC5-9B3E-ED856C175458}"/>
                </c:ext>
              </c:extLst>
            </c:dLbl>
            <c:dLbl>
              <c:idx val="4"/>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r>
                      <a:rPr lang="en-US" sz="1600"/>
                      <a:t>6%</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964-4BC5-9B3E-ED856C175458}"/>
                </c:ext>
              </c:extLst>
            </c:dLbl>
            <c:dLbl>
              <c:idx val="5"/>
              <c:tx>
                <c:rich>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fld id="{8FE3229F-B9D1-4874-896D-C6D0BF853239}" type="PERCENTAGE">
                      <a:rPr lang="en-US" sz="1600" baseline="0" smtClean="0"/>
                      <a:pPr>
                        <a:defRPr sz="1600"/>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505-43BB-A244-0ACB132246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Government TPP</c:v>
                </c:pt>
                <c:pt idx="1">
                  <c:v>Private TTP</c:v>
                </c:pt>
                <c:pt idx="2">
                  <c:v>Coal TPP</c:v>
                </c:pt>
                <c:pt idx="3">
                  <c:v>Hydro power plants</c:v>
                </c:pt>
                <c:pt idx="4">
                  <c:v>Photovoltaic power plants</c:v>
                </c:pt>
                <c:pt idx="5">
                  <c:v>Wind power plants</c:v>
                </c:pt>
              </c:strCache>
            </c:strRef>
          </c:cat>
          <c:val>
            <c:numRef>
              <c:f>Лист1!$B$2:$B$7</c:f>
              <c:numCache>
                <c:formatCode>General</c:formatCode>
                <c:ptCount val="6"/>
                <c:pt idx="0">
                  <c:v>30</c:v>
                </c:pt>
                <c:pt idx="1">
                  <c:v>41</c:v>
                </c:pt>
                <c:pt idx="2">
                  <c:v>5</c:v>
                </c:pt>
                <c:pt idx="3">
                  <c:v>7</c:v>
                </c:pt>
                <c:pt idx="4">
                  <c:v>6</c:v>
                </c:pt>
                <c:pt idx="5">
                  <c:v>12</c:v>
                </c:pt>
              </c:numCache>
            </c:numRef>
          </c:val>
          <c:extLst>
            <c:ext xmlns:c16="http://schemas.microsoft.com/office/drawing/2014/chart" uri="{C3380CC4-5D6E-409C-BE32-E72D297353CC}">
              <c16:uniqueId val="{0000000A-9964-4BC5-9B3E-ED856C1754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5100735674416004E-2"/>
          <c:y val="0.8480818257051711"/>
          <c:w val="0.97890015540061959"/>
          <c:h val="0.150586519697197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explosion val="2"/>
          <c:dPt>
            <c:idx val="0"/>
            <c:bubble3D val="0"/>
            <c:spPr>
              <a:solidFill>
                <a:srgbClr val="0539A4"/>
              </a:solidFill>
              <a:ln w="19050">
                <a:solidFill>
                  <a:schemeClr val="lt1"/>
                </a:solidFill>
              </a:ln>
              <a:effectLst/>
            </c:spPr>
            <c:extLst>
              <c:ext xmlns:c16="http://schemas.microsoft.com/office/drawing/2014/chart" uri="{C3380CC4-5D6E-409C-BE32-E72D297353CC}">
                <c16:uniqueId val="{00000001-1E3A-4064-9127-B922B1D665BE}"/>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1E3A-4064-9127-B922B1D665BE}"/>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1E3A-4064-9127-B922B1D665BE}"/>
              </c:ext>
            </c:extLst>
          </c:dPt>
          <c:dPt>
            <c:idx val="3"/>
            <c:bubble3D val="0"/>
            <c:spPr>
              <a:solidFill>
                <a:srgbClr val="990099"/>
              </a:solidFill>
              <a:ln w="19050">
                <a:solidFill>
                  <a:schemeClr val="lt1"/>
                </a:solidFill>
              </a:ln>
              <a:effectLst/>
            </c:spPr>
            <c:extLst>
              <c:ext xmlns:c16="http://schemas.microsoft.com/office/drawing/2014/chart" uri="{C3380CC4-5D6E-409C-BE32-E72D297353CC}">
                <c16:uniqueId val="{00000007-1E3A-4064-9127-B922B1D665BE}"/>
              </c:ext>
            </c:extLst>
          </c:dPt>
          <c:dPt>
            <c:idx val="4"/>
            <c:bubble3D val="0"/>
            <c:spPr>
              <a:solidFill>
                <a:srgbClr val="3333CC"/>
              </a:solidFill>
              <a:ln w="19050">
                <a:solidFill>
                  <a:schemeClr val="lt1"/>
                </a:solidFill>
              </a:ln>
              <a:effectLst/>
            </c:spPr>
            <c:extLst>
              <c:ext xmlns:c16="http://schemas.microsoft.com/office/drawing/2014/chart" uri="{C3380CC4-5D6E-409C-BE32-E72D297353CC}">
                <c16:uniqueId val="{00000009-1E3A-4064-9127-B922B1D665BE}"/>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1E3A-4064-9127-B922B1D665BE}"/>
              </c:ext>
            </c:extLst>
          </c:dPt>
          <c:cat>
            <c:strRef>
              <c:f>Лист1!$A$2:$A$7</c:f>
              <c:strCache>
                <c:ptCount val="4"/>
                <c:pt idx="0">
                  <c:v>Кв. 1</c:v>
                </c:pt>
                <c:pt idx="1">
                  <c:v>Кв. 2</c:v>
                </c:pt>
                <c:pt idx="2">
                  <c:v>Кв. 3</c:v>
                </c:pt>
                <c:pt idx="3">
                  <c:v>Кв. 4</c:v>
                </c:pt>
              </c:strCache>
            </c:strRef>
          </c:cat>
          <c:val>
            <c:numRef>
              <c:f>Лист1!$B$2:$B$7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E3A-4064-9127-B922B1D665BE}"/>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51687709323736E-2"/>
          <c:y val="9.5746291002685099E-2"/>
          <c:w val="0.96362078072669077"/>
          <c:h val="0.72604307623836417"/>
        </c:manualLayout>
      </c:layout>
      <c:barChart>
        <c:barDir val="col"/>
        <c:grouping val="clustered"/>
        <c:varyColors val="0"/>
        <c:ser>
          <c:idx val="0"/>
          <c:order val="0"/>
          <c:tx>
            <c:strRef>
              <c:f>Лист1!$B$1</c:f>
              <c:strCache>
                <c:ptCount val="1"/>
                <c:pt idx="0">
                  <c:v>Grid (km)</c:v>
                </c:pt>
              </c:strCache>
            </c:strRef>
          </c:tx>
          <c:spPr>
            <a:solidFill>
              <a:srgbClr val="7030A0"/>
            </a:solidFill>
            <a:ln>
              <a:noFill/>
            </a:ln>
            <a:effectLst/>
          </c:spPr>
          <c:invertIfNegative val="0"/>
          <c:dLbls>
            <c:dLbl>
              <c:idx val="1"/>
              <c:layout>
                <c:manualLayout>
                  <c:x val="3.3347232437125482E-17"/>
                  <c:y val="9.8564374954404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37-4070-A86A-7A54EF6FC830}"/>
                </c:ext>
              </c:extLst>
            </c:dLbl>
            <c:dLbl>
              <c:idx val="2"/>
              <c:layout>
                <c:manualLayout>
                  <c:x val="6.6694464874250964E-17"/>
                  <c:y val="9.8564374954404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37-4070-A86A-7A54EF6FC830}"/>
                </c:ext>
              </c:extLst>
            </c:dLbl>
            <c:dLbl>
              <c:idx val="3"/>
              <c:layout>
                <c:manualLayout>
                  <c:x val="-1.3338892974850193E-16"/>
                  <c:y val="9.8564374954404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37-4070-A86A-7A54EF6FC830}"/>
                </c:ext>
              </c:extLst>
            </c:dLbl>
            <c:spPr>
              <a:noFill/>
              <a:ln>
                <a:noFill/>
              </a:ln>
              <a:effectLst/>
            </c:spPr>
            <c:txPr>
              <a:bodyPr rot="0" spcFirstLastPara="1" vertOverflow="ellipsis" vert="horz" wrap="square" anchor="ctr" anchorCtr="1"/>
              <a:lstStyle/>
              <a:p>
                <a:pPr>
                  <a:defRPr sz="1197"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2017 г</c:v>
                </c:pt>
                <c:pt idx="1">
                  <c:v>2018 г</c:v>
                </c:pt>
                <c:pt idx="2">
                  <c:v>2019 г</c:v>
                </c:pt>
                <c:pt idx="3">
                  <c:v>2020 г</c:v>
                </c:pt>
                <c:pt idx="4">
                  <c:v>2021 г</c:v>
                </c:pt>
              </c:strCache>
            </c:strRef>
          </c:cat>
          <c:val>
            <c:numRef>
              <c:f>Лист1!$B$2:$B$6</c:f>
              <c:numCache>
                <c:formatCode>#,##0</c:formatCode>
                <c:ptCount val="5"/>
                <c:pt idx="0">
                  <c:v>3807</c:v>
                </c:pt>
                <c:pt idx="1">
                  <c:v>6638</c:v>
                </c:pt>
                <c:pt idx="2">
                  <c:v>7273</c:v>
                </c:pt>
                <c:pt idx="3">
                  <c:v>7957</c:v>
                </c:pt>
                <c:pt idx="4">
                  <c:v>15000</c:v>
                </c:pt>
              </c:numCache>
            </c:numRef>
          </c:val>
          <c:extLst>
            <c:ext xmlns:c16="http://schemas.microsoft.com/office/drawing/2014/chart" uri="{C3380CC4-5D6E-409C-BE32-E72D297353CC}">
              <c16:uniqueId val="{00000003-BB37-4070-A86A-7A54EF6FC830}"/>
            </c:ext>
          </c:extLst>
        </c:ser>
        <c:ser>
          <c:idx val="1"/>
          <c:order val="1"/>
          <c:tx>
            <c:strRef>
              <c:f>Лист1!$C$1</c:f>
              <c:strCache>
                <c:ptCount val="1"/>
                <c:pt idx="0">
                  <c:v>Trnsfrm (unit)</c:v>
                </c:pt>
              </c:strCache>
            </c:strRef>
          </c:tx>
          <c:spPr>
            <a:solidFill>
              <a:srgbClr val="04CEC9"/>
            </a:solidFill>
            <a:ln>
              <a:noFill/>
            </a:ln>
            <a:effectLst/>
          </c:spPr>
          <c:invertIfNegative val="0"/>
          <c:dLbls>
            <c:dLbl>
              <c:idx val="0"/>
              <c:layout>
                <c:manualLayout>
                  <c:x val="2.1827531563985588E-2"/>
                  <c:y val="-9.034963331486335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37-4070-A86A-7A54EF6FC830}"/>
                </c:ext>
              </c:extLst>
            </c:dLbl>
            <c:dLbl>
              <c:idx val="1"/>
              <c:layout>
                <c:manualLayout>
                  <c:x val="2.1827531563985536E-2"/>
                  <c:y val="4.9282187477201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37-4070-A86A-7A54EF6FC830}"/>
                </c:ext>
              </c:extLst>
            </c:dLbl>
            <c:dLbl>
              <c:idx val="2"/>
              <c:layout>
                <c:manualLayout>
                  <c:x val="2.18275315639856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37-4070-A86A-7A54EF6FC830}"/>
                </c:ext>
              </c:extLst>
            </c:dLbl>
            <c:dLbl>
              <c:idx val="3"/>
              <c:layout>
                <c:manualLayout>
                  <c:x val="2.1827531563985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37-4070-A86A-7A54EF6FC830}"/>
                </c:ext>
              </c:extLst>
            </c:dLbl>
            <c:dLbl>
              <c:idx val="4"/>
              <c:layout>
                <c:manualLayout>
                  <c:x val="2.0788123597671238E-2"/>
                  <c:y val="-3.52015663865508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37-4070-A86A-7A54EF6FC830}"/>
                </c:ext>
              </c:extLst>
            </c:dLbl>
            <c:spPr>
              <a:noFill/>
              <a:ln>
                <a:noFill/>
              </a:ln>
              <a:effectLst/>
            </c:spPr>
            <c:txPr>
              <a:bodyPr rot="0" spcFirstLastPara="1" vertOverflow="ellipsis" vert="horz" wrap="square" anchor="ctr" anchorCtr="1"/>
              <a:lstStyle/>
              <a:p>
                <a:pPr>
                  <a:defRPr sz="1197"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2017 г</c:v>
                </c:pt>
                <c:pt idx="1">
                  <c:v>2018 г</c:v>
                </c:pt>
                <c:pt idx="2">
                  <c:v>2019 г</c:v>
                </c:pt>
                <c:pt idx="3">
                  <c:v>2020 г</c:v>
                </c:pt>
                <c:pt idx="4">
                  <c:v>2021 г</c:v>
                </c:pt>
              </c:strCache>
            </c:strRef>
          </c:cat>
          <c:val>
            <c:numRef>
              <c:f>Лист1!$C$2:$C$6</c:f>
              <c:numCache>
                <c:formatCode>#,##0</c:formatCode>
                <c:ptCount val="5"/>
                <c:pt idx="0">
                  <c:v>1204</c:v>
                </c:pt>
                <c:pt idx="1">
                  <c:v>2284</c:v>
                </c:pt>
                <c:pt idx="2">
                  <c:v>2700</c:v>
                </c:pt>
                <c:pt idx="3">
                  <c:v>2793</c:v>
                </c:pt>
                <c:pt idx="4">
                  <c:v>4000</c:v>
                </c:pt>
              </c:numCache>
            </c:numRef>
          </c:val>
          <c:extLst>
            <c:ext xmlns:c16="http://schemas.microsoft.com/office/drawing/2014/chart" uri="{C3380CC4-5D6E-409C-BE32-E72D297353CC}">
              <c16:uniqueId val="{00000008-BB37-4070-A86A-7A54EF6FC830}"/>
            </c:ext>
          </c:extLst>
        </c:ser>
        <c:dLbls>
          <c:showLegendKey val="0"/>
          <c:showVal val="0"/>
          <c:showCatName val="0"/>
          <c:showSerName val="0"/>
          <c:showPercent val="0"/>
          <c:showBubbleSize val="0"/>
        </c:dLbls>
        <c:gapWidth val="219"/>
        <c:overlap val="-27"/>
        <c:axId val="241172240"/>
        <c:axId val="241174592"/>
      </c:barChart>
      <c:catAx>
        <c:axId val="24117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174592"/>
        <c:crosses val="autoZero"/>
        <c:auto val="1"/>
        <c:lblAlgn val="ctr"/>
        <c:lblOffset val="100"/>
        <c:noMultiLvlLbl val="0"/>
      </c:catAx>
      <c:valAx>
        <c:axId val="2411745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1172240"/>
        <c:crosses val="autoZero"/>
        <c:crossBetween val="between"/>
      </c:valAx>
      <c:spPr>
        <a:noFill/>
        <a:ln>
          <a:noFill/>
        </a:ln>
        <a:effectLst/>
      </c:spPr>
    </c:plotArea>
    <c:legend>
      <c:legendPos val="b"/>
      <c:layout>
        <c:manualLayout>
          <c:xMode val="edge"/>
          <c:yMode val="edge"/>
          <c:x val="0.18241858216146414"/>
          <c:y val="0.93176939351089405"/>
          <c:w val="0.60811467828499799"/>
          <c:h val="5.3772467195547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5" Type="http://schemas.openxmlformats.org/officeDocument/2006/relationships/image" Target="../media/image59.png"/><Relationship Id="rId4" Type="http://schemas.openxmlformats.org/officeDocument/2006/relationships/image" Target="../media/image58.png"/></Relationships>
</file>

<file path=ppt/diagrams/_rels/data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5" Type="http://schemas.openxmlformats.org/officeDocument/2006/relationships/image" Target="../media/image59.png"/><Relationship Id="rId4" Type="http://schemas.openxmlformats.org/officeDocument/2006/relationships/image" Target="../media/image5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D4D00-00AF-4663-9D06-047B324E955B}"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CADAEFEC-2593-402A-81CF-71ACEBD71396}">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Cambria" panose="02040503050406030204" pitchFamily="18" charset="0"/>
              <a:cs typeface="Times New Roman" panose="02020603050405020304" pitchFamily="18" charset="0"/>
            </a:rPr>
            <a:t>Electricity market models and transition stages identified</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6EBD911F-D228-4FCB-9D5D-CBCE6CB41632}" type="sibTrans" cxnId="{16A27A2D-9E23-421E-B80E-6B9EFD0AF853}">
      <dgm:prSet/>
      <dgm:spPr/>
      <dgm:t>
        <a:bodyPr/>
        <a:lstStyle/>
        <a:p>
          <a:endParaRPr lang="ru-RU" sz="1200">
            <a:latin typeface="Cambria" panose="02040503050406030204" pitchFamily="18" charset="0"/>
          </a:endParaRPr>
        </a:p>
      </dgm:t>
    </dgm:pt>
    <dgm:pt modelId="{15F3E41C-1664-452D-B464-844E3BC7BEB1}" type="parTrans" cxnId="{16A27A2D-9E23-421E-B80E-6B9EFD0AF853}">
      <dgm:prSet/>
      <dgm:spPr/>
      <dgm:t>
        <a:bodyPr/>
        <a:lstStyle/>
        <a:p>
          <a:endParaRPr lang="ru-RU" sz="1200">
            <a:latin typeface="Cambria" panose="02040503050406030204" pitchFamily="18" charset="0"/>
          </a:endParaRPr>
        </a:p>
      </dgm:t>
    </dgm:pt>
    <dgm:pt modelId="{47703410-C5AB-428E-A52C-141C95AA1B3A}">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Cambria" panose="02040503050406030204" pitchFamily="18" charset="0"/>
              <a:cs typeface="Times New Roman" panose="02020603050405020304" pitchFamily="18" charset="0"/>
            </a:rPr>
            <a:t>Together with experts from the WB, ADB and EBRD, a new version of the Electricity Law is being developed</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4D541DB8-F99E-4CA1-B76B-16EFDBE86109}" type="sibTrans" cxnId="{5EED87FD-B8D2-4F21-8AF6-91B6F902CCB5}">
      <dgm:prSet/>
      <dgm:spPr/>
      <dgm:t>
        <a:bodyPr/>
        <a:lstStyle/>
        <a:p>
          <a:endParaRPr lang="ru-RU" sz="1200">
            <a:latin typeface="Cambria" panose="02040503050406030204" pitchFamily="18" charset="0"/>
          </a:endParaRPr>
        </a:p>
      </dgm:t>
    </dgm:pt>
    <dgm:pt modelId="{A7314263-37B4-496E-B2E6-1E75146EE9DA}" type="parTrans" cxnId="{5EED87FD-B8D2-4F21-8AF6-91B6F902CCB5}">
      <dgm:prSet/>
      <dgm:spPr/>
      <dgm:t>
        <a:bodyPr/>
        <a:lstStyle/>
        <a:p>
          <a:endParaRPr lang="ru-RU" sz="1200">
            <a:latin typeface="Cambria" panose="02040503050406030204" pitchFamily="18" charset="0"/>
          </a:endParaRPr>
        </a:p>
      </dgm:t>
    </dgm:pt>
    <dgm:pt modelId="{F254F94A-69D2-457C-9369-87243DA2E5DB}">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Cambria" panose="02040503050406030204" pitchFamily="18" charset="0"/>
              <a:ea typeface="+mn-ea"/>
              <a:cs typeface="Times New Roman" panose="02020603050405020304" pitchFamily="18" charset="0"/>
            </a:rPr>
            <a:t>The Concept for the provision of the Republic of Uzbekistan with electric energy for 2020-2030 was developed</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1F5AC4E3-DEF6-4278-AE2E-93C1902466EC}" type="parTrans" cxnId="{DFC77743-CD60-447F-A795-4180FF1121ED}">
      <dgm:prSet/>
      <dgm:spPr/>
      <dgm:t>
        <a:bodyPr/>
        <a:lstStyle/>
        <a:p>
          <a:endParaRPr lang="ru-RU" sz="1200">
            <a:latin typeface="Cambria" panose="02040503050406030204" pitchFamily="18" charset="0"/>
          </a:endParaRPr>
        </a:p>
      </dgm:t>
    </dgm:pt>
    <dgm:pt modelId="{4EAC5B25-4709-437B-9FBC-196273332963}" type="sibTrans" cxnId="{DFC77743-CD60-447F-A795-4180FF1121ED}">
      <dgm:prSet/>
      <dgm:spPr/>
      <dgm:t>
        <a:bodyPr/>
        <a:lstStyle/>
        <a:p>
          <a:endParaRPr lang="ru-RU" sz="1200">
            <a:latin typeface="Cambria" panose="02040503050406030204" pitchFamily="18" charset="0"/>
          </a:endParaRPr>
        </a:p>
      </dgm:t>
    </dgm:pt>
    <dgm:pt modelId="{DA960CBF-1D89-4059-9C0C-0F5D0A09F69D}">
      <dgm:prSet phldrT="[Текст]" custT="1"/>
      <dgm:spPr>
        <a:xfrm>
          <a:off x="671811" y="3972755"/>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dirty="0">
              <a:solidFill>
                <a:schemeClr val="accent1">
                  <a:lumMod val="50000"/>
                </a:schemeClr>
              </a:solidFill>
              <a:latin typeface="Cambria" panose="02040503050406030204" pitchFamily="18" charset="0"/>
              <a:cs typeface="Times New Roman" panose="02020603050405020304" pitchFamily="18" charset="0"/>
            </a:rPr>
            <a:t>The Electricity Grid Code is being developed with technical support from the World Bank and The ADB</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F881CD33-F930-4222-8773-BB268E10A2AD}" type="sibTrans" cxnId="{58B051DA-871E-4900-A5C4-EB495F6C5ACE}">
      <dgm:prSet/>
      <dgm:spPr/>
      <dgm:t>
        <a:bodyPr/>
        <a:lstStyle/>
        <a:p>
          <a:endParaRPr lang="ru-RU" sz="1200">
            <a:latin typeface="Cambria" panose="02040503050406030204" pitchFamily="18" charset="0"/>
          </a:endParaRPr>
        </a:p>
      </dgm:t>
    </dgm:pt>
    <dgm:pt modelId="{79A704FC-053B-4331-A780-C943617956D3}" type="parTrans" cxnId="{58B051DA-871E-4900-A5C4-EB495F6C5ACE}">
      <dgm:prSet/>
      <dgm:spPr/>
      <dgm:t>
        <a:bodyPr/>
        <a:lstStyle/>
        <a:p>
          <a:endParaRPr lang="ru-RU" sz="1200">
            <a:latin typeface="Cambria" panose="02040503050406030204" pitchFamily="18" charset="0"/>
          </a:endParaRPr>
        </a:p>
      </dgm:t>
    </dgm:pt>
    <dgm:pt modelId="{186C7CF6-38C7-4329-88C1-61B1832E3BB6}">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Cambria" panose="02040503050406030204" pitchFamily="18" charset="0"/>
              <a:ea typeface="+mn-ea"/>
              <a:cs typeface="Times New Roman" panose="02020603050405020304" pitchFamily="18" charset="0"/>
            </a:rPr>
            <a:t>Transition to IEC standards in progress</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AA4EB143-E58B-4F48-A697-50FEC33F0058}" type="parTrans" cxnId="{7CC1DBFA-7F9E-41F9-AC31-9EF824B73910}">
      <dgm:prSet/>
      <dgm:spPr/>
      <dgm:t>
        <a:bodyPr/>
        <a:lstStyle/>
        <a:p>
          <a:endParaRPr lang="ru-RU" sz="1200">
            <a:latin typeface="Cambria" panose="02040503050406030204" pitchFamily="18" charset="0"/>
          </a:endParaRPr>
        </a:p>
      </dgm:t>
    </dgm:pt>
    <dgm:pt modelId="{93BE1ADF-6B12-469D-94CD-320CBD14914E}" type="sibTrans" cxnId="{7CC1DBFA-7F9E-41F9-AC31-9EF824B73910}">
      <dgm:prSet/>
      <dgm:spPr/>
      <dgm:t>
        <a:bodyPr/>
        <a:lstStyle/>
        <a:p>
          <a:endParaRPr lang="ru-RU" sz="1200">
            <a:latin typeface="Cambria" panose="02040503050406030204" pitchFamily="18" charset="0"/>
          </a:endParaRPr>
        </a:p>
      </dgm:t>
    </dgm:pt>
    <dgm:pt modelId="{5FA9008A-B034-4D7F-93AB-B35286CB2B3F}" type="pres">
      <dgm:prSet presAssocID="{3A2D4D00-00AF-4663-9D06-047B324E955B}" presName="linearFlow" presStyleCnt="0">
        <dgm:presLayoutVars>
          <dgm:dir/>
          <dgm:resizeHandles val="exact"/>
        </dgm:presLayoutVars>
      </dgm:prSet>
      <dgm:spPr/>
    </dgm:pt>
    <dgm:pt modelId="{828FF28D-59FE-4BE9-A4BE-F7EFB17C7F25}" type="pres">
      <dgm:prSet presAssocID="{CADAEFEC-2593-402A-81CF-71ACEBD71396}" presName="composite" presStyleCnt="0"/>
      <dgm:spPr/>
    </dgm:pt>
    <dgm:pt modelId="{51FAE0D6-E16D-4A76-8B34-417B8D005184}" type="pres">
      <dgm:prSet presAssocID="{CADAEFEC-2593-402A-81CF-71ACEBD71396}" presName="imgShp" presStyleLbl="fgImgPlace1" presStyleIdx="0" presStyleCnt="5"/>
      <dgm:spPr>
        <a:blipFill rotWithShape="1">
          <a:blip xmlns:r="http://schemas.openxmlformats.org/officeDocument/2006/relationships" r:embed="rId1">
            <a:duotone>
              <a:prstClr val="black"/>
              <a:schemeClr val="accent2">
                <a:tint val="45000"/>
                <a:satMod val="400000"/>
              </a:schemeClr>
            </a:duotone>
          </a:blip>
          <a:stretch>
            <a:fillRect/>
          </a:stretch>
        </a:blipFill>
      </dgm:spPr>
    </dgm:pt>
    <dgm:pt modelId="{1853159E-8701-47DB-9D12-4602396DA995}" type="pres">
      <dgm:prSet presAssocID="{CADAEFEC-2593-402A-81CF-71ACEBD71396}" presName="txShp" presStyleLbl="node1" presStyleIdx="0" presStyleCnt="5">
        <dgm:presLayoutVars>
          <dgm:bulletEnabled val="1"/>
        </dgm:presLayoutVars>
      </dgm:prSet>
      <dgm:spPr/>
    </dgm:pt>
    <dgm:pt modelId="{7E41D7CD-41A9-4D0D-B227-0AA4D54BC946}" type="pres">
      <dgm:prSet presAssocID="{6EBD911F-D228-4FCB-9D5D-CBCE6CB41632}" presName="spacing" presStyleCnt="0"/>
      <dgm:spPr/>
    </dgm:pt>
    <dgm:pt modelId="{5BC51A55-AD2B-4E3D-9AF2-9B482F5A0E7D}" type="pres">
      <dgm:prSet presAssocID="{47703410-C5AB-428E-A52C-141C95AA1B3A}" presName="composite" presStyleCnt="0"/>
      <dgm:spPr/>
    </dgm:pt>
    <dgm:pt modelId="{0715AF50-98A2-4050-8F0A-E780C408CD3D}" type="pres">
      <dgm:prSet presAssocID="{47703410-C5AB-428E-A52C-141C95AA1B3A}" presName="imgShp" presStyleLbl="fgImgPlace1" presStyleIdx="1" presStyleCnt="5"/>
      <dgm:spPr>
        <a:blipFill rotWithShape="1">
          <a:blip xmlns:r="http://schemas.openxmlformats.org/officeDocument/2006/relationships" r:embed="rId2">
            <a:duotone>
              <a:prstClr val="black"/>
              <a:schemeClr val="accent5">
                <a:tint val="45000"/>
                <a:satMod val="400000"/>
              </a:schemeClr>
            </a:duotone>
          </a:blip>
          <a:stretch>
            <a:fillRect/>
          </a:stretch>
        </a:blipFill>
      </dgm:spPr>
    </dgm:pt>
    <dgm:pt modelId="{2BA7B71F-B247-4489-A44B-410931A8FC8A}" type="pres">
      <dgm:prSet presAssocID="{47703410-C5AB-428E-A52C-141C95AA1B3A}" presName="txShp" presStyleLbl="node1" presStyleIdx="1" presStyleCnt="5" custScaleY="122744">
        <dgm:presLayoutVars>
          <dgm:bulletEnabled val="1"/>
        </dgm:presLayoutVars>
      </dgm:prSet>
      <dgm:spPr/>
    </dgm:pt>
    <dgm:pt modelId="{640171E3-7E85-47E8-9E6C-EC1F3A0BA25B}" type="pres">
      <dgm:prSet presAssocID="{4D541DB8-F99E-4CA1-B76B-16EFDBE86109}" presName="spacing" presStyleCnt="0"/>
      <dgm:spPr/>
    </dgm:pt>
    <dgm:pt modelId="{B859409F-E22D-4E8D-B3AC-5AD0DB300ECF}" type="pres">
      <dgm:prSet presAssocID="{DA960CBF-1D89-4059-9C0C-0F5D0A09F69D}" presName="composite" presStyleCnt="0"/>
      <dgm:spPr/>
    </dgm:pt>
    <dgm:pt modelId="{B4299BEB-7683-4256-98C3-5E3389796921}" type="pres">
      <dgm:prSet presAssocID="{DA960CBF-1D89-4059-9C0C-0F5D0A09F69D}" presName="imgShp" presStyleLbl="fgImgPlace1" presStyleIdx="2" presStyleCnt="5"/>
      <dgm:spPr>
        <a:blipFill rotWithShape="1">
          <a:blip xmlns:r="http://schemas.openxmlformats.org/officeDocument/2006/relationships" r:embed="rId3"/>
          <a:stretch>
            <a:fillRect/>
          </a:stretch>
        </a:blipFill>
      </dgm:spPr>
    </dgm:pt>
    <dgm:pt modelId="{E21D1ACD-BF8B-43AA-9EE2-61368ADAF455}" type="pres">
      <dgm:prSet presAssocID="{DA960CBF-1D89-4059-9C0C-0F5D0A09F69D}" presName="txShp" presStyleLbl="node1" presStyleIdx="2" presStyleCnt="5">
        <dgm:presLayoutVars>
          <dgm:bulletEnabled val="1"/>
        </dgm:presLayoutVars>
      </dgm:prSet>
      <dgm:spPr/>
    </dgm:pt>
    <dgm:pt modelId="{35671FED-A154-46AA-A712-47EADD801C56}" type="pres">
      <dgm:prSet presAssocID="{F881CD33-F930-4222-8773-BB268E10A2AD}" presName="spacing" presStyleCnt="0"/>
      <dgm:spPr/>
    </dgm:pt>
    <dgm:pt modelId="{F72C9DBD-0C13-4F36-B30D-19E17F6489F7}" type="pres">
      <dgm:prSet presAssocID="{F254F94A-69D2-457C-9369-87243DA2E5DB}" presName="composite" presStyleCnt="0"/>
      <dgm:spPr/>
    </dgm:pt>
    <dgm:pt modelId="{20F98B92-398D-4EF6-9F2A-4ECF6F1EFFF2}" type="pres">
      <dgm:prSet presAssocID="{F254F94A-69D2-457C-9369-87243DA2E5DB}"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pt>
    <dgm:pt modelId="{01B11F92-6ECA-4370-9CE6-71B892540F2A}" type="pres">
      <dgm:prSet presAssocID="{F254F94A-69D2-457C-9369-87243DA2E5DB}" presName="txShp" presStyleLbl="node1" presStyleIdx="3" presStyleCnt="5" custScaleY="124360">
        <dgm:presLayoutVars>
          <dgm:bulletEnabled val="1"/>
        </dgm:presLayoutVars>
      </dgm:prSet>
      <dgm:spPr/>
    </dgm:pt>
    <dgm:pt modelId="{EF933D35-F72D-443F-8040-9535EA2B214B}" type="pres">
      <dgm:prSet presAssocID="{4EAC5B25-4709-437B-9FBC-196273332963}" presName="spacing" presStyleCnt="0"/>
      <dgm:spPr/>
    </dgm:pt>
    <dgm:pt modelId="{5E5E6F84-4739-4B38-9A26-4CF70320E4FD}" type="pres">
      <dgm:prSet presAssocID="{186C7CF6-38C7-4329-88C1-61B1832E3BB6}" presName="composite" presStyleCnt="0"/>
      <dgm:spPr/>
    </dgm:pt>
    <dgm:pt modelId="{595CCAD4-EEDF-4A69-8D15-14B5F148F6D7}" type="pres">
      <dgm:prSet presAssocID="{186C7CF6-38C7-4329-88C1-61B1832E3BB6}" presName="imgShp" presStyleLbl="fgImgPlace1" presStyleIdx="4" presStyleCnt="5"/>
      <dgm:spPr>
        <a:blipFill rotWithShape="1">
          <a:blip xmlns:r="http://schemas.openxmlformats.org/officeDocument/2006/relationships" r:embed="rId5"/>
          <a:stretch>
            <a:fillRect/>
          </a:stretch>
        </a:blipFill>
      </dgm:spPr>
    </dgm:pt>
    <dgm:pt modelId="{E7D8473E-C247-4B2E-A146-EB4F1FA427F8}" type="pres">
      <dgm:prSet presAssocID="{186C7CF6-38C7-4329-88C1-61B1832E3BB6}" presName="txShp" presStyleLbl="node1" presStyleIdx="4" presStyleCnt="5">
        <dgm:presLayoutVars>
          <dgm:bulletEnabled val="1"/>
        </dgm:presLayoutVars>
      </dgm:prSet>
      <dgm:spPr/>
    </dgm:pt>
  </dgm:ptLst>
  <dgm:cxnLst>
    <dgm:cxn modelId="{B38FF12C-D0A2-41CA-ABC1-5B447C24D049}" type="presOf" srcId="{3A2D4D00-00AF-4663-9D06-047B324E955B}" destId="{5FA9008A-B034-4D7F-93AB-B35286CB2B3F}" srcOrd="0" destOrd="0" presId="urn:microsoft.com/office/officeart/2005/8/layout/vList3"/>
    <dgm:cxn modelId="{16A27A2D-9E23-421E-B80E-6B9EFD0AF853}" srcId="{3A2D4D00-00AF-4663-9D06-047B324E955B}" destId="{CADAEFEC-2593-402A-81CF-71ACEBD71396}" srcOrd="0" destOrd="0" parTransId="{15F3E41C-1664-452D-B464-844E3BC7BEB1}" sibTransId="{6EBD911F-D228-4FCB-9D5D-CBCE6CB41632}"/>
    <dgm:cxn modelId="{DFC77743-CD60-447F-A795-4180FF1121ED}" srcId="{3A2D4D00-00AF-4663-9D06-047B324E955B}" destId="{F254F94A-69D2-457C-9369-87243DA2E5DB}" srcOrd="3" destOrd="0" parTransId="{1F5AC4E3-DEF6-4278-AE2E-93C1902466EC}" sibTransId="{4EAC5B25-4709-437B-9FBC-196273332963}"/>
    <dgm:cxn modelId="{AB66B756-E8BF-4852-86FE-7C5E69F30B6D}" type="presOf" srcId="{DA960CBF-1D89-4059-9C0C-0F5D0A09F69D}" destId="{E21D1ACD-BF8B-43AA-9EE2-61368ADAF455}" srcOrd="0" destOrd="0" presId="urn:microsoft.com/office/officeart/2005/8/layout/vList3"/>
    <dgm:cxn modelId="{3E5B337C-5721-4E22-A43C-29774FB96C2F}" type="presOf" srcId="{F254F94A-69D2-457C-9369-87243DA2E5DB}" destId="{01B11F92-6ECA-4370-9CE6-71B892540F2A}" srcOrd="0" destOrd="0" presId="urn:microsoft.com/office/officeart/2005/8/layout/vList3"/>
    <dgm:cxn modelId="{57C9637C-F1DA-4B67-95F8-5F6A8484D281}" type="presOf" srcId="{CADAEFEC-2593-402A-81CF-71ACEBD71396}" destId="{1853159E-8701-47DB-9D12-4602396DA995}" srcOrd="0" destOrd="0" presId="urn:microsoft.com/office/officeart/2005/8/layout/vList3"/>
    <dgm:cxn modelId="{78395587-50B4-409C-86E9-751F55FAA1ED}" type="presOf" srcId="{47703410-C5AB-428E-A52C-141C95AA1B3A}" destId="{2BA7B71F-B247-4489-A44B-410931A8FC8A}" srcOrd="0" destOrd="0" presId="urn:microsoft.com/office/officeart/2005/8/layout/vList3"/>
    <dgm:cxn modelId="{58B051DA-871E-4900-A5C4-EB495F6C5ACE}" srcId="{3A2D4D00-00AF-4663-9D06-047B324E955B}" destId="{DA960CBF-1D89-4059-9C0C-0F5D0A09F69D}" srcOrd="2" destOrd="0" parTransId="{79A704FC-053B-4331-A780-C943617956D3}" sibTransId="{F881CD33-F930-4222-8773-BB268E10A2AD}"/>
    <dgm:cxn modelId="{853993EA-B9F9-4C8E-8EC9-2427682F80A6}" type="presOf" srcId="{186C7CF6-38C7-4329-88C1-61B1832E3BB6}" destId="{E7D8473E-C247-4B2E-A146-EB4F1FA427F8}" srcOrd="0" destOrd="0" presId="urn:microsoft.com/office/officeart/2005/8/layout/vList3"/>
    <dgm:cxn modelId="{7CC1DBFA-7F9E-41F9-AC31-9EF824B73910}" srcId="{3A2D4D00-00AF-4663-9D06-047B324E955B}" destId="{186C7CF6-38C7-4329-88C1-61B1832E3BB6}" srcOrd="4" destOrd="0" parTransId="{AA4EB143-E58B-4F48-A697-50FEC33F0058}" sibTransId="{93BE1ADF-6B12-469D-94CD-320CBD14914E}"/>
    <dgm:cxn modelId="{5EED87FD-B8D2-4F21-8AF6-91B6F902CCB5}" srcId="{3A2D4D00-00AF-4663-9D06-047B324E955B}" destId="{47703410-C5AB-428E-A52C-141C95AA1B3A}" srcOrd="1" destOrd="0" parTransId="{A7314263-37B4-496E-B2E6-1E75146EE9DA}" sibTransId="{4D541DB8-F99E-4CA1-B76B-16EFDBE86109}"/>
    <dgm:cxn modelId="{581A0BFF-1087-4B4B-A17B-969E273E258B}" type="presParOf" srcId="{5FA9008A-B034-4D7F-93AB-B35286CB2B3F}" destId="{828FF28D-59FE-4BE9-A4BE-F7EFB17C7F25}" srcOrd="0" destOrd="0" presId="urn:microsoft.com/office/officeart/2005/8/layout/vList3"/>
    <dgm:cxn modelId="{ABCE100C-A867-440B-8947-5CABB2500FD0}" type="presParOf" srcId="{828FF28D-59FE-4BE9-A4BE-F7EFB17C7F25}" destId="{51FAE0D6-E16D-4A76-8B34-417B8D005184}" srcOrd="0" destOrd="0" presId="urn:microsoft.com/office/officeart/2005/8/layout/vList3"/>
    <dgm:cxn modelId="{B089854F-9A50-4A48-90B7-C336EB406B0F}" type="presParOf" srcId="{828FF28D-59FE-4BE9-A4BE-F7EFB17C7F25}" destId="{1853159E-8701-47DB-9D12-4602396DA995}" srcOrd="1" destOrd="0" presId="urn:microsoft.com/office/officeart/2005/8/layout/vList3"/>
    <dgm:cxn modelId="{1C4772AE-E64B-45E2-BEA2-F51759FCDDDB}" type="presParOf" srcId="{5FA9008A-B034-4D7F-93AB-B35286CB2B3F}" destId="{7E41D7CD-41A9-4D0D-B227-0AA4D54BC946}" srcOrd="1" destOrd="0" presId="urn:microsoft.com/office/officeart/2005/8/layout/vList3"/>
    <dgm:cxn modelId="{CCB4D161-AF54-4CDF-845F-48BD774794FB}" type="presParOf" srcId="{5FA9008A-B034-4D7F-93AB-B35286CB2B3F}" destId="{5BC51A55-AD2B-4E3D-9AF2-9B482F5A0E7D}" srcOrd="2" destOrd="0" presId="urn:microsoft.com/office/officeart/2005/8/layout/vList3"/>
    <dgm:cxn modelId="{E87C0ADA-F972-4183-B461-EB8E65370F8A}" type="presParOf" srcId="{5BC51A55-AD2B-4E3D-9AF2-9B482F5A0E7D}" destId="{0715AF50-98A2-4050-8F0A-E780C408CD3D}" srcOrd="0" destOrd="0" presId="urn:microsoft.com/office/officeart/2005/8/layout/vList3"/>
    <dgm:cxn modelId="{1DCC93A7-E9F4-4556-BC45-9F16D6A01C12}" type="presParOf" srcId="{5BC51A55-AD2B-4E3D-9AF2-9B482F5A0E7D}" destId="{2BA7B71F-B247-4489-A44B-410931A8FC8A}" srcOrd="1" destOrd="0" presId="urn:microsoft.com/office/officeart/2005/8/layout/vList3"/>
    <dgm:cxn modelId="{72BEED4A-C621-4E4F-8F43-DE0857024ED8}" type="presParOf" srcId="{5FA9008A-B034-4D7F-93AB-B35286CB2B3F}" destId="{640171E3-7E85-47E8-9E6C-EC1F3A0BA25B}" srcOrd="3" destOrd="0" presId="urn:microsoft.com/office/officeart/2005/8/layout/vList3"/>
    <dgm:cxn modelId="{52FBE1D0-2723-49A3-8F44-65F7916CC081}" type="presParOf" srcId="{5FA9008A-B034-4D7F-93AB-B35286CB2B3F}" destId="{B859409F-E22D-4E8D-B3AC-5AD0DB300ECF}" srcOrd="4" destOrd="0" presId="urn:microsoft.com/office/officeart/2005/8/layout/vList3"/>
    <dgm:cxn modelId="{071BC6C1-5FDF-4E68-B1B8-F8AB51DD7C94}" type="presParOf" srcId="{B859409F-E22D-4E8D-B3AC-5AD0DB300ECF}" destId="{B4299BEB-7683-4256-98C3-5E3389796921}" srcOrd="0" destOrd="0" presId="urn:microsoft.com/office/officeart/2005/8/layout/vList3"/>
    <dgm:cxn modelId="{0188EE71-3A44-4AD1-B4C1-D3E706792B93}" type="presParOf" srcId="{B859409F-E22D-4E8D-B3AC-5AD0DB300ECF}" destId="{E21D1ACD-BF8B-43AA-9EE2-61368ADAF455}" srcOrd="1" destOrd="0" presId="urn:microsoft.com/office/officeart/2005/8/layout/vList3"/>
    <dgm:cxn modelId="{83E92415-81DC-42EC-BAF6-9CBD109D5C91}" type="presParOf" srcId="{5FA9008A-B034-4D7F-93AB-B35286CB2B3F}" destId="{35671FED-A154-46AA-A712-47EADD801C56}" srcOrd="5" destOrd="0" presId="urn:microsoft.com/office/officeart/2005/8/layout/vList3"/>
    <dgm:cxn modelId="{5A684A3F-1903-4C83-8218-DBB1FE4C734B}" type="presParOf" srcId="{5FA9008A-B034-4D7F-93AB-B35286CB2B3F}" destId="{F72C9DBD-0C13-4F36-B30D-19E17F6489F7}" srcOrd="6" destOrd="0" presId="urn:microsoft.com/office/officeart/2005/8/layout/vList3"/>
    <dgm:cxn modelId="{8ABE35C8-9E0A-47AB-97A8-633670293B2A}" type="presParOf" srcId="{F72C9DBD-0C13-4F36-B30D-19E17F6489F7}" destId="{20F98B92-398D-4EF6-9F2A-4ECF6F1EFFF2}" srcOrd="0" destOrd="0" presId="urn:microsoft.com/office/officeart/2005/8/layout/vList3"/>
    <dgm:cxn modelId="{304974C9-09FC-4662-B641-46D8CD9847D8}" type="presParOf" srcId="{F72C9DBD-0C13-4F36-B30D-19E17F6489F7}" destId="{01B11F92-6ECA-4370-9CE6-71B892540F2A}" srcOrd="1" destOrd="0" presId="urn:microsoft.com/office/officeart/2005/8/layout/vList3"/>
    <dgm:cxn modelId="{E99E5E15-A645-4931-AAD7-26D4E7394D60}" type="presParOf" srcId="{5FA9008A-B034-4D7F-93AB-B35286CB2B3F}" destId="{EF933D35-F72D-443F-8040-9535EA2B214B}" srcOrd="7" destOrd="0" presId="urn:microsoft.com/office/officeart/2005/8/layout/vList3"/>
    <dgm:cxn modelId="{4AEC6112-D193-4774-9DC6-0D1A089DC293}" type="presParOf" srcId="{5FA9008A-B034-4D7F-93AB-B35286CB2B3F}" destId="{5E5E6F84-4739-4B38-9A26-4CF70320E4FD}" srcOrd="8" destOrd="0" presId="urn:microsoft.com/office/officeart/2005/8/layout/vList3"/>
    <dgm:cxn modelId="{4EC35B05-C53F-43CE-9504-C08EFF7195D6}" type="presParOf" srcId="{5E5E6F84-4739-4B38-9A26-4CF70320E4FD}" destId="{595CCAD4-EEDF-4A69-8D15-14B5F148F6D7}" srcOrd="0" destOrd="0" presId="urn:microsoft.com/office/officeart/2005/8/layout/vList3"/>
    <dgm:cxn modelId="{BECF237E-68B0-49FC-9C73-DDEABD15EA68}" type="presParOf" srcId="{5E5E6F84-4739-4B38-9A26-4CF70320E4FD}" destId="{E7D8473E-C247-4B2E-A146-EB4F1FA427F8}"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D4D00-00AF-4663-9D06-047B324E955B}"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CADAEFEC-2593-402A-81CF-71ACEBD71396}">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lgn="ctr"/>
          <a:r>
            <a:rPr lang="en-US" sz="1200" b="0" dirty="0">
              <a:solidFill>
                <a:schemeClr val="accent1">
                  <a:lumMod val="50000"/>
                </a:schemeClr>
              </a:solidFill>
              <a:latin typeface="Arial" panose="020B0604020202020204" pitchFamily="34" charset="0"/>
              <a:cs typeface="Arial" panose="020B0604020202020204" pitchFamily="34" charset="0"/>
            </a:rPr>
            <a:t>Loses in production</a:t>
          </a:r>
        </a:p>
        <a:p>
          <a:pPr algn="ctr"/>
          <a:r>
            <a:rPr lang="en-US" sz="1200" dirty="0">
              <a:solidFill>
                <a:schemeClr val="accent1">
                  <a:lumMod val="50000"/>
                </a:schemeClr>
              </a:solidFill>
              <a:latin typeface="Arial" panose="020B0604020202020204" pitchFamily="34" charset="0"/>
              <a:ea typeface="+mn-ea"/>
              <a:cs typeface="Arial" panose="020B0604020202020204" pitchFamily="34" charset="0"/>
            </a:rPr>
            <a:t>(up to 15%)</a:t>
          </a:r>
          <a:endParaRPr lang="ru-RU" sz="1200" dirty="0">
            <a:solidFill>
              <a:schemeClr val="accent1">
                <a:lumMod val="50000"/>
              </a:schemeClr>
            </a:solidFill>
            <a:latin typeface="Arial" panose="020B0604020202020204" pitchFamily="34" charset="0"/>
            <a:ea typeface="+mn-ea"/>
            <a:cs typeface="Arial" panose="020B0604020202020204" pitchFamily="34" charset="0"/>
          </a:endParaRPr>
        </a:p>
      </dgm:t>
    </dgm:pt>
    <dgm:pt modelId="{6EBD911F-D228-4FCB-9D5D-CBCE6CB41632}" type="sibTrans" cxnId="{16A27A2D-9E23-421E-B80E-6B9EFD0AF853}">
      <dgm:prSet/>
      <dgm:spPr/>
      <dgm:t>
        <a:bodyPr/>
        <a:lstStyle/>
        <a:p>
          <a:endParaRPr lang="ru-RU" sz="1200">
            <a:latin typeface="Cambria" panose="02040503050406030204" pitchFamily="18" charset="0"/>
          </a:endParaRPr>
        </a:p>
      </dgm:t>
    </dgm:pt>
    <dgm:pt modelId="{15F3E41C-1664-452D-B464-844E3BC7BEB1}" type="parTrans" cxnId="{16A27A2D-9E23-421E-B80E-6B9EFD0AF853}">
      <dgm:prSet/>
      <dgm:spPr/>
      <dgm:t>
        <a:bodyPr/>
        <a:lstStyle/>
        <a:p>
          <a:endParaRPr lang="ru-RU" sz="1200">
            <a:latin typeface="Cambria" panose="02040503050406030204" pitchFamily="18" charset="0"/>
          </a:endParaRPr>
        </a:p>
      </dgm:t>
    </dgm:pt>
    <dgm:pt modelId="{47703410-C5AB-428E-A52C-141C95AA1B3A}">
      <dgm:prSet phldrT="[Текст]" custT="1"/>
      <dgm:spPr>
        <a:xfrm>
          <a:off x="671811" y="3972755"/>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dirty="0">
              <a:solidFill>
                <a:schemeClr val="accent1">
                  <a:lumMod val="50000"/>
                </a:schemeClr>
              </a:solidFill>
              <a:latin typeface="Cambria" panose="02040503050406030204" pitchFamily="18" charset="0"/>
              <a:cs typeface="Times New Roman" panose="02020603050405020304" pitchFamily="18" charset="0"/>
            </a:rPr>
            <a:t>Low efficiency of old technologies</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4D541DB8-F99E-4CA1-B76B-16EFDBE86109}" type="sibTrans" cxnId="{5EED87FD-B8D2-4F21-8AF6-91B6F902CCB5}">
      <dgm:prSet/>
      <dgm:spPr/>
      <dgm:t>
        <a:bodyPr/>
        <a:lstStyle/>
        <a:p>
          <a:endParaRPr lang="ru-RU" sz="1200">
            <a:latin typeface="Cambria" panose="02040503050406030204" pitchFamily="18" charset="0"/>
          </a:endParaRPr>
        </a:p>
      </dgm:t>
    </dgm:pt>
    <dgm:pt modelId="{A7314263-37B4-496E-B2E6-1E75146EE9DA}" type="parTrans" cxnId="{5EED87FD-B8D2-4F21-8AF6-91B6F902CCB5}">
      <dgm:prSet/>
      <dgm:spPr/>
      <dgm:t>
        <a:bodyPr/>
        <a:lstStyle/>
        <a:p>
          <a:endParaRPr lang="ru-RU" sz="1200">
            <a:latin typeface="Cambria" panose="02040503050406030204" pitchFamily="18" charset="0"/>
          </a:endParaRPr>
        </a:p>
      </dgm:t>
    </dgm:pt>
    <dgm:pt modelId="{F254F94A-69D2-457C-9369-87243DA2E5DB}">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lgn="ctr"/>
          <a:r>
            <a:rPr lang="en-US" sz="1200" b="0" dirty="0">
              <a:solidFill>
                <a:schemeClr val="accent1">
                  <a:lumMod val="50000"/>
                </a:schemeClr>
              </a:solidFill>
              <a:latin typeface="Cambria" panose="02040503050406030204" pitchFamily="18" charset="0"/>
              <a:ea typeface="+mn-ea"/>
              <a:cs typeface="Times New Roman" panose="02020603050405020304" pitchFamily="18" charset="0"/>
            </a:rPr>
            <a:t>Risks of development of hydro power plants</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1F5AC4E3-DEF6-4278-AE2E-93C1902466EC}" type="parTrans" cxnId="{DFC77743-CD60-447F-A795-4180FF1121ED}">
      <dgm:prSet/>
      <dgm:spPr/>
      <dgm:t>
        <a:bodyPr/>
        <a:lstStyle/>
        <a:p>
          <a:endParaRPr lang="ru-RU" sz="1200">
            <a:latin typeface="Cambria" panose="02040503050406030204" pitchFamily="18" charset="0"/>
          </a:endParaRPr>
        </a:p>
      </dgm:t>
    </dgm:pt>
    <dgm:pt modelId="{4EAC5B25-4709-437B-9FBC-196273332963}" type="sibTrans" cxnId="{DFC77743-CD60-447F-A795-4180FF1121ED}">
      <dgm:prSet/>
      <dgm:spPr/>
      <dgm:t>
        <a:bodyPr/>
        <a:lstStyle/>
        <a:p>
          <a:endParaRPr lang="ru-RU" sz="1200">
            <a:latin typeface="Cambria" panose="02040503050406030204" pitchFamily="18" charset="0"/>
          </a:endParaRPr>
        </a:p>
      </dgm:t>
    </dgm:pt>
    <dgm:pt modelId="{DA960CBF-1D89-4059-9C0C-0F5D0A09F69D}">
      <dgm:prSet phldrT="[Текст]" custT="1"/>
      <dgm:spPr>
        <a:xfrm>
          <a:off x="671811" y="3972755"/>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lgn="ctr"/>
          <a:r>
            <a:rPr lang="en-US" sz="1200" dirty="0">
              <a:solidFill>
                <a:schemeClr val="accent1">
                  <a:lumMod val="50000"/>
                </a:schemeClr>
              </a:solidFill>
              <a:latin typeface="Cambria" panose="02040503050406030204" pitchFamily="18" charset="0"/>
              <a:ea typeface="+mn-ea"/>
              <a:cs typeface="Times New Roman" panose="02020603050405020304" pitchFamily="18" charset="0"/>
            </a:rPr>
            <a:t>Risks with development of renewable energy plants</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F881CD33-F930-4222-8773-BB268E10A2AD}" type="sibTrans" cxnId="{58B051DA-871E-4900-A5C4-EB495F6C5ACE}">
      <dgm:prSet/>
      <dgm:spPr/>
      <dgm:t>
        <a:bodyPr/>
        <a:lstStyle/>
        <a:p>
          <a:endParaRPr lang="ru-RU" sz="1200">
            <a:latin typeface="Cambria" panose="02040503050406030204" pitchFamily="18" charset="0"/>
          </a:endParaRPr>
        </a:p>
      </dgm:t>
    </dgm:pt>
    <dgm:pt modelId="{79A704FC-053B-4331-A780-C943617956D3}" type="parTrans" cxnId="{58B051DA-871E-4900-A5C4-EB495F6C5ACE}">
      <dgm:prSet/>
      <dgm:spPr/>
      <dgm:t>
        <a:bodyPr/>
        <a:lstStyle/>
        <a:p>
          <a:endParaRPr lang="ru-RU" sz="1200">
            <a:latin typeface="Cambria" panose="02040503050406030204" pitchFamily="18" charset="0"/>
          </a:endParaRPr>
        </a:p>
      </dgm:t>
    </dgm:pt>
    <dgm:pt modelId="{5FA9008A-B034-4D7F-93AB-B35286CB2B3F}" type="pres">
      <dgm:prSet presAssocID="{3A2D4D00-00AF-4663-9D06-047B324E955B}" presName="linearFlow" presStyleCnt="0">
        <dgm:presLayoutVars>
          <dgm:dir/>
          <dgm:resizeHandles val="exact"/>
        </dgm:presLayoutVars>
      </dgm:prSet>
      <dgm:spPr/>
    </dgm:pt>
    <dgm:pt modelId="{828FF28D-59FE-4BE9-A4BE-F7EFB17C7F25}" type="pres">
      <dgm:prSet presAssocID="{CADAEFEC-2593-402A-81CF-71ACEBD71396}" presName="composite" presStyleCnt="0"/>
      <dgm:spPr/>
    </dgm:pt>
    <dgm:pt modelId="{51FAE0D6-E16D-4A76-8B34-417B8D005184}" type="pres">
      <dgm:prSet presAssocID="{CADAEFEC-2593-402A-81CF-71ACEBD71396}" presName="imgShp" presStyleLbl="fgImgPlace1" presStyleIdx="0" presStyleCnt="4"/>
      <dgm:spPr>
        <a:prstGeom prst="flowChartConnector">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Шестеренки со сплошной заливкой"/>
        </a:ext>
      </dgm:extLst>
    </dgm:pt>
    <dgm:pt modelId="{1853159E-8701-47DB-9D12-4602396DA995}" type="pres">
      <dgm:prSet presAssocID="{CADAEFEC-2593-402A-81CF-71ACEBD71396}" presName="txShp" presStyleLbl="node1" presStyleIdx="0" presStyleCnt="4" custLinFactNeighborX="290" custLinFactNeighborY="-2816">
        <dgm:presLayoutVars>
          <dgm:bulletEnabled val="1"/>
        </dgm:presLayoutVars>
      </dgm:prSet>
      <dgm:spPr/>
    </dgm:pt>
    <dgm:pt modelId="{7E41D7CD-41A9-4D0D-B227-0AA4D54BC946}" type="pres">
      <dgm:prSet presAssocID="{6EBD911F-D228-4FCB-9D5D-CBCE6CB41632}" presName="spacing" presStyleCnt="0"/>
      <dgm:spPr/>
    </dgm:pt>
    <dgm:pt modelId="{5BC51A55-AD2B-4E3D-9AF2-9B482F5A0E7D}" type="pres">
      <dgm:prSet presAssocID="{47703410-C5AB-428E-A52C-141C95AA1B3A}" presName="composite" presStyleCnt="0"/>
      <dgm:spPr/>
    </dgm:pt>
    <dgm:pt modelId="{0715AF50-98A2-4050-8F0A-E780C408CD3D}" type="pres">
      <dgm:prSet presAssocID="{47703410-C5AB-428E-A52C-141C95AA1B3A}" presName="imgShp" presStyleLbl="fgImgPlace1" presStyleIdx="1" presStyleCnt="4"/>
      <dgm:spPr>
        <a:blipFill rotWithShape="1">
          <a:blip xmlns:r="http://schemas.openxmlformats.org/officeDocument/2006/relationships" r:embed="rId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2BA7B71F-B247-4489-A44B-410931A8FC8A}" type="pres">
      <dgm:prSet presAssocID="{47703410-C5AB-428E-A52C-141C95AA1B3A}" presName="txShp" presStyleLbl="node1" presStyleIdx="1" presStyleCnt="4" custScaleY="122744">
        <dgm:presLayoutVars>
          <dgm:bulletEnabled val="1"/>
        </dgm:presLayoutVars>
      </dgm:prSet>
      <dgm:spPr/>
    </dgm:pt>
    <dgm:pt modelId="{640171E3-7E85-47E8-9E6C-EC1F3A0BA25B}" type="pres">
      <dgm:prSet presAssocID="{4D541DB8-F99E-4CA1-B76B-16EFDBE86109}" presName="spacing" presStyleCnt="0"/>
      <dgm:spPr/>
    </dgm:pt>
    <dgm:pt modelId="{B859409F-E22D-4E8D-B3AC-5AD0DB300ECF}" type="pres">
      <dgm:prSet presAssocID="{DA960CBF-1D89-4059-9C0C-0F5D0A09F69D}" presName="composite" presStyleCnt="0"/>
      <dgm:spPr/>
    </dgm:pt>
    <dgm:pt modelId="{B4299BEB-7683-4256-98C3-5E3389796921}" type="pres">
      <dgm:prSet presAssocID="{DA960CBF-1D89-4059-9C0C-0F5D0A09F69D}" presName="imgShp" presStyleLbl="fgImgPlace1" presStyleIdx="2" presStyleCnt="4"/>
      <dgm:spPr>
        <a:blipFill rotWithShape="1">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E21D1ACD-BF8B-43AA-9EE2-61368ADAF455}" type="pres">
      <dgm:prSet presAssocID="{DA960CBF-1D89-4059-9C0C-0F5D0A09F69D}" presName="txShp" presStyleLbl="node1" presStyleIdx="2" presStyleCnt="4">
        <dgm:presLayoutVars>
          <dgm:bulletEnabled val="1"/>
        </dgm:presLayoutVars>
      </dgm:prSet>
      <dgm:spPr/>
    </dgm:pt>
    <dgm:pt modelId="{35671FED-A154-46AA-A712-47EADD801C56}" type="pres">
      <dgm:prSet presAssocID="{F881CD33-F930-4222-8773-BB268E10A2AD}" presName="spacing" presStyleCnt="0"/>
      <dgm:spPr/>
    </dgm:pt>
    <dgm:pt modelId="{F72C9DBD-0C13-4F36-B30D-19E17F6489F7}" type="pres">
      <dgm:prSet presAssocID="{F254F94A-69D2-457C-9369-87243DA2E5DB}" presName="composite" presStyleCnt="0"/>
      <dgm:spPr/>
    </dgm:pt>
    <dgm:pt modelId="{20F98B92-398D-4EF6-9F2A-4ECF6F1EFFF2}" type="pres">
      <dgm:prSet presAssocID="{F254F94A-69D2-457C-9369-87243DA2E5DB}" presName="imgShp" presStyleLbl="fgImgPlace1" presStyleIdx="3" presStyleCnt="4"/>
      <dgm:spPr>
        <a:blipFill rotWithShape="1">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01B11F92-6ECA-4370-9CE6-71B892540F2A}" type="pres">
      <dgm:prSet presAssocID="{F254F94A-69D2-457C-9369-87243DA2E5DB}" presName="txShp" presStyleLbl="node1" presStyleIdx="3" presStyleCnt="4" custScaleY="124360">
        <dgm:presLayoutVars>
          <dgm:bulletEnabled val="1"/>
        </dgm:presLayoutVars>
      </dgm:prSet>
      <dgm:spPr/>
    </dgm:pt>
  </dgm:ptLst>
  <dgm:cxnLst>
    <dgm:cxn modelId="{B38FF12C-D0A2-41CA-ABC1-5B447C24D049}" type="presOf" srcId="{3A2D4D00-00AF-4663-9D06-047B324E955B}" destId="{5FA9008A-B034-4D7F-93AB-B35286CB2B3F}" srcOrd="0" destOrd="0" presId="urn:microsoft.com/office/officeart/2005/8/layout/vList3"/>
    <dgm:cxn modelId="{16A27A2D-9E23-421E-B80E-6B9EFD0AF853}" srcId="{3A2D4D00-00AF-4663-9D06-047B324E955B}" destId="{CADAEFEC-2593-402A-81CF-71ACEBD71396}" srcOrd="0" destOrd="0" parTransId="{15F3E41C-1664-452D-B464-844E3BC7BEB1}" sibTransId="{6EBD911F-D228-4FCB-9D5D-CBCE6CB41632}"/>
    <dgm:cxn modelId="{DFC77743-CD60-447F-A795-4180FF1121ED}" srcId="{3A2D4D00-00AF-4663-9D06-047B324E955B}" destId="{F254F94A-69D2-457C-9369-87243DA2E5DB}" srcOrd="3" destOrd="0" parTransId="{1F5AC4E3-DEF6-4278-AE2E-93C1902466EC}" sibTransId="{4EAC5B25-4709-437B-9FBC-196273332963}"/>
    <dgm:cxn modelId="{AB66B756-E8BF-4852-86FE-7C5E69F30B6D}" type="presOf" srcId="{DA960CBF-1D89-4059-9C0C-0F5D0A09F69D}" destId="{E21D1ACD-BF8B-43AA-9EE2-61368ADAF455}" srcOrd="0" destOrd="0" presId="urn:microsoft.com/office/officeart/2005/8/layout/vList3"/>
    <dgm:cxn modelId="{3E5B337C-5721-4E22-A43C-29774FB96C2F}" type="presOf" srcId="{F254F94A-69D2-457C-9369-87243DA2E5DB}" destId="{01B11F92-6ECA-4370-9CE6-71B892540F2A}" srcOrd="0" destOrd="0" presId="urn:microsoft.com/office/officeart/2005/8/layout/vList3"/>
    <dgm:cxn modelId="{57C9637C-F1DA-4B67-95F8-5F6A8484D281}" type="presOf" srcId="{CADAEFEC-2593-402A-81CF-71ACEBD71396}" destId="{1853159E-8701-47DB-9D12-4602396DA995}" srcOrd="0" destOrd="0" presId="urn:microsoft.com/office/officeart/2005/8/layout/vList3"/>
    <dgm:cxn modelId="{78395587-50B4-409C-86E9-751F55FAA1ED}" type="presOf" srcId="{47703410-C5AB-428E-A52C-141C95AA1B3A}" destId="{2BA7B71F-B247-4489-A44B-410931A8FC8A}" srcOrd="0" destOrd="0" presId="urn:microsoft.com/office/officeart/2005/8/layout/vList3"/>
    <dgm:cxn modelId="{58B051DA-871E-4900-A5C4-EB495F6C5ACE}" srcId="{3A2D4D00-00AF-4663-9D06-047B324E955B}" destId="{DA960CBF-1D89-4059-9C0C-0F5D0A09F69D}" srcOrd="2" destOrd="0" parTransId="{79A704FC-053B-4331-A780-C943617956D3}" sibTransId="{F881CD33-F930-4222-8773-BB268E10A2AD}"/>
    <dgm:cxn modelId="{5EED87FD-B8D2-4F21-8AF6-91B6F902CCB5}" srcId="{3A2D4D00-00AF-4663-9D06-047B324E955B}" destId="{47703410-C5AB-428E-A52C-141C95AA1B3A}" srcOrd="1" destOrd="0" parTransId="{A7314263-37B4-496E-B2E6-1E75146EE9DA}" sibTransId="{4D541DB8-F99E-4CA1-B76B-16EFDBE86109}"/>
    <dgm:cxn modelId="{581A0BFF-1087-4B4B-A17B-969E273E258B}" type="presParOf" srcId="{5FA9008A-B034-4D7F-93AB-B35286CB2B3F}" destId="{828FF28D-59FE-4BE9-A4BE-F7EFB17C7F25}" srcOrd="0" destOrd="0" presId="urn:microsoft.com/office/officeart/2005/8/layout/vList3"/>
    <dgm:cxn modelId="{ABCE100C-A867-440B-8947-5CABB2500FD0}" type="presParOf" srcId="{828FF28D-59FE-4BE9-A4BE-F7EFB17C7F25}" destId="{51FAE0D6-E16D-4A76-8B34-417B8D005184}" srcOrd="0" destOrd="0" presId="urn:microsoft.com/office/officeart/2005/8/layout/vList3"/>
    <dgm:cxn modelId="{B089854F-9A50-4A48-90B7-C336EB406B0F}" type="presParOf" srcId="{828FF28D-59FE-4BE9-A4BE-F7EFB17C7F25}" destId="{1853159E-8701-47DB-9D12-4602396DA995}" srcOrd="1" destOrd="0" presId="urn:microsoft.com/office/officeart/2005/8/layout/vList3"/>
    <dgm:cxn modelId="{1C4772AE-E64B-45E2-BEA2-F51759FCDDDB}" type="presParOf" srcId="{5FA9008A-B034-4D7F-93AB-B35286CB2B3F}" destId="{7E41D7CD-41A9-4D0D-B227-0AA4D54BC946}" srcOrd="1" destOrd="0" presId="urn:microsoft.com/office/officeart/2005/8/layout/vList3"/>
    <dgm:cxn modelId="{CCB4D161-AF54-4CDF-845F-48BD774794FB}" type="presParOf" srcId="{5FA9008A-B034-4D7F-93AB-B35286CB2B3F}" destId="{5BC51A55-AD2B-4E3D-9AF2-9B482F5A0E7D}" srcOrd="2" destOrd="0" presId="urn:microsoft.com/office/officeart/2005/8/layout/vList3"/>
    <dgm:cxn modelId="{E87C0ADA-F972-4183-B461-EB8E65370F8A}" type="presParOf" srcId="{5BC51A55-AD2B-4E3D-9AF2-9B482F5A0E7D}" destId="{0715AF50-98A2-4050-8F0A-E780C408CD3D}" srcOrd="0" destOrd="0" presId="urn:microsoft.com/office/officeart/2005/8/layout/vList3"/>
    <dgm:cxn modelId="{1DCC93A7-E9F4-4556-BC45-9F16D6A01C12}" type="presParOf" srcId="{5BC51A55-AD2B-4E3D-9AF2-9B482F5A0E7D}" destId="{2BA7B71F-B247-4489-A44B-410931A8FC8A}" srcOrd="1" destOrd="0" presId="urn:microsoft.com/office/officeart/2005/8/layout/vList3"/>
    <dgm:cxn modelId="{72BEED4A-C621-4E4F-8F43-DE0857024ED8}" type="presParOf" srcId="{5FA9008A-B034-4D7F-93AB-B35286CB2B3F}" destId="{640171E3-7E85-47E8-9E6C-EC1F3A0BA25B}" srcOrd="3" destOrd="0" presId="urn:microsoft.com/office/officeart/2005/8/layout/vList3"/>
    <dgm:cxn modelId="{52FBE1D0-2723-49A3-8F44-65F7916CC081}" type="presParOf" srcId="{5FA9008A-B034-4D7F-93AB-B35286CB2B3F}" destId="{B859409F-E22D-4E8D-B3AC-5AD0DB300ECF}" srcOrd="4" destOrd="0" presId="urn:microsoft.com/office/officeart/2005/8/layout/vList3"/>
    <dgm:cxn modelId="{071BC6C1-5FDF-4E68-B1B8-F8AB51DD7C94}" type="presParOf" srcId="{B859409F-E22D-4E8D-B3AC-5AD0DB300ECF}" destId="{B4299BEB-7683-4256-98C3-5E3389796921}" srcOrd="0" destOrd="0" presId="urn:microsoft.com/office/officeart/2005/8/layout/vList3"/>
    <dgm:cxn modelId="{0188EE71-3A44-4AD1-B4C1-D3E706792B93}" type="presParOf" srcId="{B859409F-E22D-4E8D-B3AC-5AD0DB300ECF}" destId="{E21D1ACD-BF8B-43AA-9EE2-61368ADAF455}" srcOrd="1" destOrd="0" presId="urn:microsoft.com/office/officeart/2005/8/layout/vList3"/>
    <dgm:cxn modelId="{83E92415-81DC-42EC-BAF6-9CBD109D5C91}" type="presParOf" srcId="{5FA9008A-B034-4D7F-93AB-B35286CB2B3F}" destId="{35671FED-A154-46AA-A712-47EADD801C56}" srcOrd="5" destOrd="0" presId="urn:microsoft.com/office/officeart/2005/8/layout/vList3"/>
    <dgm:cxn modelId="{5A684A3F-1903-4C83-8218-DBB1FE4C734B}" type="presParOf" srcId="{5FA9008A-B034-4D7F-93AB-B35286CB2B3F}" destId="{F72C9DBD-0C13-4F36-B30D-19E17F6489F7}" srcOrd="6" destOrd="0" presId="urn:microsoft.com/office/officeart/2005/8/layout/vList3"/>
    <dgm:cxn modelId="{8ABE35C8-9E0A-47AB-97A8-633670293B2A}" type="presParOf" srcId="{F72C9DBD-0C13-4F36-B30D-19E17F6489F7}" destId="{20F98B92-398D-4EF6-9F2A-4ECF6F1EFFF2}" srcOrd="0" destOrd="0" presId="urn:microsoft.com/office/officeart/2005/8/layout/vList3"/>
    <dgm:cxn modelId="{304974C9-09FC-4662-B641-46D8CD9847D8}" type="presParOf" srcId="{F72C9DBD-0C13-4F36-B30D-19E17F6489F7}" destId="{01B11F92-6ECA-4370-9CE6-71B892540F2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D4D00-00AF-4663-9D06-047B324E955B}"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CADAEFEC-2593-402A-81CF-71ACEBD71396}">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Arial" panose="020B0604020202020204" pitchFamily="34" charset="0"/>
              <a:cs typeface="Arial" panose="020B0604020202020204" pitchFamily="34" charset="0"/>
            </a:rPr>
            <a:t>Diversity of energy sources to reduce import dependence</a:t>
          </a:r>
          <a:endParaRPr lang="ru-RU" sz="1200" dirty="0">
            <a:solidFill>
              <a:schemeClr val="accent1">
                <a:lumMod val="50000"/>
              </a:schemeClr>
            </a:solidFill>
            <a:latin typeface="Arial" panose="020B0604020202020204" pitchFamily="34" charset="0"/>
            <a:ea typeface="+mn-ea"/>
            <a:cs typeface="Arial" panose="020B0604020202020204" pitchFamily="34" charset="0"/>
          </a:endParaRPr>
        </a:p>
      </dgm:t>
    </dgm:pt>
    <dgm:pt modelId="{6EBD911F-D228-4FCB-9D5D-CBCE6CB41632}" type="sibTrans" cxnId="{16A27A2D-9E23-421E-B80E-6B9EFD0AF853}">
      <dgm:prSet/>
      <dgm:spPr/>
      <dgm:t>
        <a:bodyPr/>
        <a:lstStyle/>
        <a:p>
          <a:endParaRPr lang="ru-RU" sz="1200">
            <a:latin typeface="Cambria" panose="02040503050406030204" pitchFamily="18" charset="0"/>
          </a:endParaRPr>
        </a:p>
      </dgm:t>
    </dgm:pt>
    <dgm:pt modelId="{15F3E41C-1664-452D-B464-844E3BC7BEB1}" type="parTrans" cxnId="{16A27A2D-9E23-421E-B80E-6B9EFD0AF853}">
      <dgm:prSet/>
      <dgm:spPr/>
      <dgm:t>
        <a:bodyPr/>
        <a:lstStyle/>
        <a:p>
          <a:endParaRPr lang="ru-RU" sz="1200">
            <a:latin typeface="Cambria" panose="02040503050406030204" pitchFamily="18" charset="0"/>
          </a:endParaRPr>
        </a:p>
      </dgm:t>
    </dgm:pt>
    <dgm:pt modelId="{47703410-C5AB-428E-A52C-141C95AA1B3A}">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Cambria" panose="02040503050406030204" pitchFamily="18" charset="0"/>
              <a:cs typeface="Times New Roman" panose="02020603050405020304" pitchFamily="18" charset="0"/>
            </a:rPr>
            <a:t>Development of energy cooperation with other countries</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4D541DB8-F99E-4CA1-B76B-16EFDBE86109}" type="sibTrans" cxnId="{5EED87FD-B8D2-4F21-8AF6-91B6F902CCB5}">
      <dgm:prSet/>
      <dgm:spPr/>
      <dgm:t>
        <a:bodyPr/>
        <a:lstStyle/>
        <a:p>
          <a:endParaRPr lang="ru-RU" sz="1200">
            <a:latin typeface="Cambria" panose="02040503050406030204" pitchFamily="18" charset="0"/>
          </a:endParaRPr>
        </a:p>
      </dgm:t>
    </dgm:pt>
    <dgm:pt modelId="{A7314263-37B4-496E-B2E6-1E75146EE9DA}" type="parTrans" cxnId="{5EED87FD-B8D2-4F21-8AF6-91B6F902CCB5}">
      <dgm:prSet/>
      <dgm:spPr/>
      <dgm:t>
        <a:bodyPr/>
        <a:lstStyle/>
        <a:p>
          <a:endParaRPr lang="ru-RU" sz="1200">
            <a:latin typeface="Cambria" panose="02040503050406030204" pitchFamily="18" charset="0"/>
          </a:endParaRPr>
        </a:p>
      </dgm:t>
    </dgm:pt>
    <dgm:pt modelId="{F254F94A-69D2-457C-9369-87243DA2E5DB}">
      <dgm:prSet phldrT="[Текст]" custT="1"/>
      <dgm:spPr>
        <a:xfrm>
          <a:off x="671811" y="324832"/>
          <a:ext cx="5237297" cy="1636655"/>
        </a:xfr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nchor="ctr"/>
        <a:lstStyle/>
        <a:p>
          <a:pPr algn="ctr"/>
          <a:r>
            <a:rPr lang="en-US" sz="1200" b="0" dirty="0">
              <a:solidFill>
                <a:schemeClr val="accent1">
                  <a:lumMod val="50000"/>
                </a:schemeClr>
              </a:solidFill>
              <a:latin typeface="Cambria" panose="02040503050406030204" pitchFamily="18" charset="0"/>
              <a:cs typeface="Times New Roman" panose="02020603050405020304" pitchFamily="18" charset="0"/>
            </a:rPr>
            <a:t>Loses in electricity grids (up to 14%)</a:t>
          </a:r>
          <a:endParaRPr lang="ru-RU" sz="1200" dirty="0">
            <a:solidFill>
              <a:schemeClr val="accent1">
                <a:lumMod val="50000"/>
              </a:schemeClr>
            </a:solidFill>
            <a:latin typeface="Cambria" panose="02040503050406030204" pitchFamily="18" charset="0"/>
            <a:ea typeface="+mn-ea"/>
            <a:cs typeface="Times New Roman" panose="02020603050405020304" pitchFamily="18" charset="0"/>
          </a:endParaRPr>
        </a:p>
      </dgm:t>
    </dgm:pt>
    <dgm:pt modelId="{1F5AC4E3-DEF6-4278-AE2E-93C1902466EC}" type="parTrans" cxnId="{DFC77743-CD60-447F-A795-4180FF1121ED}">
      <dgm:prSet/>
      <dgm:spPr/>
      <dgm:t>
        <a:bodyPr/>
        <a:lstStyle/>
        <a:p>
          <a:endParaRPr lang="ru-RU" sz="1200">
            <a:latin typeface="Cambria" panose="02040503050406030204" pitchFamily="18" charset="0"/>
          </a:endParaRPr>
        </a:p>
      </dgm:t>
    </dgm:pt>
    <dgm:pt modelId="{4EAC5B25-4709-437B-9FBC-196273332963}" type="sibTrans" cxnId="{DFC77743-CD60-447F-A795-4180FF1121ED}">
      <dgm:prSet/>
      <dgm:spPr/>
      <dgm:t>
        <a:bodyPr/>
        <a:lstStyle/>
        <a:p>
          <a:endParaRPr lang="ru-RU" sz="1200">
            <a:latin typeface="Cambria" panose="02040503050406030204" pitchFamily="18" charset="0"/>
          </a:endParaRPr>
        </a:p>
      </dgm:t>
    </dgm:pt>
    <dgm:pt modelId="{5FA9008A-B034-4D7F-93AB-B35286CB2B3F}" type="pres">
      <dgm:prSet presAssocID="{3A2D4D00-00AF-4663-9D06-047B324E955B}" presName="linearFlow" presStyleCnt="0">
        <dgm:presLayoutVars>
          <dgm:dir/>
          <dgm:resizeHandles val="exact"/>
        </dgm:presLayoutVars>
      </dgm:prSet>
      <dgm:spPr/>
    </dgm:pt>
    <dgm:pt modelId="{828FF28D-59FE-4BE9-A4BE-F7EFB17C7F25}" type="pres">
      <dgm:prSet presAssocID="{CADAEFEC-2593-402A-81CF-71ACEBD71396}" presName="composite" presStyleCnt="0"/>
      <dgm:spPr/>
    </dgm:pt>
    <dgm:pt modelId="{51FAE0D6-E16D-4A76-8B34-417B8D005184}" type="pres">
      <dgm:prSet presAssocID="{CADAEFEC-2593-402A-81CF-71ACEBD71396}" presName="imgShp" presStyleLbl="fgImgPlace1" presStyleIdx="0" presStyleCnt="3"/>
      <dgm:spPr>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1853159E-8701-47DB-9D12-4602396DA995}" type="pres">
      <dgm:prSet presAssocID="{CADAEFEC-2593-402A-81CF-71ACEBD71396}" presName="txShp" presStyleLbl="node1" presStyleIdx="0" presStyleCnt="3" custLinFactNeighborX="290" custLinFactNeighborY="-2816">
        <dgm:presLayoutVars>
          <dgm:bulletEnabled val="1"/>
        </dgm:presLayoutVars>
      </dgm:prSet>
      <dgm:spPr/>
    </dgm:pt>
    <dgm:pt modelId="{7E41D7CD-41A9-4D0D-B227-0AA4D54BC946}" type="pres">
      <dgm:prSet presAssocID="{6EBD911F-D228-4FCB-9D5D-CBCE6CB41632}" presName="spacing" presStyleCnt="0"/>
      <dgm:spPr/>
    </dgm:pt>
    <dgm:pt modelId="{5BC51A55-AD2B-4E3D-9AF2-9B482F5A0E7D}" type="pres">
      <dgm:prSet presAssocID="{47703410-C5AB-428E-A52C-141C95AA1B3A}" presName="composite" presStyleCnt="0"/>
      <dgm:spPr/>
    </dgm:pt>
    <dgm:pt modelId="{0715AF50-98A2-4050-8F0A-E780C408CD3D}" type="pres">
      <dgm:prSet presAssocID="{47703410-C5AB-428E-A52C-141C95AA1B3A}" presName="imgShp" presStyleLbl="fgImgPlace1" presStyleIdx="1" presStyleCnt="3"/>
      <dgm:spPr>
        <a:blipFill rotWithShape="1">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2BA7B71F-B247-4489-A44B-410931A8FC8A}" type="pres">
      <dgm:prSet presAssocID="{47703410-C5AB-428E-A52C-141C95AA1B3A}" presName="txShp" presStyleLbl="node1" presStyleIdx="1" presStyleCnt="3" custScaleY="122744">
        <dgm:presLayoutVars>
          <dgm:bulletEnabled val="1"/>
        </dgm:presLayoutVars>
      </dgm:prSet>
      <dgm:spPr/>
    </dgm:pt>
    <dgm:pt modelId="{640171E3-7E85-47E8-9E6C-EC1F3A0BA25B}" type="pres">
      <dgm:prSet presAssocID="{4D541DB8-F99E-4CA1-B76B-16EFDBE86109}" presName="spacing" presStyleCnt="0"/>
      <dgm:spPr/>
    </dgm:pt>
    <dgm:pt modelId="{F72C9DBD-0C13-4F36-B30D-19E17F6489F7}" type="pres">
      <dgm:prSet presAssocID="{F254F94A-69D2-457C-9369-87243DA2E5DB}" presName="composite" presStyleCnt="0"/>
      <dgm:spPr/>
    </dgm:pt>
    <dgm:pt modelId="{20F98B92-398D-4EF6-9F2A-4ECF6F1EFFF2}" type="pres">
      <dgm:prSet presAssocID="{F254F94A-69D2-457C-9369-87243DA2E5DB}" presName="imgShp" presStyleLbl="fgImgPlace1" presStyleIdx="2" presStyleCnt="3"/>
      <dgm:spPr>
        <a:noFill/>
      </dgm:spPr>
    </dgm:pt>
    <dgm:pt modelId="{01B11F92-6ECA-4370-9CE6-71B892540F2A}" type="pres">
      <dgm:prSet presAssocID="{F254F94A-69D2-457C-9369-87243DA2E5DB}" presName="txShp" presStyleLbl="node1" presStyleIdx="2" presStyleCnt="3" custScaleY="124360">
        <dgm:presLayoutVars>
          <dgm:bulletEnabled val="1"/>
        </dgm:presLayoutVars>
      </dgm:prSet>
      <dgm:spPr/>
    </dgm:pt>
  </dgm:ptLst>
  <dgm:cxnLst>
    <dgm:cxn modelId="{B38FF12C-D0A2-41CA-ABC1-5B447C24D049}" type="presOf" srcId="{3A2D4D00-00AF-4663-9D06-047B324E955B}" destId="{5FA9008A-B034-4D7F-93AB-B35286CB2B3F}" srcOrd="0" destOrd="0" presId="urn:microsoft.com/office/officeart/2005/8/layout/vList3"/>
    <dgm:cxn modelId="{16A27A2D-9E23-421E-B80E-6B9EFD0AF853}" srcId="{3A2D4D00-00AF-4663-9D06-047B324E955B}" destId="{CADAEFEC-2593-402A-81CF-71ACEBD71396}" srcOrd="0" destOrd="0" parTransId="{15F3E41C-1664-452D-B464-844E3BC7BEB1}" sibTransId="{6EBD911F-D228-4FCB-9D5D-CBCE6CB41632}"/>
    <dgm:cxn modelId="{DFC77743-CD60-447F-A795-4180FF1121ED}" srcId="{3A2D4D00-00AF-4663-9D06-047B324E955B}" destId="{F254F94A-69D2-457C-9369-87243DA2E5DB}" srcOrd="2" destOrd="0" parTransId="{1F5AC4E3-DEF6-4278-AE2E-93C1902466EC}" sibTransId="{4EAC5B25-4709-437B-9FBC-196273332963}"/>
    <dgm:cxn modelId="{3E5B337C-5721-4E22-A43C-29774FB96C2F}" type="presOf" srcId="{F254F94A-69D2-457C-9369-87243DA2E5DB}" destId="{01B11F92-6ECA-4370-9CE6-71B892540F2A}" srcOrd="0" destOrd="0" presId="urn:microsoft.com/office/officeart/2005/8/layout/vList3"/>
    <dgm:cxn modelId="{57C9637C-F1DA-4B67-95F8-5F6A8484D281}" type="presOf" srcId="{CADAEFEC-2593-402A-81CF-71ACEBD71396}" destId="{1853159E-8701-47DB-9D12-4602396DA995}" srcOrd="0" destOrd="0" presId="urn:microsoft.com/office/officeart/2005/8/layout/vList3"/>
    <dgm:cxn modelId="{78395587-50B4-409C-86E9-751F55FAA1ED}" type="presOf" srcId="{47703410-C5AB-428E-A52C-141C95AA1B3A}" destId="{2BA7B71F-B247-4489-A44B-410931A8FC8A}" srcOrd="0" destOrd="0" presId="urn:microsoft.com/office/officeart/2005/8/layout/vList3"/>
    <dgm:cxn modelId="{5EED87FD-B8D2-4F21-8AF6-91B6F902CCB5}" srcId="{3A2D4D00-00AF-4663-9D06-047B324E955B}" destId="{47703410-C5AB-428E-A52C-141C95AA1B3A}" srcOrd="1" destOrd="0" parTransId="{A7314263-37B4-496E-B2E6-1E75146EE9DA}" sibTransId="{4D541DB8-F99E-4CA1-B76B-16EFDBE86109}"/>
    <dgm:cxn modelId="{581A0BFF-1087-4B4B-A17B-969E273E258B}" type="presParOf" srcId="{5FA9008A-B034-4D7F-93AB-B35286CB2B3F}" destId="{828FF28D-59FE-4BE9-A4BE-F7EFB17C7F25}" srcOrd="0" destOrd="0" presId="urn:microsoft.com/office/officeart/2005/8/layout/vList3"/>
    <dgm:cxn modelId="{ABCE100C-A867-440B-8947-5CABB2500FD0}" type="presParOf" srcId="{828FF28D-59FE-4BE9-A4BE-F7EFB17C7F25}" destId="{51FAE0D6-E16D-4A76-8B34-417B8D005184}" srcOrd="0" destOrd="0" presId="urn:microsoft.com/office/officeart/2005/8/layout/vList3"/>
    <dgm:cxn modelId="{B089854F-9A50-4A48-90B7-C336EB406B0F}" type="presParOf" srcId="{828FF28D-59FE-4BE9-A4BE-F7EFB17C7F25}" destId="{1853159E-8701-47DB-9D12-4602396DA995}" srcOrd="1" destOrd="0" presId="urn:microsoft.com/office/officeart/2005/8/layout/vList3"/>
    <dgm:cxn modelId="{1C4772AE-E64B-45E2-BEA2-F51759FCDDDB}" type="presParOf" srcId="{5FA9008A-B034-4D7F-93AB-B35286CB2B3F}" destId="{7E41D7CD-41A9-4D0D-B227-0AA4D54BC946}" srcOrd="1" destOrd="0" presId="urn:microsoft.com/office/officeart/2005/8/layout/vList3"/>
    <dgm:cxn modelId="{CCB4D161-AF54-4CDF-845F-48BD774794FB}" type="presParOf" srcId="{5FA9008A-B034-4D7F-93AB-B35286CB2B3F}" destId="{5BC51A55-AD2B-4E3D-9AF2-9B482F5A0E7D}" srcOrd="2" destOrd="0" presId="urn:microsoft.com/office/officeart/2005/8/layout/vList3"/>
    <dgm:cxn modelId="{E87C0ADA-F972-4183-B461-EB8E65370F8A}" type="presParOf" srcId="{5BC51A55-AD2B-4E3D-9AF2-9B482F5A0E7D}" destId="{0715AF50-98A2-4050-8F0A-E780C408CD3D}" srcOrd="0" destOrd="0" presId="urn:microsoft.com/office/officeart/2005/8/layout/vList3"/>
    <dgm:cxn modelId="{1DCC93A7-E9F4-4556-BC45-9F16D6A01C12}" type="presParOf" srcId="{5BC51A55-AD2B-4E3D-9AF2-9B482F5A0E7D}" destId="{2BA7B71F-B247-4489-A44B-410931A8FC8A}" srcOrd="1" destOrd="0" presId="urn:microsoft.com/office/officeart/2005/8/layout/vList3"/>
    <dgm:cxn modelId="{72BEED4A-C621-4E4F-8F43-DE0857024ED8}" type="presParOf" srcId="{5FA9008A-B034-4D7F-93AB-B35286CB2B3F}" destId="{640171E3-7E85-47E8-9E6C-EC1F3A0BA25B}" srcOrd="3" destOrd="0" presId="urn:microsoft.com/office/officeart/2005/8/layout/vList3"/>
    <dgm:cxn modelId="{5A684A3F-1903-4C83-8218-DBB1FE4C734B}" type="presParOf" srcId="{5FA9008A-B034-4D7F-93AB-B35286CB2B3F}" destId="{F72C9DBD-0C13-4F36-B30D-19E17F6489F7}" srcOrd="4" destOrd="0" presId="urn:microsoft.com/office/officeart/2005/8/layout/vList3"/>
    <dgm:cxn modelId="{8ABE35C8-9E0A-47AB-97A8-633670293B2A}" type="presParOf" srcId="{F72C9DBD-0C13-4F36-B30D-19E17F6489F7}" destId="{20F98B92-398D-4EF6-9F2A-4ECF6F1EFFF2}" srcOrd="0" destOrd="0" presId="urn:microsoft.com/office/officeart/2005/8/layout/vList3"/>
    <dgm:cxn modelId="{304974C9-09FC-4662-B641-46D8CD9847D8}" type="presParOf" srcId="{F72C9DBD-0C13-4F36-B30D-19E17F6489F7}" destId="{01B11F92-6ECA-4370-9CE6-71B892540F2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3159E-8701-47DB-9D12-4602396DA995}">
      <dsp:nvSpPr>
        <dsp:cNvPr id="0" name=""/>
        <dsp:cNvSpPr/>
      </dsp:nvSpPr>
      <dsp:spPr>
        <a:xfrm rot="10800000">
          <a:off x="1004031" y="2262"/>
          <a:ext cx="3249211" cy="742483"/>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41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cs typeface="Times New Roman" panose="02020603050405020304" pitchFamily="18" charset="0"/>
            </a:rPr>
            <a:t>Electricity market models and transition stages identified</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189652" y="2262"/>
        <a:ext cx="3063590" cy="742483"/>
      </dsp:txXfrm>
    </dsp:sp>
    <dsp:sp modelId="{51FAE0D6-E16D-4A76-8B34-417B8D005184}">
      <dsp:nvSpPr>
        <dsp:cNvPr id="0" name=""/>
        <dsp:cNvSpPr/>
      </dsp:nvSpPr>
      <dsp:spPr>
        <a:xfrm>
          <a:off x="632789" y="2262"/>
          <a:ext cx="742483" cy="742483"/>
        </a:xfrm>
        <a:prstGeom prst="ellipse">
          <a:avLst/>
        </a:prstGeom>
        <a:blipFill rotWithShape="1">
          <a:blip xmlns:r="http://schemas.openxmlformats.org/officeDocument/2006/relationships" r:embed="rId1">
            <a:duotone>
              <a:prstClr val="black"/>
              <a:schemeClr val="accent2">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7B71F-B247-4489-A44B-410931A8FC8A}">
      <dsp:nvSpPr>
        <dsp:cNvPr id="0" name=""/>
        <dsp:cNvSpPr/>
      </dsp:nvSpPr>
      <dsp:spPr>
        <a:xfrm rot="10800000">
          <a:off x="1004031" y="966383"/>
          <a:ext cx="3249211" cy="911354"/>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41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cs typeface="Times New Roman" panose="02020603050405020304" pitchFamily="18" charset="0"/>
            </a:rPr>
            <a:t>Together with experts from the WB, ADB and EBRD, a new version of the Electricity Law is being developed</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231869" y="966383"/>
        <a:ext cx="3021373" cy="911354"/>
      </dsp:txXfrm>
    </dsp:sp>
    <dsp:sp modelId="{0715AF50-98A2-4050-8F0A-E780C408CD3D}">
      <dsp:nvSpPr>
        <dsp:cNvPr id="0" name=""/>
        <dsp:cNvSpPr/>
      </dsp:nvSpPr>
      <dsp:spPr>
        <a:xfrm>
          <a:off x="632789" y="1050818"/>
          <a:ext cx="742483" cy="742483"/>
        </a:xfrm>
        <a:prstGeom prst="ellipse">
          <a:avLst/>
        </a:prstGeom>
        <a:blipFill rotWithShape="1">
          <a:blip xmlns:r="http://schemas.openxmlformats.org/officeDocument/2006/relationships" r:embed="rId2">
            <a:duotone>
              <a:prstClr val="black"/>
              <a:schemeClr val="accent5">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D1ACD-BF8B-43AA-9EE2-61368ADAF455}">
      <dsp:nvSpPr>
        <dsp:cNvPr id="0" name=""/>
        <dsp:cNvSpPr/>
      </dsp:nvSpPr>
      <dsp:spPr>
        <a:xfrm rot="10800000">
          <a:off x="1004031" y="2099374"/>
          <a:ext cx="3249211" cy="742483"/>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41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50000"/>
                </a:schemeClr>
              </a:solidFill>
              <a:latin typeface="Cambria" panose="02040503050406030204" pitchFamily="18" charset="0"/>
              <a:cs typeface="Times New Roman" panose="02020603050405020304" pitchFamily="18" charset="0"/>
            </a:rPr>
            <a:t>The Electricity Grid Code is being developed with technical support from the World Bank and The ADB</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189652" y="2099374"/>
        <a:ext cx="3063590" cy="742483"/>
      </dsp:txXfrm>
    </dsp:sp>
    <dsp:sp modelId="{B4299BEB-7683-4256-98C3-5E3389796921}">
      <dsp:nvSpPr>
        <dsp:cNvPr id="0" name=""/>
        <dsp:cNvSpPr/>
      </dsp:nvSpPr>
      <dsp:spPr>
        <a:xfrm>
          <a:off x="632789" y="2099374"/>
          <a:ext cx="742483" cy="74248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11F92-6ECA-4370-9CE6-71B892540F2A}">
      <dsp:nvSpPr>
        <dsp:cNvPr id="0" name=""/>
        <dsp:cNvSpPr/>
      </dsp:nvSpPr>
      <dsp:spPr>
        <a:xfrm rot="10800000">
          <a:off x="1004031" y="3063495"/>
          <a:ext cx="3249211" cy="923352"/>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41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ea typeface="+mn-ea"/>
              <a:cs typeface="Times New Roman" panose="02020603050405020304" pitchFamily="18" charset="0"/>
            </a:rPr>
            <a:t>The Concept for the provision of the Republic of Uzbekistan with electric energy for 2020-2030 was developed</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234869" y="3063495"/>
        <a:ext cx="3018373" cy="923352"/>
      </dsp:txXfrm>
    </dsp:sp>
    <dsp:sp modelId="{20F98B92-398D-4EF6-9F2A-4ECF6F1EFFF2}">
      <dsp:nvSpPr>
        <dsp:cNvPr id="0" name=""/>
        <dsp:cNvSpPr/>
      </dsp:nvSpPr>
      <dsp:spPr>
        <a:xfrm>
          <a:off x="632789" y="3153930"/>
          <a:ext cx="742483" cy="74248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D8473E-C247-4B2E-A146-EB4F1FA427F8}">
      <dsp:nvSpPr>
        <dsp:cNvPr id="0" name=""/>
        <dsp:cNvSpPr/>
      </dsp:nvSpPr>
      <dsp:spPr>
        <a:xfrm rot="10800000">
          <a:off x="1004031" y="4208485"/>
          <a:ext cx="3249211" cy="742483"/>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41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ea typeface="+mn-ea"/>
              <a:cs typeface="Times New Roman" panose="02020603050405020304" pitchFamily="18" charset="0"/>
            </a:rPr>
            <a:t>Transition to IEC standards in progress</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189652" y="4208485"/>
        <a:ext cx="3063590" cy="742483"/>
      </dsp:txXfrm>
    </dsp:sp>
    <dsp:sp modelId="{595CCAD4-EEDF-4A69-8D15-14B5F148F6D7}">
      <dsp:nvSpPr>
        <dsp:cNvPr id="0" name=""/>
        <dsp:cNvSpPr/>
      </dsp:nvSpPr>
      <dsp:spPr>
        <a:xfrm>
          <a:off x="632789" y="4208485"/>
          <a:ext cx="742483" cy="742483"/>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3159E-8701-47DB-9D12-4602396DA995}">
      <dsp:nvSpPr>
        <dsp:cNvPr id="0" name=""/>
        <dsp:cNvSpPr/>
      </dsp:nvSpPr>
      <dsp:spPr>
        <a:xfrm rot="10800000">
          <a:off x="960449" y="0"/>
          <a:ext cx="2836048" cy="951527"/>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597"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Arial" panose="020B0604020202020204" pitchFamily="34" charset="0"/>
              <a:cs typeface="Arial" panose="020B0604020202020204" pitchFamily="34" charset="0"/>
            </a:rPr>
            <a:t>Loses in production</a:t>
          </a:r>
        </a:p>
        <a:p>
          <a:pPr marL="0" lvl="0" indent="0" algn="ctr" defTabSz="533400">
            <a:lnSpc>
              <a:spcPct val="90000"/>
            </a:lnSpc>
            <a:spcBef>
              <a:spcPct val="0"/>
            </a:spcBef>
            <a:spcAft>
              <a:spcPct val="35000"/>
            </a:spcAft>
            <a:buNone/>
          </a:pPr>
          <a:r>
            <a:rPr lang="en-US" sz="1200" kern="1200" dirty="0">
              <a:solidFill>
                <a:schemeClr val="accent1">
                  <a:lumMod val="50000"/>
                </a:schemeClr>
              </a:solidFill>
              <a:latin typeface="Arial" panose="020B0604020202020204" pitchFamily="34" charset="0"/>
              <a:ea typeface="+mn-ea"/>
              <a:cs typeface="Arial" panose="020B0604020202020204" pitchFamily="34" charset="0"/>
            </a:rPr>
            <a:t>(up to 15%)</a:t>
          </a:r>
          <a:endParaRPr lang="ru-RU" sz="1200" kern="1200" dirty="0">
            <a:solidFill>
              <a:schemeClr val="accent1">
                <a:lumMod val="50000"/>
              </a:schemeClr>
            </a:solidFill>
            <a:latin typeface="Arial" panose="020B0604020202020204" pitchFamily="34" charset="0"/>
            <a:ea typeface="+mn-ea"/>
            <a:cs typeface="Arial" panose="020B0604020202020204" pitchFamily="34" charset="0"/>
          </a:endParaRPr>
        </a:p>
      </dsp:txBody>
      <dsp:txXfrm rot="10800000">
        <a:off x="1198331" y="0"/>
        <a:ext cx="2598166" cy="951527"/>
      </dsp:txXfrm>
    </dsp:sp>
    <dsp:sp modelId="{51FAE0D6-E16D-4A76-8B34-417B8D005184}">
      <dsp:nvSpPr>
        <dsp:cNvPr id="0" name=""/>
        <dsp:cNvSpPr/>
      </dsp:nvSpPr>
      <dsp:spPr>
        <a:xfrm>
          <a:off x="476461" y="3427"/>
          <a:ext cx="951527" cy="951527"/>
        </a:xfrm>
        <a:prstGeom prst="flowChartConnector">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7B71F-B247-4489-A44B-410931A8FC8A}">
      <dsp:nvSpPr>
        <dsp:cNvPr id="0" name=""/>
        <dsp:cNvSpPr/>
      </dsp:nvSpPr>
      <dsp:spPr>
        <a:xfrm rot="10800000">
          <a:off x="952224" y="1238992"/>
          <a:ext cx="2836048" cy="1167942"/>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597"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50000"/>
                </a:schemeClr>
              </a:solidFill>
              <a:latin typeface="Cambria" panose="02040503050406030204" pitchFamily="18" charset="0"/>
              <a:cs typeface="Times New Roman" panose="02020603050405020304" pitchFamily="18" charset="0"/>
            </a:rPr>
            <a:t>Low efficiency of old technologies</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244209" y="1238992"/>
        <a:ext cx="2544063" cy="1167942"/>
      </dsp:txXfrm>
    </dsp:sp>
    <dsp:sp modelId="{0715AF50-98A2-4050-8F0A-E780C408CD3D}">
      <dsp:nvSpPr>
        <dsp:cNvPr id="0" name=""/>
        <dsp:cNvSpPr/>
      </dsp:nvSpPr>
      <dsp:spPr>
        <a:xfrm>
          <a:off x="476461" y="1347200"/>
          <a:ext cx="951527" cy="951527"/>
        </a:xfrm>
        <a:prstGeom prst="ellipse">
          <a:avLst/>
        </a:prstGeom>
        <a:blipFill rotWithShape="1">
          <a:blip xmlns:r="http://schemas.openxmlformats.org/officeDocument/2006/relationships" r:embed="rId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D1ACD-BF8B-43AA-9EE2-61368ADAF455}">
      <dsp:nvSpPr>
        <dsp:cNvPr id="0" name=""/>
        <dsp:cNvSpPr/>
      </dsp:nvSpPr>
      <dsp:spPr>
        <a:xfrm rot="10800000">
          <a:off x="952224" y="2690973"/>
          <a:ext cx="2836048" cy="951527"/>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597"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50000"/>
                </a:schemeClr>
              </a:solidFill>
              <a:latin typeface="Cambria" panose="02040503050406030204" pitchFamily="18" charset="0"/>
              <a:ea typeface="+mn-ea"/>
              <a:cs typeface="Times New Roman" panose="02020603050405020304" pitchFamily="18" charset="0"/>
            </a:rPr>
            <a:t>Risks with development of renewable energy plants</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190106" y="2690973"/>
        <a:ext cx="2598166" cy="951527"/>
      </dsp:txXfrm>
    </dsp:sp>
    <dsp:sp modelId="{B4299BEB-7683-4256-98C3-5E3389796921}">
      <dsp:nvSpPr>
        <dsp:cNvPr id="0" name=""/>
        <dsp:cNvSpPr/>
      </dsp:nvSpPr>
      <dsp:spPr>
        <a:xfrm>
          <a:off x="476461" y="2690973"/>
          <a:ext cx="951527" cy="951527"/>
        </a:xfrm>
        <a:prstGeom prst="ellipse">
          <a:avLst/>
        </a:prstGeom>
        <a:blipFill rotWithShape="1">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11F92-6ECA-4370-9CE6-71B892540F2A}">
      <dsp:nvSpPr>
        <dsp:cNvPr id="0" name=""/>
        <dsp:cNvSpPr/>
      </dsp:nvSpPr>
      <dsp:spPr>
        <a:xfrm rot="10800000">
          <a:off x="952224" y="3926539"/>
          <a:ext cx="2836048" cy="1183319"/>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597"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ea typeface="+mn-ea"/>
              <a:cs typeface="Times New Roman" panose="02020603050405020304" pitchFamily="18" charset="0"/>
            </a:rPr>
            <a:t>Risks of development of hydro power plants</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248054" y="3926539"/>
        <a:ext cx="2540218" cy="1183319"/>
      </dsp:txXfrm>
    </dsp:sp>
    <dsp:sp modelId="{20F98B92-398D-4EF6-9F2A-4ECF6F1EFFF2}">
      <dsp:nvSpPr>
        <dsp:cNvPr id="0" name=""/>
        <dsp:cNvSpPr/>
      </dsp:nvSpPr>
      <dsp:spPr>
        <a:xfrm>
          <a:off x="476461" y="4042435"/>
          <a:ext cx="951527" cy="951527"/>
        </a:xfrm>
        <a:prstGeom prst="ellipse">
          <a:avLst/>
        </a:prstGeom>
        <a:blipFill rotWithShape="1">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3159E-8701-47DB-9D12-4602396DA995}">
      <dsp:nvSpPr>
        <dsp:cNvPr id="0" name=""/>
        <dsp:cNvSpPr/>
      </dsp:nvSpPr>
      <dsp:spPr>
        <a:xfrm rot="10800000">
          <a:off x="1024608" y="0"/>
          <a:ext cx="2789462" cy="1255638"/>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70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Arial" panose="020B0604020202020204" pitchFamily="34" charset="0"/>
              <a:cs typeface="Arial" panose="020B0604020202020204" pitchFamily="34" charset="0"/>
            </a:rPr>
            <a:t>Diversity of energy sources to reduce import dependence</a:t>
          </a:r>
          <a:endParaRPr lang="ru-RU" sz="1200" kern="1200" dirty="0">
            <a:solidFill>
              <a:schemeClr val="accent1">
                <a:lumMod val="50000"/>
              </a:schemeClr>
            </a:solidFill>
            <a:latin typeface="Arial" panose="020B0604020202020204" pitchFamily="34" charset="0"/>
            <a:ea typeface="+mn-ea"/>
            <a:cs typeface="Arial" panose="020B0604020202020204" pitchFamily="34" charset="0"/>
          </a:endParaRPr>
        </a:p>
      </dsp:txBody>
      <dsp:txXfrm rot="10800000">
        <a:off x="1338517" y="0"/>
        <a:ext cx="2475553" cy="1255638"/>
      </dsp:txXfrm>
    </dsp:sp>
    <dsp:sp modelId="{51FAE0D6-E16D-4A76-8B34-417B8D005184}">
      <dsp:nvSpPr>
        <dsp:cNvPr id="0" name=""/>
        <dsp:cNvSpPr/>
      </dsp:nvSpPr>
      <dsp:spPr>
        <a:xfrm>
          <a:off x="388699" y="2639"/>
          <a:ext cx="1255638" cy="1255638"/>
        </a:xfrm>
        <a:prstGeom prst="ellipse">
          <a:avLst/>
        </a:prstGeom>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7B71F-B247-4489-A44B-410931A8FC8A}">
      <dsp:nvSpPr>
        <dsp:cNvPr id="0" name=""/>
        <dsp:cNvSpPr/>
      </dsp:nvSpPr>
      <dsp:spPr>
        <a:xfrm rot="10800000">
          <a:off x="1016518" y="1633095"/>
          <a:ext cx="2789462" cy="1541221"/>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70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cs typeface="Times New Roman" panose="02020603050405020304" pitchFamily="18" charset="0"/>
            </a:rPr>
            <a:t>Development of energy cooperation with other countries</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401823" y="1633095"/>
        <a:ext cx="2404157" cy="1541221"/>
      </dsp:txXfrm>
    </dsp:sp>
    <dsp:sp modelId="{0715AF50-98A2-4050-8F0A-E780C408CD3D}">
      <dsp:nvSpPr>
        <dsp:cNvPr id="0" name=""/>
        <dsp:cNvSpPr/>
      </dsp:nvSpPr>
      <dsp:spPr>
        <a:xfrm>
          <a:off x="388699" y="1775887"/>
          <a:ext cx="1255638" cy="1255638"/>
        </a:xfrm>
        <a:prstGeom prst="ellipse">
          <a:avLst/>
        </a:prstGeom>
        <a:blipFill rotWithShape="1">
          <a:blip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11F92-6ECA-4370-9CE6-71B892540F2A}">
      <dsp:nvSpPr>
        <dsp:cNvPr id="0" name=""/>
        <dsp:cNvSpPr/>
      </dsp:nvSpPr>
      <dsp:spPr>
        <a:xfrm rot="10800000">
          <a:off x="1016518" y="3549135"/>
          <a:ext cx="2789462" cy="1561512"/>
        </a:xfrm>
        <a:prstGeom prst="homePlate">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70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lumMod val="50000"/>
                </a:schemeClr>
              </a:solidFill>
              <a:latin typeface="Cambria" panose="02040503050406030204" pitchFamily="18" charset="0"/>
              <a:cs typeface="Times New Roman" panose="02020603050405020304" pitchFamily="18" charset="0"/>
            </a:rPr>
            <a:t>Loses in electricity grids (up to 14%)</a:t>
          </a:r>
          <a:endParaRPr lang="ru-RU" sz="1200" kern="1200" dirty="0">
            <a:solidFill>
              <a:schemeClr val="accent1">
                <a:lumMod val="50000"/>
              </a:schemeClr>
            </a:solidFill>
            <a:latin typeface="Cambria" panose="02040503050406030204" pitchFamily="18" charset="0"/>
            <a:ea typeface="+mn-ea"/>
            <a:cs typeface="Times New Roman" panose="02020603050405020304" pitchFamily="18" charset="0"/>
          </a:endParaRPr>
        </a:p>
      </dsp:txBody>
      <dsp:txXfrm rot="10800000">
        <a:off x="1406896" y="3549135"/>
        <a:ext cx="2399084" cy="1561512"/>
      </dsp:txXfrm>
    </dsp:sp>
    <dsp:sp modelId="{20F98B92-398D-4EF6-9F2A-4ECF6F1EFFF2}">
      <dsp:nvSpPr>
        <dsp:cNvPr id="0" name=""/>
        <dsp:cNvSpPr/>
      </dsp:nvSpPr>
      <dsp:spPr>
        <a:xfrm>
          <a:off x="388699" y="3702071"/>
          <a:ext cx="1255638" cy="1255638"/>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0.14712</cdr:x>
      <cdr:y>0</cdr:y>
    </cdr:from>
    <cdr:to>
      <cdr:x>0.85288</cdr:x>
      <cdr:y>0.20349</cdr:y>
    </cdr:to>
    <cdr:sp macro="" textlink="">
      <cdr:nvSpPr>
        <cdr:cNvPr id="2" name="TextBox 41"/>
        <cdr:cNvSpPr txBox="1"/>
      </cdr:nvSpPr>
      <cdr:spPr>
        <a:xfrm xmlns:a="http://schemas.openxmlformats.org/drawingml/2006/main">
          <a:off x="453972" y="0"/>
          <a:ext cx="2177777" cy="5539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a:lstStyle>
        <a:p xmlns:a="http://schemas.openxmlformats.org/drawingml/2006/main">
          <a:pPr algn="ctr"/>
          <a:r>
            <a:rPr lang="en-US" sz="1800" b="1" dirty="0">
              <a:solidFill>
                <a:srgbClr val="C00000"/>
              </a:solidFill>
              <a:latin typeface="Cambria" panose="02040503050406030204" pitchFamily="18" charset="0"/>
              <a:ea typeface="Roboto Mono" panose="020B0604020202020204" charset="0"/>
            </a:rPr>
            <a:t>Generation growth</a:t>
          </a:r>
          <a:endParaRPr lang="uz-Cyrl-UZ" sz="1800" b="1" dirty="0">
            <a:solidFill>
              <a:srgbClr val="C00000"/>
            </a:solidFill>
            <a:latin typeface="Cambria" panose="02040503050406030204" pitchFamily="18" charset="0"/>
            <a:ea typeface="Roboto Mono" panose="020B0604020202020204" charset="0"/>
          </a:endParaRPr>
        </a:p>
        <a:p xmlns:a="http://schemas.openxmlformats.org/drawingml/2006/main">
          <a:pPr algn="ctr"/>
          <a:r>
            <a:rPr lang="en-US" sz="1200" dirty="0">
              <a:solidFill>
                <a:srgbClr val="C00000"/>
              </a:solidFill>
              <a:latin typeface="Cambria" panose="02040503050406030204" pitchFamily="18" charset="0"/>
              <a:ea typeface="Roboto Mono" panose="020B0604020202020204" charset="0"/>
            </a:rPr>
            <a:t>(</a:t>
          </a:r>
          <a:r>
            <a:rPr lang="en-US" sz="1200" dirty="0" err="1">
              <a:solidFill>
                <a:srgbClr val="C00000"/>
              </a:solidFill>
              <a:latin typeface="Cambria" panose="02040503050406030204" pitchFamily="18" charset="0"/>
              <a:ea typeface="Roboto Mono" panose="020B0604020202020204" charset="0"/>
            </a:rPr>
            <a:t>bln</a:t>
          </a:r>
          <a:r>
            <a:rPr lang="en-US" sz="1200" dirty="0">
              <a:solidFill>
                <a:srgbClr val="C00000"/>
              </a:solidFill>
              <a:latin typeface="Cambria" panose="02040503050406030204" pitchFamily="18" charset="0"/>
              <a:ea typeface="Roboto Mono" panose="020B0604020202020204" charset="0"/>
            </a:rPr>
            <a:t>. kWh per year)</a:t>
          </a:r>
          <a:endParaRPr lang="ru-RU" sz="1200" dirty="0">
            <a:solidFill>
              <a:srgbClr val="C00000"/>
            </a:solidFill>
            <a:latin typeface="Cambria" panose="02040503050406030204" pitchFamily="18" charset="0"/>
            <a:ea typeface="Roboto Mono"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0.19111</cdr:x>
      <cdr:y>0</cdr:y>
    </cdr:from>
    <cdr:to>
      <cdr:x>0.80889</cdr:x>
      <cdr:y>0.20477</cdr:y>
    </cdr:to>
    <cdr:sp macro="" textlink="">
      <cdr:nvSpPr>
        <cdr:cNvPr id="2" name="TextBox 33"/>
        <cdr:cNvSpPr txBox="1"/>
      </cdr:nvSpPr>
      <cdr:spPr>
        <a:xfrm xmlns:a="http://schemas.openxmlformats.org/drawingml/2006/main">
          <a:off x="589712" y="0"/>
          <a:ext cx="1906291" cy="5539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US" sz="1800" b="1" dirty="0">
              <a:solidFill>
                <a:srgbClr val="C00000"/>
              </a:solidFill>
              <a:latin typeface="Cambria" panose="02040503050406030204" pitchFamily="18" charset="0"/>
              <a:ea typeface="Roboto Mono" panose="020B0604020202020204" charset="0"/>
            </a:rPr>
            <a:t>Capacity growth</a:t>
          </a:r>
          <a:br>
            <a:rPr lang="en-US" sz="1800" b="1" dirty="0">
              <a:solidFill>
                <a:srgbClr val="C00000"/>
              </a:solidFill>
              <a:latin typeface="Cambria" panose="02040503050406030204" pitchFamily="18" charset="0"/>
              <a:ea typeface="Roboto Mono" panose="020B0604020202020204" charset="0"/>
            </a:rPr>
          </a:br>
          <a:r>
            <a:rPr lang="uz-Cyrl-UZ" sz="1200" dirty="0">
              <a:solidFill>
                <a:srgbClr val="C00000"/>
              </a:solidFill>
              <a:latin typeface="Cambria" panose="02040503050406030204" pitchFamily="18" charset="0"/>
              <a:ea typeface="Roboto Mono" panose="020B0604020202020204" charset="0"/>
            </a:rPr>
            <a:t>(</a:t>
          </a:r>
          <a:r>
            <a:rPr lang="en-US" sz="1200" dirty="0">
              <a:solidFill>
                <a:srgbClr val="C00000"/>
              </a:solidFill>
              <a:latin typeface="Cambria" panose="02040503050406030204" pitchFamily="18" charset="0"/>
              <a:ea typeface="Roboto Mono" panose="020B0604020202020204" charset="0"/>
            </a:rPr>
            <a:t>GW</a:t>
          </a:r>
          <a:r>
            <a:rPr lang="uz-Cyrl-UZ" sz="1200" dirty="0">
              <a:solidFill>
                <a:srgbClr val="C00000"/>
              </a:solidFill>
              <a:latin typeface="Cambria" panose="02040503050406030204" pitchFamily="18" charset="0"/>
              <a:ea typeface="Roboto Mono" panose="020B0604020202020204" charset="0"/>
            </a:rPr>
            <a:t>)</a:t>
          </a:r>
          <a:endParaRPr lang="ru-RU" sz="1200" dirty="0">
            <a:solidFill>
              <a:srgbClr val="C00000"/>
            </a:solidFill>
            <a:latin typeface="Cambria" panose="02040503050406030204" pitchFamily="18" charset="0"/>
            <a:ea typeface="Roboto Mono" panose="020B060402020202020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0.07227</cdr:x>
      <cdr:y>0</cdr:y>
    </cdr:from>
    <cdr:to>
      <cdr:x>0.92756</cdr:x>
      <cdr:y>0.12941</cdr:y>
    </cdr:to>
    <cdr:sp macro="" textlink="">
      <cdr:nvSpPr>
        <cdr:cNvPr id="2" name="TextBox 41"/>
        <cdr:cNvSpPr txBox="1"/>
      </cdr:nvSpPr>
      <cdr:spPr>
        <a:xfrm xmlns:a="http://schemas.openxmlformats.org/drawingml/2006/main">
          <a:off x="204419" y="0"/>
          <a:ext cx="241925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rgbClr val="C00000"/>
              </a:solidFill>
              <a:latin typeface="Cambria" panose="02040503050406030204" pitchFamily="18" charset="0"/>
              <a:ea typeface="Roboto Mono" panose="020B0604020202020204" charset="0"/>
            </a:rPr>
            <a:t>Generation structure</a:t>
          </a:r>
          <a:endParaRPr lang="uz-Cyrl-UZ" sz="1800" b="1" dirty="0">
            <a:solidFill>
              <a:srgbClr val="C00000"/>
            </a:solidFill>
            <a:latin typeface="Cambria" panose="02040503050406030204" pitchFamily="18" charset="0"/>
            <a:ea typeface="Roboto Mono" panose="020B060402020202020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8F4ED-DF66-4A7F-8044-9E1BE147AF14}" type="datetimeFigureOut">
              <a:rPr lang="ru-RU" smtClean="0"/>
              <a:t>05.02.2024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5BC59-64F4-4DEA-81CE-BF05235E3D84}" type="slidenum">
              <a:rPr lang="ru-RU" smtClean="0"/>
              <a:t>‹#›</a:t>
            </a:fld>
            <a:endParaRPr lang="ru-RU"/>
          </a:p>
        </p:txBody>
      </p:sp>
    </p:spTree>
    <p:extLst>
      <p:ext uri="{BB962C8B-B14F-4D97-AF65-F5344CB8AC3E}">
        <p14:creationId xmlns:p14="http://schemas.microsoft.com/office/powerpoint/2010/main" val="260562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defTabSz="1330642">
              <a:defRPr/>
            </a:pPr>
            <a:fld id="{B1E77D6F-83D7-4200-AE87-0E092BB2D64E}" type="slidenum">
              <a:rPr lang="ru-RU">
                <a:solidFill>
                  <a:prstClr val="black"/>
                </a:solidFill>
                <a:latin typeface="Calibri" panose="020F0502020204030204"/>
              </a:rPr>
              <a:pPr defTabSz="1330642">
                <a:defRPr/>
              </a:pPr>
              <a:t>5</a:t>
            </a:fld>
            <a:endParaRPr lang="ru-RU">
              <a:solidFill>
                <a:prstClr val="black"/>
              </a:solidFill>
              <a:latin typeface="Calibri" panose="020F0502020204030204"/>
            </a:endParaRPr>
          </a:p>
        </p:txBody>
      </p:sp>
    </p:spTree>
    <p:extLst>
      <p:ext uri="{BB962C8B-B14F-4D97-AF65-F5344CB8AC3E}">
        <p14:creationId xmlns:p14="http://schemas.microsoft.com/office/powerpoint/2010/main" val="101214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746E6F-18D8-4BCF-BC05-B6750A6E600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9D86A0B-5158-4116-BF65-96F3CA4B4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BA578DC-667A-4CD2-B873-995C194E0AE2}"/>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A02E71DB-4E7F-4D93-8140-BE5D2AB764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8F2D1E-08CD-4670-A41E-27AEC71AD1D9}"/>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346756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377AE-C1E9-471E-9E26-D212ADEF931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51FFBB9-34FA-42DA-AF99-F38EFFC840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304DCF0-36C6-4CBB-9BF6-D22D7354B73C}"/>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6CC8E1D9-6BFE-428C-B112-0AFA51E2B3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BB7B07-2915-4547-B3A1-A2DF0BFF2494}"/>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392663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A772B6F-EFAF-4689-9D49-151BB3A09E3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E53EB5F-7134-4221-A5C2-FD4F9E7AE69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C11D14-45A1-4CF3-AF28-C3000A0484A9}"/>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54325581-93F2-4180-994F-3BB3E5A61F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9E16C5-CAE7-45B5-92B4-6656E0C8BD87}"/>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217141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4"/>
          <p:cNvSpPr>
            <a:spLocks noGrp="1"/>
          </p:cNvSpPr>
          <p:nvPr>
            <p:ph type="body" sz="quarter" idx="10"/>
          </p:nvPr>
        </p:nvSpPr>
        <p:spPr>
          <a:xfrm>
            <a:off x="914400" y="933451"/>
            <a:ext cx="10363200" cy="406400"/>
          </a:xfrm>
        </p:spPr>
        <p:txBody>
          <a:bodyPr/>
          <a:lstStyle>
            <a:lvl1pPr marL="0" indent="0" algn="ctr">
              <a:lnSpc>
                <a:spcPct val="86000"/>
              </a:lnSpc>
              <a:spcBef>
                <a:spcPts val="0"/>
              </a:spcBef>
              <a:buNone/>
              <a:defRPr sz="664" baseline="0"/>
            </a:lvl1pPr>
          </a:lstStyle>
          <a:p>
            <a:pPr lvl="0"/>
            <a:r>
              <a:rPr lang="ru-RU"/>
              <a:t>Образец текста</a:t>
            </a:r>
          </a:p>
        </p:txBody>
      </p:sp>
      <p:pic>
        <p:nvPicPr>
          <p:cNvPr id="4" name="Рисунок 3">
            <a:extLst>
              <a:ext uri="{FF2B5EF4-FFF2-40B4-BE49-F238E27FC236}">
                <a16:creationId xmlns:a16="http://schemas.microsoft.com/office/drawing/2014/main" id="{653CA441-FBD7-43A4-B31D-5CBD847CF5C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9241" b="35929"/>
          <a:stretch/>
        </p:blipFill>
        <p:spPr>
          <a:xfrm rot="10800000" flipV="1">
            <a:off x="5092702" y="808978"/>
            <a:ext cx="7099300" cy="6057900"/>
          </a:xfrm>
          <a:prstGeom prst="rect">
            <a:avLst/>
          </a:prstGeom>
        </p:spPr>
      </p:pic>
      <p:pic>
        <p:nvPicPr>
          <p:cNvPr id="5" name="Рисунок 4">
            <a:extLst>
              <a:ext uri="{FF2B5EF4-FFF2-40B4-BE49-F238E27FC236}">
                <a16:creationId xmlns:a16="http://schemas.microsoft.com/office/drawing/2014/main" id="{AE0800F2-33BD-4B7B-B2A8-21231893140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9241" b="35929"/>
          <a:stretch/>
        </p:blipFill>
        <p:spPr>
          <a:xfrm flipV="1">
            <a:off x="3" y="0"/>
            <a:ext cx="5690885" cy="4856086"/>
          </a:xfrm>
          <a:prstGeom prst="rect">
            <a:avLst/>
          </a:prstGeom>
        </p:spPr>
      </p:pic>
    </p:spTree>
    <p:extLst>
      <p:ext uri="{BB962C8B-B14F-4D97-AF65-F5344CB8AC3E}">
        <p14:creationId xmlns:p14="http://schemas.microsoft.com/office/powerpoint/2010/main" val="280371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1B9C1-802F-4923-B135-2325467FFF0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6A60E3-B7E4-4C4E-8284-0DECDC81E54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98C59E-A486-4C17-8F3B-74096EBA117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A6224415-C187-4C25-A2B3-DD8016DBE3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01AF11-DD7B-4E2A-84C9-E50821F14863}"/>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245521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E7C249-4C77-41E8-82F5-4CCFA97EBFC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5A5EE82-851F-4B95-A950-9A0CE5305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D4C9953-D1DF-4212-93CC-8BCF492343FD}"/>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B0C96C99-87CC-4333-B6A0-EADEF3773F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7E49EA4-9A65-4697-86D7-D9EBD98EC47D}"/>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241621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53C2AC-BEF2-48DE-B4D8-079E2298AAA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E1168E2-21F4-40E2-90BC-0A2DCEE079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F69F293-84ED-49B4-997F-B9FFF4700D2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3642D3E-19BE-4D15-8D97-24351844B6BE}"/>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A79CC1F7-9C52-47CC-85B8-F4CA5BA05A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1D897B-CF2B-429E-B69E-B6952C31C9B6}"/>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71252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0E26B4-0A46-4401-B0FF-470C3405A7A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07F6D65-D6BC-43D6-B8D7-2CE4D9F120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4BF07B1-8850-41E4-A936-00429A0D761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20DBBEE-A62E-47C7-9C14-7385CDE06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920C90B-913C-4C4A-993D-93F07007674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6CCDA8C-CE08-4877-B62C-B19E43DFCB24}"/>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ED4CFECE-53DC-4A35-BC8A-7B7C17A46DF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6DE81D6-77B4-4ECD-AE9B-99936D8002CA}"/>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61456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0CE2F-9D3B-4D0B-B240-543CD2ABA0B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958504A-EE39-4B6C-97D4-22BCBC50213D}"/>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DCAE2C91-4B67-433B-8B1F-4AEFD0EA09C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F0A9BBB-AFC6-43E2-9688-FED2E059F1AD}"/>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30673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F646007-84F2-48E1-A3C0-5A5DADEBD0E9}"/>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7DB86456-AE2C-4686-94AC-72279FFE0C8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D8A83B5-25BC-49B7-8C29-57ABF8B7DFAB}"/>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274317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E608A8-9F9A-4051-909A-7D1356C66E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083BE29-2E6C-4C40-9418-A62A24428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973C84D-5798-498C-9AE1-25F06F6C2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451C4C4-81CD-4A41-8527-C471D3C0F0AA}"/>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A518EA95-6DBF-46E8-9B80-295F46A78E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131EC3D-D25F-45B3-9815-173C6C47116D}"/>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346208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67AAED-25BD-46B6-9624-8398D119312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5F5FA4E-FF43-414E-80E4-E15A902E3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8E91FB9-7092-473A-9768-84A5B8DDD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8358D7B-53FD-48C8-AE13-92DEE8B5EDAC}"/>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D9092C0C-E831-496B-A3EB-60135AA87CD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FACAAA-541E-4128-9962-E4DDB8B456AB}"/>
              </a:ext>
            </a:extLst>
          </p:cNvPr>
          <p:cNvSpPr>
            <a:spLocks noGrp="1"/>
          </p:cNvSpPr>
          <p:nvPr>
            <p:ph type="sldNum" sz="quarter" idx="12"/>
          </p:nvPr>
        </p:nvSpPr>
        <p:spPr/>
        <p:txBody>
          <a:bodyPr/>
          <a:lstStyle/>
          <a:p>
            <a:fld id="{5025B090-0497-4A8A-8F5D-DFFF40BAC289}" type="slidenum">
              <a:rPr lang="ru-RU" smtClean="0"/>
              <a:t>‹#›</a:t>
            </a:fld>
            <a:endParaRPr lang="ru-RU"/>
          </a:p>
        </p:txBody>
      </p:sp>
    </p:spTree>
    <p:extLst>
      <p:ext uri="{BB962C8B-B14F-4D97-AF65-F5344CB8AC3E}">
        <p14:creationId xmlns:p14="http://schemas.microsoft.com/office/powerpoint/2010/main" val="3637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C0A43-82EA-4D8C-B08C-6631238AA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62C218C-96B1-4EB3-ACD0-238BC485F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6032B5-C6B0-4273-ACB7-98ED8F7F5B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FEE04F0E-27FC-4444-8565-8FEEE85ED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AC02AF4-8754-47A9-B716-0D120241B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5B090-0497-4A8A-8F5D-DFFF40BAC289}" type="slidenum">
              <a:rPr lang="ru-RU" smtClean="0"/>
              <a:t>‹#›</a:t>
            </a:fld>
            <a:endParaRPr lang="ru-RU"/>
          </a:p>
        </p:txBody>
      </p:sp>
      <p:sp>
        <p:nvSpPr>
          <p:cNvPr id="8" name="TextBox 7">
            <a:extLst>
              <a:ext uri="{FF2B5EF4-FFF2-40B4-BE49-F238E27FC236}">
                <a16:creationId xmlns:a16="http://schemas.microsoft.com/office/drawing/2014/main" id="{43091876-6A1A-0008-9E92-0FAA4EC69AF8}"/>
              </a:ext>
            </a:extLst>
          </p:cNvPr>
          <p:cNvSpPr txBox="1"/>
          <p:nvPr>
            <p:extLst>
              <p:ext uri="{1162E1C5-73C7-4A58-AE30-91384D911F3F}">
                <p184:classification xmlns:p184="http://schemas.microsoft.com/office/powerpoint/2018/4/main" val="ftr"/>
              </p:ext>
            </p:extLst>
          </p:nvPr>
        </p:nvSpPr>
        <p:spPr>
          <a:xfrm>
            <a:off x="3379788" y="6672580"/>
            <a:ext cx="54546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89762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50.png"/><Relationship Id="rId7" Type="http://schemas.openxmlformats.org/officeDocument/2006/relationships/chart" Target="../charts/chart11.xml"/><Relationship Id="rId2" Type="http://schemas.openxmlformats.org/officeDocument/2006/relationships/chart" Target="../charts/chart8.xml"/><Relationship Id="rId1" Type="http://schemas.openxmlformats.org/officeDocument/2006/relationships/slideLayout" Target="../slideLayouts/slideLayout12.xml"/><Relationship Id="rId6" Type="http://schemas.openxmlformats.org/officeDocument/2006/relationships/image" Target="../media/image51.png"/><Relationship Id="rId11" Type="http://schemas.openxmlformats.org/officeDocument/2006/relationships/image" Target="../media/image54.jpeg"/><Relationship Id="rId5" Type="http://schemas.openxmlformats.org/officeDocument/2006/relationships/chart" Target="../charts/chart10.xml"/><Relationship Id="rId10" Type="http://schemas.openxmlformats.org/officeDocument/2006/relationships/image" Target="../media/image53.jpeg"/><Relationship Id="rId4" Type="http://schemas.openxmlformats.org/officeDocument/2006/relationships/chart" Target="../charts/chart9.xml"/><Relationship Id="rId9" Type="http://schemas.openxmlformats.org/officeDocument/2006/relationships/image" Target="../media/image52.jp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12.xml"/><Relationship Id="rId1" Type="http://schemas.openxmlformats.org/officeDocument/2006/relationships/tags" Target="../tags/tag6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7.png"/><Relationship Id="rId3" Type="http://schemas.microsoft.com/office/2007/relationships/hdphoto" Target="../media/hdphoto4.wdp"/><Relationship Id="rId7" Type="http://schemas.openxmlformats.org/officeDocument/2006/relationships/diagramLayout" Target="../diagrams/layout1.xml"/><Relationship Id="rId12" Type="http://schemas.openxmlformats.org/officeDocument/2006/relationships/image" Target="../media/image16.png"/><Relationship Id="rId2" Type="http://schemas.openxmlformats.org/officeDocument/2006/relationships/image" Target="../media/image8.png"/><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image" Target="../media/image15.png"/><Relationship Id="rId5" Type="http://schemas.microsoft.com/office/2007/relationships/hdphoto" Target="../media/hdphoto5.wdp"/><Relationship Id="rId1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7.wdp"/><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slideLayout" Target="../slideLayouts/slideLayout1.xml"/><Relationship Id="rId16" Type="http://schemas.openxmlformats.org/officeDocument/2006/relationships/image" Target="../media/image32.png"/><Relationship Id="rId1" Type="http://schemas.openxmlformats.org/officeDocument/2006/relationships/tags" Target="../tags/tag1.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png"/><Relationship Id="rId15" Type="http://schemas.openxmlformats.org/officeDocument/2006/relationships/image" Target="../media/image31.jpeg"/><Relationship Id="rId10" Type="http://schemas.microsoft.com/office/2007/relationships/hdphoto" Target="../media/hdphoto6.wdp"/><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slideLayout" Target="../slideLayouts/slideLayout1.xml"/><Relationship Id="rId68" Type="http://schemas.openxmlformats.org/officeDocument/2006/relationships/image" Target="../media/image36.jpeg"/><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microsoft.com/office/2007/relationships/hdphoto" Target="../media/hdphoto8.wdp"/><Relationship Id="rId5" Type="http://schemas.openxmlformats.org/officeDocument/2006/relationships/tags" Target="../tags/tag6.xml"/><Relationship Id="rId61" Type="http://schemas.openxmlformats.org/officeDocument/2006/relationships/tags" Target="../tags/tag62.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notesSlide" Target="../notesSlides/notesSlide1.xml"/><Relationship Id="rId69" Type="http://schemas.openxmlformats.org/officeDocument/2006/relationships/image" Target="../media/image37.jpeg"/><Relationship Id="rId8" Type="http://schemas.openxmlformats.org/officeDocument/2006/relationships/tags" Target="../tags/tag9.xml"/><Relationship Id="rId51" Type="http://schemas.openxmlformats.org/officeDocument/2006/relationships/tags" Target="../tags/tag52.xml"/><Relationship Id="rId72" Type="http://schemas.microsoft.com/office/2007/relationships/hdphoto" Target="../media/hdphoto9.wdp"/><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image" Target="../media/image35.jpeg"/><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image" Target="../media/image38.jpeg"/><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image" Target="../media/image34.png"/><Relationship Id="rId73" Type="http://schemas.openxmlformats.org/officeDocument/2006/relationships/chart" Target="../charts/chart1.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 Type="http://schemas.openxmlformats.org/officeDocument/2006/relationships/tags" Target="../tags/tag8.xml"/><Relationship Id="rId71"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image" Target="../media/image46.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2.xml"/><Relationship Id="rId5" Type="http://schemas.microsoft.com/office/2007/relationships/hdphoto" Target="../media/hdphoto11.wdp"/><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F84DF-3C40-549F-77D9-BDDC2E3FFA72}"/>
              </a:ext>
            </a:extLst>
          </p:cNvPr>
          <p:cNvSpPr txBox="1"/>
          <p:nvPr/>
        </p:nvSpPr>
        <p:spPr>
          <a:xfrm>
            <a:off x="0" y="2314685"/>
            <a:ext cx="12191999" cy="1323439"/>
          </a:xfrm>
          <a:prstGeom prst="rect">
            <a:avLst/>
          </a:prstGeom>
          <a:solidFill>
            <a:srgbClr val="002060"/>
          </a:solid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Development of energy sector </a:t>
            </a:r>
          </a:p>
          <a:p>
            <a:pPr algn="ctr"/>
            <a:r>
              <a:rPr lang="en-US" sz="4000" dirty="0">
                <a:solidFill>
                  <a:schemeClr val="bg1"/>
                </a:solidFill>
                <a:latin typeface="Arial" panose="020B0604020202020204" pitchFamily="34" charset="0"/>
                <a:cs typeface="Arial" panose="020B0604020202020204" pitchFamily="34" charset="0"/>
              </a:rPr>
              <a:t>of the Republic of Uzbekistan</a:t>
            </a:r>
            <a:endParaRPr lang="ru-RU"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87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Прямоугольник 74">
            <a:extLst>
              <a:ext uri="{FF2B5EF4-FFF2-40B4-BE49-F238E27FC236}">
                <a16:creationId xmlns:a16="http://schemas.microsoft.com/office/drawing/2014/main" id="{4C5926BF-174F-623D-166F-9648E0D847C3}"/>
              </a:ext>
            </a:extLst>
          </p:cNvPr>
          <p:cNvSpPr/>
          <p:nvPr/>
        </p:nvSpPr>
        <p:spPr>
          <a:xfrm>
            <a:off x="1" y="1123150"/>
            <a:ext cx="12194669" cy="30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dirty="0">
              <a:solidFill>
                <a:prstClr val="white"/>
              </a:solidFill>
              <a:latin typeface="Arial" panose="020B0604020202020204" pitchFamily="34" charset="0"/>
              <a:ea typeface="Cambria" panose="02040503050406030204" pitchFamily="18" charset="0"/>
              <a:cs typeface="Arial" panose="020B0604020202020204" pitchFamily="34" charset="0"/>
            </a:endParaRPr>
          </a:p>
        </p:txBody>
      </p:sp>
      <p:sp>
        <p:nvSpPr>
          <p:cNvPr id="76" name="Овал 75">
            <a:extLst>
              <a:ext uri="{FF2B5EF4-FFF2-40B4-BE49-F238E27FC236}">
                <a16:creationId xmlns:a16="http://schemas.microsoft.com/office/drawing/2014/main" id="{0085028A-0AFA-EFC1-BB77-A448A36BBCDC}"/>
              </a:ext>
            </a:extLst>
          </p:cNvPr>
          <p:cNvSpPr/>
          <p:nvPr/>
        </p:nvSpPr>
        <p:spPr>
          <a:xfrm>
            <a:off x="11545402" y="55064"/>
            <a:ext cx="569387" cy="5394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latin typeface="Arial" panose="020B0604020202020204" pitchFamily="34" charset="0"/>
              <a:ea typeface="Cambria" panose="02040503050406030204" pitchFamily="18" charset="0"/>
              <a:cs typeface="Arial" panose="020B0604020202020204" pitchFamily="34" charset="0"/>
            </a:endParaRPr>
          </a:p>
        </p:txBody>
      </p:sp>
      <p:sp>
        <p:nvSpPr>
          <p:cNvPr id="77" name="Прямоугольник 76">
            <a:extLst>
              <a:ext uri="{FF2B5EF4-FFF2-40B4-BE49-F238E27FC236}">
                <a16:creationId xmlns:a16="http://schemas.microsoft.com/office/drawing/2014/main" id="{F2D077AD-D612-CFBB-BAA7-6C2B57C0253F}"/>
              </a:ext>
            </a:extLst>
          </p:cNvPr>
          <p:cNvSpPr/>
          <p:nvPr/>
        </p:nvSpPr>
        <p:spPr>
          <a:xfrm>
            <a:off x="1" y="3904128"/>
            <a:ext cx="12194669" cy="302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prstClr val="white"/>
              </a:solidFill>
              <a:latin typeface="Arial" panose="020B0604020202020204" pitchFamily="34" charset="0"/>
              <a:ea typeface="Cambria" panose="02040503050406030204" pitchFamily="18" charset="0"/>
              <a:cs typeface="Arial" panose="020B0604020202020204" pitchFamily="34" charset="0"/>
            </a:endParaRPr>
          </a:p>
        </p:txBody>
      </p:sp>
      <p:sp>
        <p:nvSpPr>
          <p:cNvPr id="78" name="Овал 77">
            <a:extLst>
              <a:ext uri="{FF2B5EF4-FFF2-40B4-BE49-F238E27FC236}">
                <a16:creationId xmlns:a16="http://schemas.microsoft.com/office/drawing/2014/main" id="{9F4F1F58-97AC-7C49-58FF-1E25A5D3F081}"/>
              </a:ext>
            </a:extLst>
          </p:cNvPr>
          <p:cNvSpPr/>
          <p:nvPr/>
        </p:nvSpPr>
        <p:spPr>
          <a:xfrm>
            <a:off x="3793281" y="1504951"/>
            <a:ext cx="4589496" cy="46577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prstClr val="white"/>
              </a:solidFill>
              <a:latin typeface="Arial" panose="020B0604020202020204" pitchFamily="34" charset="0"/>
              <a:ea typeface="Cambria" panose="02040503050406030204" pitchFamily="18" charset="0"/>
              <a:cs typeface="Arial" panose="020B0604020202020204" pitchFamily="34" charset="0"/>
            </a:endParaRPr>
          </a:p>
        </p:txBody>
      </p:sp>
      <p:graphicFrame>
        <p:nvGraphicFramePr>
          <p:cNvPr id="79" name="Диаграмма 78">
            <a:extLst>
              <a:ext uri="{FF2B5EF4-FFF2-40B4-BE49-F238E27FC236}">
                <a16:creationId xmlns:a16="http://schemas.microsoft.com/office/drawing/2014/main" id="{15B188DA-D367-B722-2A36-04FA7C3DF5ED}"/>
              </a:ext>
            </a:extLst>
          </p:cNvPr>
          <p:cNvGraphicFramePr/>
          <p:nvPr>
            <p:extLst>
              <p:ext uri="{D42A27DB-BD31-4B8C-83A1-F6EECF244321}">
                <p14:modId xmlns:p14="http://schemas.microsoft.com/office/powerpoint/2010/main" val="1696606691"/>
              </p:ext>
            </p:extLst>
          </p:nvPr>
        </p:nvGraphicFramePr>
        <p:xfrm>
          <a:off x="2060511" y="1026240"/>
          <a:ext cx="8134952" cy="5486126"/>
        </p:xfrm>
        <a:graphic>
          <a:graphicData uri="http://schemas.openxmlformats.org/drawingml/2006/chart">
            <c:chart xmlns:c="http://schemas.openxmlformats.org/drawingml/2006/chart" xmlns:r="http://schemas.openxmlformats.org/officeDocument/2006/relationships" r:id="rId2"/>
          </a:graphicData>
        </a:graphic>
      </p:graphicFrame>
      <p:sp>
        <p:nvSpPr>
          <p:cNvPr id="80" name="AutoShape 10" descr="Image result for ÑÑÐ° ÑÐ»Ð°Ð³">
            <a:extLst>
              <a:ext uri="{FF2B5EF4-FFF2-40B4-BE49-F238E27FC236}">
                <a16:creationId xmlns:a16="http://schemas.microsoft.com/office/drawing/2014/main" id="{1C230B43-4560-E59D-6E86-F7D5D4ABD843}"/>
              </a:ext>
            </a:extLst>
          </p:cNvPr>
          <p:cNvSpPr>
            <a:spLocks noChangeAspect="1" noChangeArrowheads="1"/>
          </p:cNvSpPr>
          <p:nvPr/>
        </p:nvSpPr>
        <p:spPr bwMode="auto">
          <a:xfrm>
            <a:off x="1346823" y="-92661"/>
            <a:ext cx="195506" cy="1955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52" tIns="29326" rIns="58652" bIns="29326" numCol="1" anchor="t" anchorCtr="0" compatLnSpc="1">
            <a:prstTxWarp prst="textNoShape">
              <a:avLst/>
            </a:prstTxWarp>
          </a:bodyPr>
          <a:lstStyle/>
          <a:p>
            <a:endParaRPr lang="ru-RU" sz="1155">
              <a:solidFill>
                <a:prstClr val="black"/>
              </a:solidFill>
              <a:latin typeface="Arial" panose="020B0604020202020204" pitchFamily="34" charset="0"/>
              <a:ea typeface="Cambria" panose="02040503050406030204" pitchFamily="18" charset="0"/>
              <a:cs typeface="Arial" panose="020B0604020202020204" pitchFamily="34" charset="0"/>
            </a:endParaRPr>
          </a:p>
        </p:txBody>
      </p:sp>
      <p:sp>
        <p:nvSpPr>
          <p:cNvPr id="81" name="AutoShape 16" descr="Image result for ÑÐ¶Ð½Ð°Ñ ÐºÐ¾ÑÐµÑ ÑÐ»Ð°Ð³">
            <a:extLst>
              <a:ext uri="{FF2B5EF4-FFF2-40B4-BE49-F238E27FC236}">
                <a16:creationId xmlns:a16="http://schemas.microsoft.com/office/drawing/2014/main" id="{4B6A4A59-6D7F-A695-0CC9-DF4657C666A2}"/>
              </a:ext>
            </a:extLst>
          </p:cNvPr>
          <p:cNvSpPr>
            <a:spLocks noChangeAspect="1" noChangeArrowheads="1"/>
          </p:cNvSpPr>
          <p:nvPr/>
        </p:nvSpPr>
        <p:spPr bwMode="auto">
          <a:xfrm>
            <a:off x="1444576" y="5092"/>
            <a:ext cx="195506" cy="1955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52" tIns="29326" rIns="58652" bIns="29326" numCol="1" anchor="t" anchorCtr="0" compatLnSpc="1">
            <a:prstTxWarp prst="textNoShape">
              <a:avLst/>
            </a:prstTxWarp>
          </a:bodyPr>
          <a:lstStyle/>
          <a:p>
            <a:endParaRPr lang="ru-RU" sz="1155">
              <a:solidFill>
                <a:prstClr val="black"/>
              </a:solidFill>
              <a:latin typeface="Arial" panose="020B0604020202020204" pitchFamily="34" charset="0"/>
              <a:ea typeface="Cambria" panose="02040503050406030204" pitchFamily="18" charset="0"/>
              <a:cs typeface="Arial" panose="020B0604020202020204" pitchFamily="34" charset="0"/>
            </a:endParaRPr>
          </a:p>
        </p:txBody>
      </p:sp>
      <p:pic>
        <p:nvPicPr>
          <p:cNvPr id="83" name="Рисунок 82">
            <a:extLst>
              <a:ext uri="{FF2B5EF4-FFF2-40B4-BE49-F238E27FC236}">
                <a16:creationId xmlns:a16="http://schemas.microsoft.com/office/drawing/2014/main" id="{7D36B586-B37D-0730-FD23-A673B6F6DE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425" y="59490"/>
            <a:ext cx="549359" cy="558979"/>
          </a:xfrm>
          <a:prstGeom prst="rect">
            <a:avLst/>
          </a:prstGeom>
        </p:spPr>
      </p:pic>
      <p:cxnSp>
        <p:nvCxnSpPr>
          <p:cNvPr id="84" name="Прямая соединительная линия 83">
            <a:extLst>
              <a:ext uri="{FF2B5EF4-FFF2-40B4-BE49-F238E27FC236}">
                <a16:creationId xmlns:a16="http://schemas.microsoft.com/office/drawing/2014/main" id="{44F18627-B388-D768-B3B1-0E93814DBA5A}"/>
              </a:ext>
            </a:extLst>
          </p:cNvPr>
          <p:cNvCxnSpPr/>
          <p:nvPr/>
        </p:nvCxnSpPr>
        <p:spPr>
          <a:xfrm>
            <a:off x="1881396" y="54867"/>
            <a:ext cx="0" cy="5877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Прямоугольник 84">
            <a:extLst>
              <a:ext uri="{FF2B5EF4-FFF2-40B4-BE49-F238E27FC236}">
                <a16:creationId xmlns:a16="http://schemas.microsoft.com/office/drawing/2014/main" id="{D0BDD218-8DA2-BE24-AA3A-2F7D8FF51A34}"/>
              </a:ext>
            </a:extLst>
          </p:cNvPr>
          <p:cNvSpPr/>
          <p:nvPr/>
        </p:nvSpPr>
        <p:spPr>
          <a:xfrm>
            <a:off x="661791" y="-22432"/>
            <a:ext cx="859531" cy="726802"/>
          </a:xfrm>
          <a:prstGeom prst="rect">
            <a:avLst/>
          </a:prstGeom>
          <a:noFill/>
        </p:spPr>
        <p:txBody>
          <a:bodyPr wrap="none">
            <a:spAutoFit/>
          </a:bodyPr>
          <a:lstStyle/>
          <a:p>
            <a:pPr>
              <a:lnSpc>
                <a:spcPct val="120000"/>
              </a:lnSpc>
            </a:pPr>
            <a:r>
              <a:rPr lang="uz-Cyrl-UZ" sz="700" dirty="0">
                <a:solidFill>
                  <a:prstClr val="white"/>
                </a:solidFill>
                <a:latin typeface="Arial" panose="020B0604020202020204" pitchFamily="34" charset="0"/>
                <a:ea typeface="Cambria" panose="02040503050406030204" pitchFamily="18" charset="0"/>
                <a:cs typeface="Arial" panose="020B0604020202020204" pitchFamily="34" charset="0"/>
              </a:rPr>
              <a:t>Ўзбекистон </a:t>
            </a:r>
          </a:p>
          <a:p>
            <a:pPr>
              <a:lnSpc>
                <a:spcPct val="120000"/>
              </a:lnSpc>
            </a:pPr>
            <a:r>
              <a:rPr lang="uz-Cyrl-UZ" sz="700" dirty="0">
                <a:solidFill>
                  <a:prstClr val="white"/>
                </a:solidFill>
                <a:latin typeface="Arial" panose="020B0604020202020204" pitchFamily="34" charset="0"/>
                <a:ea typeface="Cambria" panose="02040503050406030204" pitchFamily="18" charset="0"/>
                <a:cs typeface="Arial" panose="020B0604020202020204" pitchFamily="34" charset="0"/>
              </a:rPr>
              <a:t>Республикаси</a:t>
            </a:r>
          </a:p>
          <a:p>
            <a:pPr>
              <a:lnSpc>
                <a:spcPct val="120000"/>
              </a:lnSpc>
            </a:pPr>
            <a:r>
              <a:rPr lang="uz-Cyrl-UZ" sz="700" dirty="0">
                <a:solidFill>
                  <a:prstClr val="white"/>
                </a:solidFill>
                <a:latin typeface="Arial" panose="020B0604020202020204" pitchFamily="34" charset="0"/>
                <a:ea typeface="Cambria" panose="02040503050406030204" pitchFamily="18" charset="0"/>
                <a:cs typeface="Arial" panose="020B0604020202020204" pitchFamily="34" charset="0"/>
              </a:rPr>
              <a:t>Инвестициялар </a:t>
            </a:r>
          </a:p>
          <a:p>
            <a:pPr>
              <a:lnSpc>
                <a:spcPct val="120000"/>
              </a:lnSpc>
            </a:pPr>
            <a:r>
              <a:rPr lang="uz-Cyrl-UZ" sz="700" dirty="0">
                <a:solidFill>
                  <a:prstClr val="white"/>
                </a:solidFill>
                <a:latin typeface="Arial" panose="020B0604020202020204" pitchFamily="34" charset="0"/>
                <a:ea typeface="Cambria" panose="02040503050406030204" pitchFamily="18" charset="0"/>
                <a:cs typeface="Arial" panose="020B0604020202020204" pitchFamily="34" charset="0"/>
              </a:rPr>
              <a:t>ва ташқи савдо </a:t>
            </a:r>
          </a:p>
          <a:p>
            <a:pPr>
              <a:lnSpc>
                <a:spcPct val="120000"/>
              </a:lnSpc>
            </a:pPr>
            <a:r>
              <a:rPr lang="uz-Cyrl-UZ" sz="700" dirty="0">
                <a:solidFill>
                  <a:prstClr val="white"/>
                </a:solidFill>
                <a:latin typeface="Arial" panose="020B0604020202020204" pitchFamily="34" charset="0"/>
                <a:ea typeface="Cambria" panose="02040503050406030204" pitchFamily="18" charset="0"/>
                <a:cs typeface="Arial" panose="020B0604020202020204" pitchFamily="34" charset="0"/>
              </a:rPr>
              <a:t>вазирлиги</a:t>
            </a:r>
            <a:endParaRPr lang="ru-RU" sz="700" dirty="0">
              <a:solidFill>
                <a:prstClr val="white"/>
              </a:solidFill>
              <a:latin typeface="Arial" panose="020B0604020202020204" pitchFamily="34" charset="0"/>
              <a:ea typeface="Cambria" panose="02040503050406030204" pitchFamily="18" charset="0"/>
              <a:cs typeface="Arial" panose="020B0604020202020204" pitchFamily="34" charset="0"/>
            </a:endParaRPr>
          </a:p>
        </p:txBody>
      </p:sp>
      <p:sp>
        <p:nvSpPr>
          <p:cNvPr id="86" name="Овал 85">
            <a:extLst>
              <a:ext uri="{FF2B5EF4-FFF2-40B4-BE49-F238E27FC236}">
                <a16:creationId xmlns:a16="http://schemas.microsoft.com/office/drawing/2014/main" id="{7C1C2898-85E3-4590-AD57-2962EC035CED}"/>
              </a:ext>
            </a:extLst>
          </p:cNvPr>
          <p:cNvSpPr/>
          <p:nvPr/>
        </p:nvSpPr>
        <p:spPr>
          <a:xfrm>
            <a:off x="4841629" y="2667721"/>
            <a:ext cx="2496775" cy="2438102"/>
          </a:xfrm>
          <a:prstGeom prst="ellipse">
            <a:avLst/>
          </a:prstGeom>
          <a:solidFill>
            <a:schemeClr val="bg1">
              <a:lumMod val="85000"/>
            </a:schemeClr>
          </a:solidFill>
          <a:ln w="28575">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prstClr val="white"/>
              </a:solidFill>
              <a:latin typeface="Arial" panose="020B0604020202020204" pitchFamily="34" charset="0"/>
              <a:ea typeface="Cambria" panose="02040503050406030204" pitchFamily="18" charset="0"/>
              <a:cs typeface="Arial" panose="020B0604020202020204" pitchFamily="34" charset="0"/>
            </a:endParaRPr>
          </a:p>
        </p:txBody>
      </p:sp>
      <p:cxnSp>
        <p:nvCxnSpPr>
          <p:cNvPr id="87" name="Прямая соединительная линия 86">
            <a:extLst>
              <a:ext uri="{FF2B5EF4-FFF2-40B4-BE49-F238E27FC236}">
                <a16:creationId xmlns:a16="http://schemas.microsoft.com/office/drawing/2014/main" id="{32091B8D-87A0-3CBE-4018-74336E0C5CAA}"/>
              </a:ext>
            </a:extLst>
          </p:cNvPr>
          <p:cNvCxnSpPr/>
          <p:nvPr/>
        </p:nvCxnSpPr>
        <p:spPr>
          <a:xfrm>
            <a:off x="4463699" y="2203530"/>
            <a:ext cx="13358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a:extLst>
              <a:ext uri="{FF2B5EF4-FFF2-40B4-BE49-F238E27FC236}">
                <a16:creationId xmlns:a16="http://schemas.microsoft.com/office/drawing/2014/main" id="{1608421B-F7FF-C510-792F-9B2850E31794}"/>
              </a:ext>
            </a:extLst>
          </p:cNvPr>
          <p:cNvCxnSpPr/>
          <p:nvPr/>
        </p:nvCxnSpPr>
        <p:spPr>
          <a:xfrm>
            <a:off x="6407592" y="2175687"/>
            <a:ext cx="13358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id="{E61C6544-5F3D-F555-9C80-EFC796507448}"/>
              </a:ext>
            </a:extLst>
          </p:cNvPr>
          <p:cNvCxnSpPr/>
          <p:nvPr/>
        </p:nvCxnSpPr>
        <p:spPr>
          <a:xfrm>
            <a:off x="7446974" y="3996796"/>
            <a:ext cx="1148317" cy="2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id="{1B882702-4848-2BF0-B717-D4B1085A1F49}"/>
              </a:ext>
            </a:extLst>
          </p:cNvPr>
          <p:cNvCxnSpPr/>
          <p:nvPr/>
        </p:nvCxnSpPr>
        <p:spPr>
          <a:xfrm>
            <a:off x="3610499" y="3828144"/>
            <a:ext cx="1148317" cy="2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a16="http://schemas.microsoft.com/office/drawing/2014/main" id="{A2446FAB-BEB6-9FEF-5ADB-B1B4360ABA51}"/>
              </a:ext>
            </a:extLst>
          </p:cNvPr>
          <p:cNvCxnSpPr/>
          <p:nvPr/>
        </p:nvCxnSpPr>
        <p:spPr>
          <a:xfrm>
            <a:off x="4524378" y="5649046"/>
            <a:ext cx="13358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a16="http://schemas.microsoft.com/office/drawing/2014/main" id="{C38BDDFA-754B-F682-F904-13033278AD5D}"/>
              </a:ext>
            </a:extLst>
          </p:cNvPr>
          <p:cNvCxnSpPr/>
          <p:nvPr/>
        </p:nvCxnSpPr>
        <p:spPr>
          <a:xfrm>
            <a:off x="6240037" y="5655962"/>
            <a:ext cx="13358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Прямоугольник 93">
            <a:extLst>
              <a:ext uri="{FF2B5EF4-FFF2-40B4-BE49-F238E27FC236}">
                <a16:creationId xmlns:a16="http://schemas.microsoft.com/office/drawing/2014/main" id="{125744D7-735D-384A-FD87-715F8CC05893}"/>
              </a:ext>
            </a:extLst>
          </p:cNvPr>
          <p:cNvSpPr/>
          <p:nvPr/>
        </p:nvSpPr>
        <p:spPr>
          <a:xfrm>
            <a:off x="3536900" y="3468451"/>
            <a:ext cx="1188147" cy="738664"/>
          </a:xfrm>
          <a:prstGeom prst="rect">
            <a:avLst/>
          </a:prstGeom>
        </p:spPr>
        <p:txBody>
          <a:bodyPr wrap="none">
            <a:spAutoFit/>
          </a:bodyPr>
          <a:lstStyle/>
          <a:p>
            <a:pPr algn="ctr"/>
            <a:r>
              <a:rPr lang="uz-Cyrl-UZ" sz="1600" b="1" dirty="0">
                <a:solidFill>
                  <a:schemeClr val="accent4"/>
                </a:solidFill>
                <a:latin typeface="Arial" panose="020B0604020202020204" pitchFamily="34" charset="0"/>
                <a:ea typeface="Cambria" panose="02040503050406030204" pitchFamily="18" charset="0"/>
                <a:cs typeface="Arial" panose="020B0604020202020204" pitchFamily="34" charset="0"/>
              </a:rPr>
              <a:t>704 </a:t>
            </a:r>
            <a:r>
              <a:rPr lang="en-US" sz="1600" b="1" dirty="0">
                <a:solidFill>
                  <a:schemeClr val="accent4"/>
                </a:solidFill>
                <a:latin typeface="Arial" panose="020B0604020202020204" pitchFamily="34" charset="0"/>
                <a:ea typeface="Cambria" panose="02040503050406030204" pitchFamily="18" charset="0"/>
                <a:cs typeface="Arial" panose="020B0604020202020204" pitchFamily="34" charset="0"/>
              </a:rPr>
              <a:t>units</a:t>
            </a:r>
            <a:endParaRPr lang="uz-Cyrl-UZ" sz="16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endParaRPr lang="uz-Cyrl-UZ" sz="10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r>
              <a:rPr lang="uz-Cyrl-UZ" sz="1600" b="1" dirty="0">
                <a:solidFill>
                  <a:srgbClr val="9CFEAA"/>
                </a:solidFill>
                <a:latin typeface="Arial" panose="020B0604020202020204" pitchFamily="34" charset="0"/>
                <a:ea typeface="Cambria" panose="02040503050406030204" pitchFamily="18" charset="0"/>
                <a:cs typeface="Arial" panose="020B0604020202020204" pitchFamily="34" charset="0"/>
              </a:rPr>
              <a:t>16 034 </a:t>
            </a:r>
            <a:r>
              <a:rPr lang="en-US" sz="1600" b="1" dirty="0">
                <a:solidFill>
                  <a:srgbClr val="9CFEAA"/>
                </a:solidFill>
                <a:latin typeface="Arial" panose="020B0604020202020204" pitchFamily="34" charset="0"/>
                <a:ea typeface="Cambria" panose="02040503050406030204" pitchFamily="18" charset="0"/>
                <a:cs typeface="Arial" panose="020B0604020202020204" pitchFamily="34" charset="0"/>
              </a:rPr>
              <a:t>km</a:t>
            </a:r>
            <a:endParaRPr lang="uz-Cyrl-UZ" sz="1600" b="1" dirty="0">
              <a:solidFill>
                <a:srgbClr val="9CFEAA"/>
              </a:solidFill>
              <a:latin typeface="Arial" panose="020B0604020202020204" pitchFamily="34" charset="0"/>
              <a:ea typeface="Cambria" panose="02040503050406030204" pitchFamily="18" charset="0"/>
              <a:cs typeface="Arial" panose="020B0604020202020204" pitchFamily="34" charset="0"/>
            </a:endParaRPr>
          </a:p>
        </p:txBody>
      </p:sp>
      <p:cxnSp>
        <p:nvCxnSpPr>
          <p:cNvPr id="95" name="Прямая соединительная линия 94">
            <a:extLst>
              <a:ext uri="{FF2B5EF4-FFF2-40B4-BE49-F238E27FC236}">
                <a16:creationId xmlns:a16="http://schemas.microsoft.com/office/drawing/2014/main" id="{CFB71E01-E6AA-BCB3-4F5F-679CCAA11074}"/>
              </a:ext>
            </a:extLst>
          </p:cNvPr>
          <p:cNvCxnSpPr>
            <a:endCxn id="78" idx="4"/>
          </p:cNvCxnSpPr>
          <p:nvPr/>
        </p:nvCxnSpPr>
        <p:spPr>
          <a:xfrm flipV="1">
            <a:off x="6088028" y="6162676"/>
            <a:ext cx="2" cy="695325"/>
          </a:xfrm>
          <a:prstGeom prst="line">
            <a:avLst/>
          </a:prstGeom>
          <a:ln>
            <a:solidFill>
              <a:srgbClr val="2E24EC"/>
            </a:solidFill>
          </a:ln>
        </p:spPr>
        <p:style>
          <a:lnRef idx="1">
            <a:schemeClr val="accent1"/>
          </a:lnRef>
          <a:fillRef idx="0">
            <a:schemeClr val="accent1"/>
          </a:fillRef>
          <a:effectRef idx="0">
            <a:schemeClr val="accent1"/>
          </a:effectRef>
          <a:fontRef idx="minor">
            <a:schemeClr val="tx1"/>
          </a:fontRef>
        </p:style>
      </p:cxnSp>
      <p:sp>
        <p:nvSpPr>
          <p:cNvPr id="96" name="Прямоугольник 95">
            <a:extLst>
              <a:ext uri="{FF2B5EF4-FFF2-40B4-BE49-F238E27FC236}">
                <a16:creationId xmlns:a16="http://schemas.microsoft.com/office/drawing/2014/main" id="{7B234708-1E87-FCD2-2D6C-8972C506A734}"/>
              </a:ext>
            </a:extLst>
          </p:cNvPr>
          <p:cNvSpPr/>
          <p:nvPr/>
        </p:nvSpPr>
        <p:spPr>
          <a:xfrm>
            <a:off x="5828161" y="2935806"/>
            <a:ext cx="1297150" cy="784830"/>
          </a:xfrm>
          <a:prstGeom prst="rect">
            <a:avLst/>
          </a:prstGeom>
        </p:spPr>
        <p:txBody>
          <a:bodyPr wrap="none">
            <a:spAutoFit/>
          </a:bodyPr>
          <a:lstStyle/>
          <a:p>
            <a:pPr algn="ctr"/>
            <a:r>
              <a:rPr lang="uz-Cyrl-UZ" sz="3100" b="1" dirty="0">
                <a:solidFill>
                  <a:srgbClr val="FFC000"/>
                </a:solidFill>
                <a:latin typeface="Arial" panose="020B0604020202020204" pitchFamily="34" charset="0"/>
                <a:ea typeface="Cambria" panose="02040503050406030204" pitchFamily="18" charset="0"/>
                <a:cs typeface="Arial" panose="020B0604020202020204" pitchFamily="34" charset="0"/>
              </a:rPr>
              <a:t>278,6</a:t>
            </a:r>
            <a:r>
              <a:rPr lang="uz-Cyrl-UZ" sz="3100" b="1" dirty="0">
                <a:solidFill>
                  <a:srgbClr val="002060"/>
                </a:solidFill>
                <a:latin typeface="Arial" panose="020B0604020202020204" pitchFamily="34" charset="0"/>
                <a:ea typeface="Cambria" panose="02040503050406030204" pitchFamily="18" charset="0"/>
                <a:cs typeface="Arial" panose="020B0604020202020204" pitchFamily="34" charset="0"/>
              </a:rPr>
              <a:t> </a:t>
            </a:r>
          </a:p>
          <a:p>
            <a:pPr algn="ctr"/>
            <a:r>
              <a:rPr lang="en-US" sz="1400" b="1" dirty="0">
                <a:solidFill>
                  <a:srgbClr val="002060"/>
                </a:solidFill>
                <a:latin typeface="Arial" panose="020B0604020202020204" pitchFamily="34" charset="0"/>
                <a:ea typeface="Cambria" panose="02040503050406030204" pitchFamily="18" charset="0"/>
                <a:cs typeface="Arial" panose="020B0604020202020204" pitchFamily="34" charset="0"/>
              </a:rPr>
              <a:t>thousand</a:t>
            </a:r>
            <a:r>
              <a:rPr lang="uz-Cyrl-UZ" sz="14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002060"/>
                </a:solidFill>
                <a:latin typeface="Arial" panose="020B0604020202020204" pitchFamily="34" charset="0"/>
                <a:ea typeface="Cambria" panose="02040503050406030204" pitchFamily="18" charset="0"/>
                <a:cs typeface="Arial" panose="020B0604020202020204" pitchFamily="34" charset="0"/>
              </a:rPr>
              <a:t>km</a:t>
            </a:r>
            <a:endParaRPr lang="uz-Cyrl-UZ" sz="1400" b="1"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cxnSp>
        <p:nvCxnSpPr>
          <p:cNvPr id="97" name="Прямая соединительная линия 96">
            <a:extLst>
              <a:ext uri="{FF2B5EF4-FFF2-40B4-BE49-F238E27FC236}">
                <a16:creationId xmlns:a16="http://schemas.microsoft.com/office/drawing/2014/main" id="{D9FA6965-BE8F-2293-EAB8-436EFE05476A}"/>
              </a:ext>
            </a:extLst>
          </p:cNvPr>
          <p:cNvCxnSpPr/>
          <p:nvPr/>
        </p:nvCxnSpPr>
        <p:spPr>
          <a:xfrm>
            <a:off x="5041694" y="3833812"/>
            <a:ext cx="20926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Прямоугольник 97">
            <a:extLst>
              <a:ext uri="{FF2B5EF4-FFF2-40B4-BE49-F238E27FC236}">
                <a16:creationId xmlns:a16="http://schemas.microsoft.com/office/drawing/2014/main" id="{10BD8247-2318-D55F-A89E-CA8F184075F6}"/>
              </a:ext>
            </a:extLst>
          </p:cNvPr>
          <p:cNvSpPr/>
          <p:nvPr/>
        </p:nvSpPr>
        <p:spPr>
          <a:xfrm>
            <a:off x="5888998" y="3782082"/>
            <a:ext cx="1190887" cy="1077218"/>
          </a:xfrm>
          <a:prstGeom prst="rect">
            <a:avLst/>
          </a:prstGeom>
        </p:spPr>
        <p:txBody>
          <a:bodyPr wrap="square">
            <a:spAutoFit/>
          </a:bodyPr>
          <a:lstStyle/>
          <a:p>
            <a:pPr algn="ctr"/>
            <a:r>
              <a:rPr lang="uz-Cyrl-UZ" sz="3200" b="1" dirty="0">
                <a:solidFill>
                  <a:srgbClr val="00B050"/>
                </a:solidFill>
                <a:latin typeface="Arial" panose="020B0604020202020204" pitchFamily="34" charset="0"/>
                <a:ea typeface="Cambria" panose="02040503050406030204" pitchFamily="18" charset="0"/>
                <a:cs typeface="Arial" panose="020B0604020202020204" pitchFamily="34" charset="0"/>
              </a:rPr>
              <a:t>92,1</a:t>
            </a:r>
            <a:r>
              <a:rPr lang="uz-Cyrl-UZ" sz="3200" b="1" dirty="0">
                <a:solidFill>
                  <a:srgbClr val="9CFEAA"/>
                </a:solidFill>
                <a:latin typeface="Arial" panose="020B0604020202020204" pitchFamily="34" charset="0"/>
                <a:ea typeface="Cambria" panose="02040503050406030204" pitchFamily="18" charset="0"/>
                <a:cs typeface="Arial" panose="020B0604020202020204" pitchFamily="34" charset="0"/>
              </a:rPr>
              <a:t> </a:t>
            </a:r>
          </a:p>
          <a:p>
            <a:pPr algn="ctr"/>
            <a:r>
              <a:rPr lang="en-US" sz="1600" b="1" dirty="0">
                <a:solidFill>
                  <a:prstClr val="black"/>
                </a:solidFill>
                <a:latin typeface="Arial" panose="020B0604020202020204" pitchFamily="34" charset="0"/>
                <a:ea typeface="Cambria" panose="02040503050406030204" pitchFamily="18" charset="0"/>
                <a:cs typeface="Arial" panose="020B0604020202020204" pitchFamily="34" charset="0"/>
              </a:rPr>
              <a:t>thousand</a:t>
            </a:r>
            <a:r>
              <a:rPr lang="uz-Cyrl-UZ" sz="1600" b="1" dirty="0">
                <a:solidFill>
                  <a:prstClr val="black"/>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prstClr val="black"/>
                </a:solidFill>
                <a:latin typeface="Arial" panose="020B0604020202020204" pitchFamily="34" charset="0"/>
                <a:ea typeface="Cambria" panose="02040503050406030204" pitchFamily="18" charset="0"/>
                <a:cs typeface="Arial" panose="020B0604020202020204" pitchFamily="34" charset="0"/>
              </a:rPr>
              <a:t>units</a:t>
            </a:r>
            <a:endParaRPr lang="ru-RU" sz="1050" b="1" dirty="0">
              <a:solidFill>
                <a:prstClr val="black"/>
              </a:solidFill>
              <a:latin typeface="Arial" panose="020B0604020202020204" pitchFamily="34" charset="0"/>
              <a:ea typeface="Cambria" panose="02040503050406030204" pitchFamily="18" charset="0"/>
              <a:cs typeface="Arial" panose="020B0604020202020204" pitchFamily="34" charset="0"/>
            </a:endParaRPr>
          </a:p>
        </p:txBody>
      </p:sp>
      <p:sp>
        <p:nvSpPr>
          <p:cNvPr id="99" name="Прямоугольник 98">
            <a:extLst>
              <a:ext uri="{FF2B5EF4-FFF2-40B4-BE49-F238E27FC236}">
                <a16:creationId xmlns:a16="http://schemas.microsoft.com/office/drawing/2014/main" id="{1190E0FB-0D55-7016-2599-67DF13F06CDD}"/>
              </a:ext>
            </a:extLst>
          </p:cNvPr>
          <p:cNvSpPr/>
          <p:nvPr/>
        </p:nvSpPr>
        <p:spPr>
          <a:xfrm>
            <a:off x="5968327" y="4729739"/>
            <a:ext cx="184731" cy="261610"/>
          </a:xfrm>
          <a:prstGeom prst="rect">
            <a:avLst/>
          </a:prstGeom>
        </p:spPr>
        <p:txBody>
          <a:bodyPr wrap="none">
            <a:spAutoFit/>
          </a:bodyPr>
          <a:lstStyle/>
          <a:p>
            <a:pPr algn="ctr"/>
            <a:endParaRPr lang="uz-Cyrl-UZ" sz="1100" b="1" dirty="0">
              <a:solidFill>
                <a:srgbClr val="2E24EC"/>
              </a:solidFill>
              <a:latin typeface="Arial" panose="020B0604020202020204" pitchFamily="34" charset="0"/>
              <a:ea typeface="Cambria" panose="02040503050406030204" pitchFamily="18" charset="0"/>
              <a:cs typeface="Arial" panose="020B0604020202020204" pitchFamily="34" charset="0"/>
            </a:endParaRPr>
          </a:p>
        </p:txBody>
      </p:sp>
      <p:sp>
        <p:nvSpPr>
          <p:cNvPr id="100" name="Прямоугольник 99">
            <a:extLst>
              <a:ext uri="{FF2B5EF4-FFF2-40B4-BE49-F238E27FC236}">
                <a16:creationId xmlns:a16="http://schemas.microsoft.com/office/drawing/2014/main" id="{53097CD7-EA65-7690-BFF0-3D7C2DB9A65E}"/>
              </a:ext>
            </a:extLst>
          </p:cNvPr>
          <p:cNvSpPr/>
          <p:nvPr/>
        </p:nvSpPr>
        <p:spPr>
          <a:xfrm>
            <a:off x="5881" y="755211"/>
            <a:ext cx="4521769" cy="338554"/>
          </a:xfrm>
          <a:prstGeom prst="rect">
            <a:avLst/>
          </a:prstGeom>
        </p:spPr>
        <p:txBody>
          <a:bodyPr wrap="square" lIns="0" rIns="0">
            <a:spAutoFit/>
          </a:bodyPr>
          <a:lstStyle/>
          <a:p>
            <a:pPr algn="ct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Works done in</a:t>
            </a:r>
            <a:r>
              <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2017-2021</a:t>
            </a: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years</a:t>
            </a:r>
            <a:endParaRPr lang="ru-RU"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01" name="Прямоугольник 100">
            <a:extLst>
              <a:ext uri="{FF2B5EF4-FFF2-40B4-BE49-F238E27FC236}">
                <a16:creationId xmlns:a16="http://schemas.microsoft.com/office/drawing/2014/main" id="{2A10E213-306B-4F4F-35C9-ECEB59C06D05}"/>
              </a:ext>
            </a:extLst>
          </p:cNvPr>
          <p:cNvSpPr/>
          <p:nvPr/>
        </p:nvSpPr>
        <p:spPr>
          <a:xfrm>
            <a:off x="75479" y="3937956"/>
            <a:ext cx="3436595" cy="338554"/>
          </a:xfrm>
          <a:prstGeom prst="rect">
            <a:avLst/>
          </a:prstGeom>
        </p:spPr>
        <p:txBody>
          <a:bodyPr wrap="square">
            <a:spAutoFit/>
          </a:bodyPr>
          <a:lstStyle/>
          <a:p>
            <a:pPr algn="ctr"/>
            <a:r>
              <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35-500 </a:t>
            </a: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kV network</a:t>
            </a:r>
            <a:endPar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02" name="Овал 101">
            <a:extLst>
              <a:ext uri="{FF2B5EF4-FFF2-40B4-BE49-F238E27FC236}">
                <a16:creationId xmlns:a16="http://schemas.microsoft.com/office/drawing/2014/main" id="{98C1690E-0E51-2368-2C88-EBBFB84FCDED}"/>
              </a:ext>
            </a:extLst>
          </p:cNvPr>
          <p:cNvSpPr/>
          <p:nvPr/>
        </p:nvSpPr>
        <p:spPr>
          <a:xfrm>
            <a:off x="11585104" y="67379"/>
            <a:ext cx="569387" cy="5394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prstClr val="white"/>
              </a:solidFill>
              <a:latin typeface="Arial" panose="020B0604020202020204" pitchFamily="34" charset="0"/>
              <a:ea typeface="Cambria" panose="02040503050406030204" pitchFamily="18" charset="0"/>
              <a:cs typeface="Arial" panose="020B0604020202020204" pitchFamily="34" charset="0"/>
            </a:endParaRPr>
          </a:p>
        </p:txBody>
      </p:sp>
      <p:graphicFrame>
        <p:nvGraphicFramePr>
          <p:cNvPr id="103" name="Диаграмма 102">
            <a:extLst>
              <a:ext uri="{FF2B5EF4-FFF2-40B4-BE49-F238E27FC236}">
                <a16:creationId xmlns:a16="http://schemas.microsoft.com/office/drawing/2014/main" id="{A35255F2-FC4B-DED9-50EA-6C54F7E665DB}"/>
              </a:ext>
            </a:extLst>
          </p:cNvPr>
          <p:cNvGraphicFramePr/>
          <p:nvPr>
            <p:extLst>
              <p:ext uri="{D42A27DB-BD31-4B8C-83A1-F6EECF244321}">
                <p14:modId xmlns:p14="http://schemas.microsoft.com/office/powerpoint/2010/main" val="1984006173"/>
              </p:ext>
            </p:extLst>
          </p:nvPr>
        </p:nvGraphicFramePr>
        <p:xfrm>
          <a:off x="66166" y="1165374"/>
          <a:ext cx="3491004" cy="2576996"/>
        </p:xfrm>
        <a:graphic>
          <a:graphicData uri="http://schemas.openxmlformats.org/drawingml/2006/chart">
            <c:chart xmlns:c="http://schemas.openxmlformats.org/drawingml/2006/chart" xmlns:r="http://schemas.openxmlformats.org/officeDocument/2006/relationships" r:id="rId4"/>
          </a:graphicData>
        </a:graphic>
      </p:graphicFrame>
      <p:sp>
        <p:nvSpPr>
          <p:cNvPr id="104" name="Прямоугольник 103">
            <a:extLst>
              <a:ext uri="{FF2B5EF4-FFF2-40B4-BE49-F238E27FC236}">
                <a16:creationId xmlns:a16="http://schemas.microsoft.com/office/drawing/2014/main" id="{D2700FE6-578D-CE36-60D7-93FD848BE407}"/>
              </a:ext>
            </a:extLst>
          </p:cNvPr>
          <p:cNvSpPr/>
          <p:nvPr/>
        </p:nvSpPr>
        <p:spPr>
          <a:xfrm>
            <a:off x="4776283" y="4974699"/>
            <a:ext cx="915636" cy="338554"/>
          </a:xfrm>
          <a:prstGeom prst="rect">
            <a:avLst/>
          </a:prstGeom>
        </p:spPr>
        <p:txBody>
          <a:bodyPr wrap="none">
            <a:spAutoFit/>
          </a:bodyPr>
          <a:lstStyle/>
          <a:p>
            <a:pPr algn="ctr"/>
            <a:r>
              <a:rPr lang="uz-Cyrl-UZ" sz="1600" b="1" dirty="0">
                <a:solidFill>
                  <a:prstClr val="white"/>
                </a:solidFill>
                <a:latin typeface="Arial" panose="020B0604020202020204" pitchFamily="34" charset="0"/>
                <a:ea typeface="Cambria" panose="02040503050406030204" pitchFamily="18" charset="0"/>
                <a:cs typeface="Arial" panose="020B0604020202020204" pitchFamily="34" charset="0"/>
              </a:rPr>
              <a:t>6-10 </a:t>
            </a:r>
            <a:r>
              <a:rPr lang="en-US" sz="1600" b="1" dirty="0">
                <a:solidFill>
                  <a:prstClr val="white"/>
                </a:solidFill>
                <a:latin typeface="Arial" panose="020B0604020202020204" pitchFamily="34" charset="0"/>
                <a:ea typeface="Cambria" panose="02040503050406030204" pitchFamily="18" charset="0"/>
                <a:cs typeface="Arial" panose="020B0604020202020204" pitchFamily="34" charset="0"/>
              </a:rPr>
              <a:t>kV</a:t>
            </a:r>
            <a:endParaRPr lang="uz-Cyrl-UZ" sz="400" b="1" dirty="0">
              <a:solidFill>
                <a:prstClr val="white"/>
              </a:solidFill>
              <a:latin typeface="Arial" panose="020B0604020202020204" pitchFamily="34" charset="0"/>
              <a:ea typeface="Cambria" panose="02040503050406030204" pitchFamily="18" charset="0"/>
              <a:cs typeface="Arial" panose="020B0604020202020204" pitchFamily="34" charset="0"/>
            </a:endParaRPr>
          </a:p>
        </p:txBody>
      </p:sp>
      <p:graphicFrame>
        <p:nvGraphicFramePr>
          <p:cNvPr id="106" name="Диаграмма 105">
            <a:extLst>
              <a:ext uri="{FF2B5EF4-FFF2-40B4-BE49-F238E27FC236}">
                <a16:creationId xmlns:a16="http://schemas.microsoft.com/office/drawing/2014/main" id="{ECAE37A9-9BA1-8794-2CF1-F1B9B010FEDC}"/>
              </a:ext>
            </a:extLst>
          </p:cNvPr>
          <p:cNvGraphicFramePr/>
          <p:nvPr>
            <p:extLst>
              <p:ext uri="{D42A27DB-BD31-4B8C-83A1-F6EECF244321}">
                <p14:modId xmlns:p14="http://schemas.microsoft.com/office/powerpoint/2010/main" val="3478999325"/>
              </p:ext>
            </p:extLst>
          </p:nvPr>
        </p:nvGraphicFramePr>
        <p:xfrm>
          <a:off x="8504666" y="1046564"/>
          <a:ext cx="3681453" cy="2891391"/>
        </p:xfrm>
        <a:graphic>
          <a:graphicData uri="http://schemas.openxmlformats.org/drawingml/2006/chart">
            <c:chart xmlns:c="http://schemas.openxmlformats.org/drawingml/2006/chart" xmlns:r="http://schemas.openxmlformats.org/officeDocument/2006/relationships" r:id="rId5"/>
          </a:graphicData>
        </a:graphic>
      </p:graphicFrame>
      <p:sp>
        <p:nvSpPr>
          <p:cNvPr id="107" name="TextBox 106">
            <a:extLst>
              <a:ext uri="{FF2B5EF4-FFF2-40B4-BE49-F238E27FC236}">
                <a16:creationId xmlns:a16="http://schemas.microsoft.com/office/drawing/2014/main" id="{179BBFD7-4976-B7B5-FD18-FF53C41BA97D}"/>
              </a:ext>
            </a:extLst>
          </p:cNvPr>
          <p:cNvSpPr txBox="1"/>
          <p:nvPr/>
        </p:nvSpPr>
        <p:spPr>
          <a:xfrm>
            <a:off x="3525683" y="3066607"/>
            <a:ext cx="1208200" cy="338554"/>
          </a:xfrm>
          <a:prstGeom prst="rect">
            <a:avLst/>
          </a:prstGeom>
          <a:noFill/>
        </p:spPr>
        <p:txBody>
          <a:bodyPr wrap="square" rtlCol="0">
            <a:spAutoFit/>
          </a:bodyPr>
          <a:lstStyle/>
          <a:p>
            <a:pPr algn="ctr"/>
            <a:r>
              <a:rPr lang="uz-Cyrl-UZ" sz="1600" b="1" dirty="0">
                <a:solidFill>
                  <a:srgbClr val="00FFFF"/>
                </a:solidFill>
                <a:latin typeface="Arial" panose="020B0604020202020204" pitchFamily="34" charset="0"/>
                <a:ea typeface="Cambria" panose="02040503050406030204" pitchFamily="18" charset="0"/>
                <a:cs typeface="Arial" panose="020B0604020202020204" pitchFamily="34" charset="0"/>
              </a:rPr>
              <a:t>110 </a:t>
            </a:r>
            <a:r>
              <a:rPr lang="en-US" sz="1600"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600"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08" name="Прямоугольник 107">
            <a:extLst>
              <a:ext uri="{FF2B5EF4-FFF2-40B4-BE49-F238E27FC236}">
                <a16:creationId xmlns:a16="http://schemas.microsoft.com/office/drawing/2014/main" id="{57F90FAC-6461-6372-09F8-EE7AF4C3CC2E}"/>
              </a:ext>
            </a:extLst>
          </p:cNvPr>
          <p:cNvSpPr/>
          <p:nvPr/>
        </p:nvSpPr>
        <p:spPr>
          <a:xfrm>
            <a:off x="100064" y="1094396"/>
            <a:ext cx="3436595" cy="338554"/>
          </a:xfrm>
          <a:prstGeom prst="rect">
            <a:avLst/>
          </a:prstGeom>
        </p:spPr>
        <p:txBody>
          <a:bodyPr wrap="square">
            <a:spAutoFit/>
          </a:bodyPr>
          <a:lstStyle/>
          <a:p>
            <a:pPr algn="ctr"/>
            <a:r>
              <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0,4-10 </a:t>
            </a: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kV network</a:t>
            </a:r>
            <a:endPar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09" name="Овал 108">
            <a:extLst>
              <a:ext uri="{FF2B5EF4-FFF2-40B4-BE49-F238E27FC236}">
                <a16:creationId xmlns:a16="http://schemas.microsoft.com/office/drawing/2014/main" id="{DBAE100F-67FF-F0CA-9FCC-5AFC21D57C3E}"/>
              </a:ext>
            </a:extLst>
          </p:cNvPr>
          <p:cNvSpPr/>
          <p:nvPr/>
        </p:nvSpPr>
        <p:spPr>
          <a:xfrm>
            <a:off x="9598282" y="1740919"/>
            <a:ext cx="1505245" cy="1507136"/>
          </a:xfrm>
          <a:prstGeom prst="ellipse">
            <a:avLst/>
          </a:prstGeom>
          <a:solidFill>
            <a:schemeClr val="bg1">
              <a:lumMod val="85000"/>
            </a:schemeClr>
          </a:solidFill>
          <a:ln w="28575">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prstClr val="white"/>
              </a:solidFill>
              <a:latin typeface="Arial" panose="020B0604020202020204" pitchFamily="34" charset="0"/>
              <a:ea typeface="Cambria" panose="02040503050406030204" pitchFamily="18" charset="0"/>
              <a:cs typeface="Arial" panose="020B0604020202020204" pitchFamily="34" charset="0"/>
            </a:endParaRPr>
          </a:p>
        </p:txBody>
      </p:sp>
      <p:sp>
        <p:nvSpPr>
          <p:cNvPr id="110" name="Прямоугольник 109">
            <a:extLst>
              <a:ext uri="{FF2B5EF4-FFF2-40B4-BE49-F238E27FC236}">
                <a16:creationId xmlns:a16="http://schemas.microsoft.com/office/drawing/2014/main" id="{AB17040D-DFAB-BE6D-692D-BC6181ABFBAF}"/>
              </a:ext>
            </a:extLst>
          </p:cNvPr>
          <p:cNvSpPr/>
          <p:nvPr/>
        </p:nvSpPr>
        <p:spPr>
          <a:xfrm>
            <a:off x="4000500" y="747396"/>
            <a:ext cx="4249532" cy="338554"/>
          </a:xfrm>
          <a:prstGeom prst="rect">
            <a:avLst/>
          </a:prstGeom>
        </p:spPr>
        <p:txBody>
          <a:bodyPr wrap="square">
            <a:spAutoFit/>
          </a:bodyPr>
          <a:lstStyle/>
          <a:p>
            <a:pPr algn="ct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ACTIVE VOLUME</a:t>
            </a:r>
            <a:endPar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11" name="Прямоугольник 110">
            <a:extLst>
              <a:ext uri="{FF2B5EF4-FFF2-40B4-BE49-F238E27FC236}">
                <a16:creationId xmlns:a16="http://schemas.microsoft.com/office/drawing/2014/main" id="{7DA78DC2-02E3-6C0C-A0BA-63CAD4AFB70E}"/>
              </a:ext>
            </a:extLst>
          </p:cNvPr>
          <p:cNvSpPr/>
          <p:nvPr/>
        </p:nvSpPr>
        <p:spPr>
          <a:xfrm>
            <a:off x="7743473" y="746293"/>
            <a:ext cx="4562259" cy="338554"/>
          </a:xfrm>
          <a:prstGeom prst="rect">
            <a:avLst/>
          </a:prstGeom>
        </p:spPr>
        <p:txBody>
          <a:bodyPr wrap="square">
            <a:spAutoFit/>
          </a:bodyPr>
          <a:lstStyle/>
          <a:p>
            <a:pPr algn="ct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Perspective work to be done until</a:t>
            </a:r>
            <a:r>
              <a:rPr lang="ru-RU"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a:t>
            </a:r>
            <a:r>
              <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2026</a:t>
            </a:r>
            <a:r>
              <a:rPr lang="en-US"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year</a:t>
            </a:r>
            <a:endParaRPr lang="uz-Cyrl-UZ" sz="16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112" name="Рисунок 111">
            <a:extLst>
              <a:ext uri="{FF2B5EF4-FFF2-40B4-BE49-F238E27FC236}">
                <a16:creationId xmlns:a16="http://schemas.microsoft.com/office/drawing/2014/main" id="{3E415280-4338-805D-3CA0-B8CC293A35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8826" y="1502894"/>
            <a:ext cx="1030319" cy="885850"/>
          </a:xfrm>
          <a:prstGeom prst="rect">
            <a:avLst/>
          </a:prstGeom>
        </p:spPr>
      </p:pic>
      <p:graphicFrame>
        <p:nvGraphicFramePr>
          <p:cNvPr id="113" name="Диаграмма 112">
            <a:extLst>
              <a:ext uri="{FF2B5EF4-FFF2-40B4-BE49-F238E27FC236}">
                <a16:creationId xmlns:a16="http://schemas.microsoft.com/office/drawing/2014/main" id="{E8AC14A7-F7CF-B32E-B7E8-60CD6185533E}"/>
              </a:ext>
            </a:extLst>
          </p:cNvPr>
          <p:cNvGraphicFramePr/>
          <p:nvPr>
            <p:extLst>
              <p:ext uri="{D42A27DB-BD31-4B8C-83A1-F6EECF244321}">
                <p14:modId xmlns:p14="http://schemas.microsoft.com/office/powerpoint/2010/main" val="50452744"/>
              </p:ext>
            </p:extLst>
          </p:nvPr>
        </p:nvGraphicFramePr>
        <p:xfrm>
          <a:off x="8529494" y="4066309"/>
          <a:ext cx="3624998" cy="2909526"/>
        </p:xfrm>
        <a:graphic>
          <a:graphicData uri="http://schemas.openxmlformats.org/drawingml/2006/chart">
            <c:chart xmlns:c="http://schemas.openxmlformats.org/drawingml/2006/chart" xmlns:r="http://schemas.openxmlformats.org/officeDocument/2006/relationships" r:id="rId7"/>
          </a:graphicData>
        </a:graphic>
      </p:graphicFrame>
      <p:sp>
        <p:nvSpPr>
          <p:cNvPr id="114" name="Овал 113">
            <a:extLst>
              <a:ext uri="{FF2B5EF4-FFF2-40B4-BE49-F238E27FC236}">
                <a16:creationId xmlns:a16="http://schemas.microsoft.com/office/drawing/2014/main" id="{C4AA2280-894F-258E-43B7-C2FD7D546E34}"/>
              </a:ext>
            </a:extLst>
          </p:cNvPr>
          <p:cNvSpPr/>
          <p:nvPr/>
        </p:nvSpPr>
        <p:spPr>
          <a:xfrm>
            <a:off x="9623625" y="4812918"/>
            <a:ext cx="1505245" cy="1507136"/>
          </a:xfrm>
          <a:prstGeom prst="ellipse">
            <a:avLst/>
          </a:prstGeom>
          <a:solidFill>
            <a:schemeClr val="bg1">
              <a:lumMod val="85000"/>
            </a:schemeClr>
          </a:solidFill>
          <a:ln w="28575">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prstClr val="white"/>
              </a:solidFill>
              <a:latin typeface="Arial" panose="020B0604020202020204" pitchFamily="34" charset="0"/>
              <a:ea typeface="Cambria" panose="02040503050406030204" pitchFamily="18" charset="0"/>
              <a:cs typeface="Arial" panose="020B0604020202020204" pitchFamily="34" charset="0"/>
            </a:endParaRPr>
          </a:p>
        </p:txBody>
      </p:sp>
      <p:sp>
        <p:nvSpPr>
          <p:cNvPr id="115" name="Прямоугольник 114">
            <a:extLst>
              <a:ext uri="{FF2B5EF4-FFF2-40B4-BE49-F238E27FC236}">
                <a16:creationId xmlns:a16="http://schemas.microsoft.com/office/drawing/2014/main" id="{6FA9828D-56DF-6EB0-A7AD-137B08A071A9}"/>
              </a:ext>
            </a:extLst>
          </p:cNvPr>
          <p:cNvSpPr/>
          <p:nvPr/>
        </p:nvSpPr>
        <p:spPr>
          <a:xfrm>
            <a:off x="9629650" y="2092698"/>
            <a:ext cx="1460656" cy="664349"/>
          </a:xfrm>
          <a:prstGeom prst="rect">
            <a:avLst/>
          </a:prstGeom>
        </p:spPr>
        <p:txBody>
          <a:bodyPr wrap="none">
            <a:spAutoFit/>
          </a:bodyPr>
          <a:lstStyle/>
          <a:p>
            <a:pPr algn="ctr"/>
            <a:r>
              <a:rPr lang="uz-Cyrl-UZ" sz="2117" b="1" dirty="0">
                <a:solidFill>
                  <a:srgbClr val="FFC000"/>
                </a:solidFill>
                <a:latin typeface="Arial" panose="020B0604020202020204" pitchFamily="34" charset="0"/>
                <a:ea typeface="Cambria" panose="02040503050406030204" pitchFamily="18" charset="0"/>
                <a:cs typeface="Arial" panose="020B0604020202020204" pitchFamily="34" charset="0"/>
              </a:rPr>
              <a:t>80,8</a:t>
            </a:r>
            <a:r>
              <a:rPr lang="uz-Cyrl-UZ" sz="2117" b="1" dirty="0">
                <a:solidFill>
                  <a:srgbClr val="002060"/>
                </a:solidFill>
                <a:latin typeface="Arial" panose="020B0604020202020204" pitchFamily="34" charset="0"/>
                <a:ea typeface="Cambria" panose="02040503050406030204" pitchFamily="18" charset="0"/>
                <a:cs typeface="Arial" panose="020B0604020202020204" pitchFamily="34" charset="0"/>
              </a:rPr>
              <a:t> </a:t>
            </a:r>
          </a:p>
          <a:p>
            <a:pPr algn="ctr"/>
            <a:r>
              <a:rPr lang="en-US" sz="1600" b="1" dirty="0">
                <a:solidFill>
                  <a:srgbClr val="002060"/>
                </a:solidFill>
                <a:latin typeface="Arial" panose="020B0604020202020204" pitchFamily="34" charset="0"/>
                <a:ea typeface="Cambria" panose="02040503050406030204" pitchFamily="18" charset="0"/>
                <a:cs typeface="Arial" panose="020B0604020202020204" pitchFamily="34" charset="0"/>
              </a:rPr>
              <a:t>thousand</a:t>
            </a:r>
            <a:r>
              <a:rPr lang="uz-Cyrl-UZ" sz="16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rgbClr val="002060"/>
                </a:solidFill>
                <a:latin typeface="Arial" panose="020B0604020202020204" pitchFamily="34" charset="0"/>
                <a:ea typeface="Cambria" panose="02040503050406030204" pitchFamily="18" charset="0"/>
                <a:cs typeface="Arial" panose="020B0604020202020204" pitchFamily="34" charset="0"/>
              </a:rPr>
              <a:t>km</a:t>
            </a:r>
            <a:endParaRPr lang="uz-Cyrl-UZ" sz="1600" b="1"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117" name="Прямоугольник 116">
            <a:extLst>
              <a:ext uri="{FF2B5EF4-FFF2-40B4-BE49-F238E27FC236}">
                <a16:creationId xmlns:a16="http://schemas.microsoft.com/office/drawing/2014/main" id="{5E87C752-5BF4-639E-E1CD-FF9639D49FA3}"/>
              </a:ext>
            </a:extLst>
          </p:cNvPr>
          <p:cNvSpPr/>
          <p:nvPr/>
        </p:nvSpPr>
        <p:spPr>
          <a:xfrm>
            <a:off x="4658930" y="1867407"/>
            <a:ext cx="1066319" cy="738664"/>
          </a:xfrm>
          <a:prstGeom prst="rect">
            <a:avLst/>
          </a:prstGeom>
        </p:spPr>
        <p:txBody>
          <a:bodyPr wrap="none">
            <a:spAutoFit/>
          </a:bodyPr>
          <a:lstStyle/>
          <a:p>
            <a:pPr algn="ctr"/>
            <a:r>
              <a:rPr lang="uz-Cyrl-UZ" sz="1600" b="1" kern="900" dirty="0">
                <a:solidFill>
                  <a:schemeClr val="accent4"/>
                </a:solidFill>
                <a:latin typeface="Arial" panose="020B0604020202020204" pitchFamily="34" charset="0"/>
                <a:ea typeface="Cambria" panose="02040503050406030204" pitchFamily="18" charset="0"/>
                <a:cs typeface="Arial" panose="020B0604020202020204" pitchFamily="34" charset="0"/>
              </a:rPr>
              <a:t>7 </a:t>
            </a:r>
            <a:r>
              <a:rPr lang="en-US" sz="1600" b="1" kern="900" dirty="0">
                <a:solidFill>
                  <a:schemeClr val="accent4"/>
                </a:solidFill>
                <a:latin typeface="Arial" panose="020B0604020202020204" pitchFamily="34" charset="0"/>
                <a:ea typeface="Cambria" panose="02040503050406030204" pitchFamily="18" charset="0"/>
                <a:cs typeface="Arial" panose="020B0604020202020204" pitchFamily="34" charset="0"/>
              </a:rPr>
              <a:t>units</a:t>
            </a:r>
            <a:endParaRPr lang="uz-Cyrl-UZ" sz="1600" b="1" kern="900"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endParaRPr lang="uz-Cyrl-UZ" sz="1000" b="1" kern="900"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r>
              <a:rPr lang="uz-Cyrl-UZ" sz="1600" b="1" kern="900" dirty="0">
                <a:solidFill>
                  <a:srgbClr val="9CFEAA"/>
                </a:solidFill>
                <a:latin typeface="Arial" panose="020B0604020202020204" pitchFamily="34" charset="0"/>
                <a:ea typeface="Cambria" panose="02040503050406030204" pitchFamily="18" charset="0"/>
                <a:cs typeface="Arial" panose="020B0604020202020204" pitchFamily="34" charset="0"/>
              </a:rPr>
              <a:t>2 390 </a:t>
            </a:r>
            <a:r>
              <a:rPr lang="en-US" sz="1600" b="1" kern="900" dirty="0">
                <a:solidFill>
                  <a:srgbClr val="9CFEAA"/>
                </a:solidFill>
                <a:latin typeface="Arial" panose="020B0604020202020204" pitchFamily="34" charset="0"/>
                <a:ea typeface="Cambria" panose="02040503050406030204" pitchFamily="18" charset="0"/>
                <a:cs typeface="Arial" panose="020B0604020202020204" pitchFamily="34" charset="0"/>
              </a:rPr>
              <a:t>km</a:t>
            </a:r>
            <a:endParaRPr lang="uz-Cyrl-UZ" sz="1600" b="1" kern="900" dirty="0">
              <a:solidFill>
                <a:srgbClr val="9CFEAA"/>
              </a:solidFill>
              <a:latin typeface="Arial" panose="020B0604020202020204" pitchFamily="34" charset="0"/>
              <a:ea typeface="Cambria" panose="02040503050406030204" pitchFamily="18" charset="0"/>
              <a:cs typeface="Arial" panose="020B0604020202020204" pitchFamily="34" charset="0"/>
            </a:endParaRPr>
          </a:p>
        </p:txBody>
      </p:sp>
      <p:sp>
        <p:nvSpPr>
          <p:cNvPr id="118" name="TextBox 117">
            <a:extLst>
              <a:ext uri="{FF2B5EF4-FFF2-40B4-BE49-F238E27FC236}">
                <a16:creationId xmlns:a16="http://schemas.microsoft.com/office/drawing/2014/main" id="{DA718FA2-1EF4-1431-C3B6-EE7FC42C6FEE}"/>
              </a:ext>
            </a:extLst>
          </p:cNvPr>
          <p:cNvSpPr txBox="1"/>
          <p:nvPr/>
        </p:nvSpPr>
        <p:spPr>
          <a:xfrm>
            <a:off x="4652058" y="1594271"/>
            <a:ext cx="1208200" cy="338554"/>
          </a:xfrm>
          <a:prstGeom prst="rect">
            <a:avLst/>
          </a:prstGeom>
          <a:noFill/>
        </p:spPr>
        <p:txBody>
          <a:bodyPr wrap="square" rtlCol="0">
            <a:spAutoFit/>
          </a:bodyPr>
          <a:lstStyle/>
          <a:p>
            <a:pPr algn="ctr"/>
            <a:r>
              <a:rPr lang="uz-Cyrl-UZ" sz="1600" b="1" dirty="0">
                <a:solidFill>
                  <a:srgbClr val="00FFFF"/>
                </a:solidFill>
                <a:latin typeface="Arial" panose="020B0604020202020204" pitchFamily="34" charset="0"/>
                <a:ea typeface="Cambria" panose="02040503050406030204" pitchFamily="18" charset="0"/>
                <a:cs typeface="Arial" panose="020B0604020202020204" pitchFamily="34" charset="0"/>
              </a:rPr>
              <a:t>500 </a:t>
            </a:r>
            <a:r>
              <a:rPr lang="en-US" sz="1600"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600"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19" name="TextBox 118">
            <a:extLst>
              <a:ext uri="{FF2B5EF4-FFF2-40B4-BE49-F238E27FC236}">
                <a16:creationId xmlns:a16="http://schemas.microsoft.com/office/drawing/2014/main" id="{C50FCE33-E167-FF12-87F9-02126637FCBC}"/>
              </a:ext>
            </a:extLst>
          </p:cNvPr>
          <p:cNvSpPr txBox="1"/>
          <p:nvPr/>
        </p:nvSpPr>
        <p:spPr>
          <a:xfrm>
            <a:off x="6303878" y="1492868"/>
            <a:ext cx="1208200" cy="338554"/>
          </a:xfrm>
          <a:prstGeom prst="rect">
            <a:avLst/>
          </a:prstGeom>
          <a:noFill/>
        </p:spPr>
        <p:txBody>
          <a:bodyPr wrap="square" rtlCol="0">
            <a:spAutoFit/>
          </a:bodyPr>
          <a:lstStyle/>
          <a:p>
            <a:pPr algn="ctr"/>
            <a:r>
              <a:rPr lang="uz-Cyrl-UZ" sz="1600" b="1" dirty="0">
                <a:solidFill>
                  <a:srgbClr val="00FFFF"/>
                </a:solidFill>
                <a:latin typeface="Arial" panose="020B0604020202020204" pitchFamily="34" charset="0"/>
                <a:ea typeface="Cambria" panose="02040503050406030204" pitchFamily="18" charset="0"/>
                <a:cs typeface="Arial" panose="020B0604020202020204" pitchFamily="34" charset="0"/>
              </a:rPr>
              <a:t>220 </a:t>
            </a:r>
            <a:r>
              <a:rPr lang="en-US" sz="1600"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600"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20" name="TextBox 119">
            <a:extLst>
              <a:ext uri="{FF2B5EF4-FFF2-40B4-BE49-F238E27FC236}">
                <a16:creationId xmlns:a16="http://schemas.microsoft.com/office/drawing/2014/main" id="{58610BAE-FFBF-19C5-C7BA-C275FE289124}"/>
              </a:ext>
            </a:extLst>
          </p:cNvPr>
          <p:cNvSpPr txBox="1"/>
          <p:nvPr/>
        </p:nvSpPr>
        <p:spPr>
          <a:xfrm>
            <a:off x="7416761" y="3100814"/>
            <a:ext cx="1248117" cy="338554"/>
          </a:xfrm>
          <a:prstGeom prst="rect">
            <a:avLst/>
          </a:prstGeom>
          <a:noFill/>
        </p:spPr>
        <p:txBody>
          <a:bodyPr wrap="square" rtlCol="0">
            <a:spAutoFit/>
          </a:bodyPr>
          <a:lstStyle/>
          <a:p>
            <a:pPr algn="ctr"/>
            <a:r>
              <a:rPr lang="uz-Cyrl-UZ"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35 </a:t>
            </a:r>
            <a:r>
              <a:rPr lang="en-US"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kV</a:t>
            </a:r>
            <a:endParaRPr lang="ru-RU"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21" name="Прямоугольник 120">
            <a:extLst>
              <a:ext uri="{FF2B5EF4-FFF2-40B4-BE49-F238E27FC236}">
                <a16:creationId xmlns:a16="http://schemas.microsoft.com/office/drawing/2014/main" id="{70053AF4-B745-2D9C-5DE4-716888268AB2}"/>
              </a:ext>
            </a:extLst>
          </p:cNvPr>
          <p:cNvSpPr/>
          <p:nvPr/>
        </p:nvSpPr>
        <p:spPr>
          <a:xfrm>
            <a:off x="6471383" y="1831066"/>
            <a:ext cx="1066319" cy="738664"/>
          </a:xfrm>
          <a:prstGeom prst="rect">
            <a:avLst/>
          </a:prstGeom>
        </p:spPr>
        <p:txBody>
          <a:bodyPr wrap="none">
            <a:spAutoFit/>
          </a:bodyPr>
          <a:lstStyle/>
          <a:p>
            <a:pPr algn="ctr"/>
            <a:r>
              <a:rPr lang="uz-Cyrl-UZ" sz="1600" b="1" dirty="0">
                <a:solidFill>
                  <a:schemeClr val="accent4"/>
                </a:solidFill>
                <a:latin typeface="Arial" panose="020B0604020202020204" pitchFamily="34" charset="0"/>
                <a:ea typeface="Cambria" panose="02040503050406030204" pitchFamily="18" charset="0"/>
                <a:cs typeface="Arial" panose="020B0604020202020204" pitchFamily="34" charset="0"/>
              </a:rPr>
              <a:t>70 </a:t>
            </a:r>
            <a:r>
              <a:rPr lang="en-US" sz="1600" b="1" dirty="0">
                <a:solidFill>
                  <a:schemeClr val="accent4"/>
                </a:solidFill>
                <a:latin typeface="Arial" panose="020B0604020202020204" pitchFamily="34" charset="0"/>
                <a:ea typeface="Cambria" panose="02040503050406030204" pitchFamily="18" charset="0"/>
                <a:cs typeface="Arial" panose="020B0604020202020204" pitchFamily="34" charset="0"/>
              </a:rPr>
              <a:t>units</a:t>
            </a:r>
            <a:endParaRPr lang="uz-Cyrl-UZ" sz="16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endParaRPr lang="uz-Cyrl-UZ" sz="10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r>
              <a:rPr lang="uz-Cyrl-UZ" sz="1600" b="1" dirty="0">
                <a:solidFill>
                  <a:srgbClr val="9CFEAA"/>
                </a:solidFill>
                <a:latin typeface="Arial" panose="020B0604020202020204" pitchFamily="34" charset="0"/>
                <a:ea typeface="Cambria" panose="02040503050406030204" pitchFamily="18" charset="0"/>
                <a:cs typeface="Arial" panose="020B0604020202020204" pitchFamily="34" charset="0"/>
              </a:rPr>
              <a:t>8 151 </a:t>
            </a:r>
            <a:r>
              <a:rPr lang="en-US" sz="1600" b="1" dirty="0">
                <a:solidFill>
                  <a:srgbClr val="9CFEAA"/>
                </a:solidFill>
                <a:latin typeface="Arial" panose="020B0604020202020204" pitchFamily="34" charset="0"/>
                <a:ea typeface="Cambria" panose="02040503050406030204" pitchFamily="18" charset="0"/>
                <a:cs typeface="Arial" panose="020B0604020202020204" pitchFamily="34" charset="0"/>
              </a:rPr>
              <a:t>km</a:t>
            </a:r>
            <a:endParaRPr lang="uz-Cyrl-UZ" sz="1600" b="1" dirty="0">
              <a:solidFill>
                <a:srgbClr val="9CFEAA"/>
              </a:solidFill>
              <a:latin typeface="Arial" panose="020B0604020202020204" pitchFamily="34" charset="0"/>
              <a:ea typeface="Cambria" panose="02040503050406030204" pitchFamily="18" charset="0"/>
              <a:cs typeface="Arial" panose="020B0604020202020204" pitchFamily="34" charset="0"/>
            </a:endParaRPr>
          </a:p>
        </p:txBody>
      </p:sp>
      <p:sp>
        <p:nvSpPr>
          <p:cNvPr id="122" name="Прямоугольник 121">
            <a:extLst>
              <a:ext uri="{FF2B5EF4-FFF2-40B4-BE49-F238E27FC236}">
                <a16:creationId xmlns:a16="http://schemas.microsoft.com/office/drawing/2014/main" id="{0B48A304-4123-66DC-7C81-0BE958660600}"/>
              </a:ext>
            </a:extLst>
          </p:cNvPr>
          <p:cNvSpPr/>
          <p:nvPr/>
        </p:nvSpPr>
        <p:spPr>
          <a:xfrm>
            <a:off x="7506789" y="3644967"/>
            <a:ext cx="1188147" cy="738664"/>
          </a:xfrm>
          <a:prstGeom prst="rect">
            <a:avLst/>
          </a:prstGeom>
        </p:spPr>
        <p:txBody>
          <a:bodyPr wrap="none">
            <a:spAutoFit/>
          </a:bodyPr>
          <a:lstStyle/>
          <a:p>
            <a:pPr algn="ctr"/>
            <a:r>
              <a:rPr lang="uz-Cyrl-UZ" sz="1600" b="1" dirty="0">
                <a:latin typeface="Arial" panose="020B0604020202020204" pitchFamily="34" charset="0"/>
                <a:ea typeface="Cambria" panose="02040503050406030204" pitchFamily="18" charset="0"/>
                <a:cs typeface="Arial" panose="020B0604020202020204" pitchFamily="34" charset="0"/>
              </a:rPr>
              <a:t>1048 </a:t>
            </a:r>
            <a:r>
              <a:rPr lang="en-US" sz="1600" b="1" dirty="0">
                <a:latin typeface="Arial" panose="020B0604020202020204" pitchFamily="34" charset="0"/>
                <a:ea typeface="Cambria" panose="02040503050406030204" pitchFamily="18" charset="0"/>
                <a:cs typeface="Arial" panose="020B0604020202020204" pitchFamily="34" charset="0"/>
              </a:rPr>
              <a:t>units</a:t>
            </a:r>
            <a:endParaRPr lang="uz-Cyrl-UZ" sz="1600" b="1" dirty="0">
              <a:latin typeface="Arial" panose="020B0604020202020204" pitchFamily="34" charset="0"/>
              <a:ea typeface="Cambria" panose="02040503050406030204" pitchFamily="18" charset="0"/>
              <a:cs typeface="Arial" panose="020B0604020202020204" pitchFamily="34" charset="0"/>
            </a:endParaRPr>
          </a:p>
          <a:p>
            <a:pPr algn="ctr"/>
            <a:endParaRPr lang="uz-Cyrl-UZ" sz="10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r>
              <a:rPr lang="uz-Cyrl-UZ" sz="1600" b="1" dirty="0">
                <a:solidFill>
                  <a:srgbClr val="C00000"/>
                </a:solidFill>
                <a:latin typeface="Arial" panose="020B0604020202020204" pitchFamily="34" charset="0"/>
                <a:ea typeface="Cambria" panose="02040503050406030204" pitchFamily="18" charset="0"/>
                <a:cs typeface="Arial" panose="020B0604020202020204" pitchFamily="34" charset="0"/>
              </a:rPr>
              <a:t>13 489 </a:t>
            </a:r>
            <a:r>
              <a:rPr lang="en-US" sz="1600" b="1" dirty="0">
                <a:solidFill>
                  <a:srgbClr val="C00000"/>
                </a:solidFill>
                <a:latin typeface="Arial" panose="020B0604020202020204" pitchFamily="34" charset="0"/>
                <a:ea typeface="Cambria" panose="02040503050406030204" pitchFamily="18" charset="0"/>
                <a:cs typeface="Arial" panose="020B0604020202020204" pitchFamily="34" charset="0"/>
              </a:rPr>
              <a:t>km</a:t>
            </a:r>
            <a:endParaRPr lang="uz-Cyrl-UZ" sz="1600" b="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sp>
        <p:nvSpPr>
          <p:cNvPr id="123" name="TextBox 122">
            <a:extLst>
              <a:ext uri="{FF2B5EF4-FFF2-40B4-BE49-F238E27FC236}">
                <a16:creationId xmlns:a16="http://schemas.microsoft.com/office/drawing/2014/main" id="{9B78F0A3-08F8-F470-93FD-2F0AADBF3EEC}"/>
              </a:ext>
            </a:extLst>
          </p:cNvPr>
          <p:cNvSpPr txBox="1"/>
          <p:nvPr/>
        </p:nvSpPr>
        <p:spPr>
          <a:xfrm>
            <a:off x="9676280" y="1283585"/>
            <a:ext cx="773818" cy="268215"/>
          </a:xfrm>
          <a:prstGeom prst="rect">
            <a:avLst/>
          </a:prstGeom>
          <a:noFill/>
        </p:spPr>
        <p:txBody>
          <a:bodyPr wrap="square" rtlCol="0">
            <a:spAutoFit/>
          </a:bodyPr>
          <a:lstStyle/>
          <a:p>
            <a:r>
              <a:rPr lang="uz-Cyrl-UZ" sz="1143" b="1" dirty="0">
                <a:solidFill>
                  <a:srgbClr val="00FFFF"/>
                </a:solidFill>
                <a:latin typeface="Arial" panose="020B0604020202020204" pitchFamily="34" charset="0"/>
                <a:ea typeface="Cambria" panose="02040503050406030204" pitchFamily="18" charset="0"/>
                <a:cs typeface="Arial" panose="020B0604020202020204" pitchFamily="34" charset="0"/>
              </a:rPr>
              <a:t>500 </a:t>
            </a:r>
            <a:r>
              <a:rPr lang="en-US" sz="1143"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24" name="TextBox 123">
            <a:extLst>
              <a:ext uri="{FF2B5EF4-FFF2-40B4-BE49-F238E27FC236}">
                <a16:creationId xmlns:a16="http://schemas.microsoft.com/office/drawing/2014/main" id="{59A92B24-41C4-8ABC-1240-1C2211FF141C}"/>
              </a:ext>
            </a:extLst>
          </p:cNvPr>
          <p:cNvSpPr txBox="1"/>
          <p:nvPr/>
        </p:nvSpPr>
        <p:spPr>
          <a:xfrm>
            <a:off x="10442587" y="1263673"/>
            <a:ext cx="773818" cy="268215"/>
          </a:xfrm>
          <a:prstGeom prst="rect">
            <a:avLst/>
          </a:prstGeom>
          <a:noFill/>
        </p:spPr>
        <p:txBody>
          <a:bodyPr wrap="square" rtlCol="0">
            <a:spAutoFit/>
          </a:bodyPr>
          <a:lstStyle/>
          <a:p>
            <a:r>
              <a:rPr lang="uz-Cyrl-UZ" sz="1143" b="1" dirty="0">
                <a:solidFill>
                  <a:srgbClr val="00FFFF"/>
                </a:solidFill>
                <a:latin typeface="Arial" panose="020B0604020202020204" pitchFamily="34" charset="0"/>
                <a:ea typeface="Cambria" panose="02040503050406030204" pitchFamily="18" charset="0"/>
                <a:cs typeface="Arial" panose="020B0604020202020204" pitchFamily="34" charset="0"/>
              </a:rPr>
              <a:t>220 </a:t>
            </a:r>
            <a:r>
              <a:rPr lang="en-US" sz="1143"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25" name="TextBox 124">
            <a:extLst>
              <a:ext uri="{FF2B5EF4-FFF2-40B4-BE49-F238E27FC236}">
                <a16:creationId xmlns:a16="http://schemas.microsoft.com/office/drawing/2014/main" id="{05FB8CC7-DD5A-D387-B0E8-B7375723D7F1}"/>
              </a:ext>
            </a:extLst>
          </p:cNvPr>
          <p:cNvSpPr txBox="1"/>
          <p:nvPr/>
        </p:nvSpPr>
        <p:spPr>
          <a:xfrm>
            <a:off x="10983924" y="2419246"/>
            <a:ext cx="773818" cy="268215"/>
          </a:xfrm>
          <a:prstGeom prst="rect">
            <a:avLst/>
          </a:prstGeom>
          <a:noFill/>
        </p:spPr>
        <p:txBody>
          <a:bodyPr wrap="square" rtlCol="0">
            <a:spAutoFit/>
          </a:bodyPr>
          <a:lstStyle/>
          <a:p>
            <a:pPr algn="ctr"/>
            <a:r>
              <a:rPr lang="uz-Cyrl-UZ" sz="1143"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35 </a:t>
            </a:r>
            <a:r>
              <a:rPr lang="en-US" sz="1143"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26" name="TextBox 125">
            <a:extLst>
              <a:ext uri="{FF2B5EF4-FFF2-40B4-BE49-F238E27FC236}">
                <a16:creationId xmlns:a16="http://schemas.microsoft.com/office/drawing/2014/main" id="{BBEA68B0-DABD-EF1B-0824-DE9898F09880}"/>
              </a:ext>
            </a:extLst>
          </p:cNvPr>
          <p:cNvSpPr txBox="1"/>
          <p:nvPr/>
        </p:nvSpPr>
        <p:spPr>
          <a:xfrm>
            <a:off x="8996442" y="2470280"/>
            <a:ext cx="773818" cy="268215"/>
          </a:xfrm>
          <a:prstGeom prst="rect">
            <a:avLst/>
          </a:prstGeom>
          <a:noFill/>
        </p:spPr>
        <p:txBody>
          <a:bodyPr wrap="square" rtlCol="0">
            <a:spAutoFit/>
          </a:bodyPr>
          <a:lstStyle/>
          <a:p>
            <a:r>
              <a:rPr lang="uz-Cyrl-UZ" sz="1143" b="1" dirty="0">
                <a:solidFill>
                  <a:srgbClr val="00FFFF"/>
                </a:solidFill>
                <a:latin typeface="Arial" panose="020B0604020202020204" pitchFamily="34" charset="0"/>
                <a:ea typeface="Cambria" panose="02040503050406030204" pitchFamily="18" charset="0"/>
                <a:cs typeface="Arial" panose="020B0604020202020204" pitchFamily="34" charset="0"/>
              </a:rPr>
              <a:t>110 </a:t>
            </a:r>
            <a:r>
              <a:rPr lang="en-US" sz="1143"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27" name="Прямоугольник 126">
            <a:extLst>
              <a:ext uri="{FF2B5EF4-FFF2-40B4-BE49-F238E27FC236}">
                <a16:creationId xmlns:a16="http://schemas.microsoft.com/office/drawing/2014/main" id="{6AE3C55E-28B2-59CA-AA2B-7551E8025293}"/>
              </a:ext>
            </a:extLst>
          </p:cNvPr>
          <p:cNvSpPr/>
          <p:nvPr/>
        </p:nvSpPr>
        <p:spPr>
          <a:xfrm>
            <a:off x="9159927" y="2912133"/>
            <a:ext cx="701492" cy="430887"/>
          </a:xfrm>
          <a:prstGeom prst="rect">
            <a:avLst/>
          </a:prstGeom>
        </p:spPr>
        <p:txBody>
          <a:bodyPr wrap="square">
            <a:spAutoFit/>
          </a:bodyPr>
          <a:lstStyle/>
          <a:p>
            <a:pPr algn="ctr"/>
            <a:r>
              <a:rPr lang="uz-Cyrl-UZ" sz="1100" b="1" dirty="0">
                <a:solidFill>
                  <a:schemeClr val="accent4">
                    <a:lumMod val="20000"/>
                    <a:lumOff val="80000"/>
                  </a:schemeClr>
                </a:solidFill>
                <a:latin typeface="Arial" panose="020B0604020202020204" pitchFamily="34" charset="0"/>
                <a:ea typeface="Cambria" panose="02040503050406030204" pitchFamily="18" charset="0"/>
                <a:cs typeface="Arial" panose="020B0604020202020204" pitchFamily="34" charset="0"/>
              </a:rPr>
              <a:t>1 850 </a:t>
            </a:r>
            <a:r>
              <a:rPr lang="en-US" sz="1100" b="1" dirty="0">
                <a:solidFill>
                  <a:schemeClr val="accent4">
                    <a:lumMod val="20000"/>
                    <a:lumOff val="80000"/>
                  </a:schemeClr>
                </a:solidFill>
                <a:latin typeface="Arial" panose="020B0604020202020204" pitchFamily="34" charset="0"/>
                <a:ea typeface="Cambria" panose="02040503050406030204" pitchFamily="18" charset="0"/>
                <a:cs typeface="Arial" panose="020B0604020202020204" pitchFamily="34" charset="0"/>
              </a:rPr>
              <a:t>km</a:t>
            </a:r>
            <a:endParaRPr lang="uz-Cyrl-UZ" sz="1100" b="1" dirty="0">
              <a:solidFill>
                <a:schemeClr val="accent4">
                  <a:lumMod val="20000"/>
                  <a:lumOff val="8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28" name="Прямоугольник 127">
            <a:extLst>
              <a:ext uri="{FF2B5EF4-FFF2-40B4-BE49-F238E27FC236}">
                <a16:creationId xmlns:a16="http://schemas.microsoft.com/office/drawing/2014/main" id="{E9F16B3A-AA91-018C-F3E6-96CE240AAFD0}"/>
              </a:ext>
            </a:extLst>
          </p:cNvPr>
          <p:cNvSpPr/>
          <p:nvPr/>
        </p:nvSpPr>
        <p:spPr>
          <a:xfrm>
            <a:off x="9409540" y="1491343"/>
            <a:ext cx="938077" cy="276999"/>
          </a:xfrm>
          <a:prstGeom prst="rect">
            <a:avLst/>
          </a:prstGeom>
        </p:spPr>
        <p:txBody>
          <a:bodyPr wrap="none">
            <a:spAutoFit/>
          </a:bodyPr>
          <a:lstStyle/>
          <a:p>
            <a:pPr algn="ctr"/>
            <a:r>
              <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rPr>
              <a:t>1902,3 </a:t>
            </a:r>
            <a:r>
              <a:rPr lang="en-US" sz="1200" b="1" dirty="0">
                <a:solidFill>
                  <a:schemeClr val="accent4"/>
                </a:solidFill>
                <a:latin typeface="Arial" panose="020B0604020202020204" pitchFamily="34" charset="0"/>
                <a:ea typeface="Cambria" panose="02040503050406030204" pitchFamily="18" charset="0"/>
                <a:cs typeface="Arial" panose="020B0604020202020204" pitchFamily="34" charset="0"/>
              </a:rPr>
              <a:t>km</a:t>
            </a:r>
            <a:endPar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p:txBody>
      </p:sp>
      <p:sp>
        <p:nvSpPr>
          <p:cNvPr id="129" name="Прямоугольник 128">
            <a:extLst>
              <a:ext uri="{FF2B5EF4-FFF2-40B4-BE49-F238E27FC236}">
                <a16:creationId xmlns:a16="http://schemas.microsoft.com/office/drawing/2014/main" id="{4189A049-2E68-4605-DA65-22B8E5261794}"/>
              </a:ext>
            </a:extLst>
          </p:cNvPr>
          <p:cNvSpPr/>
          <p:nvPr/>
        </p:nvSpPr>
        <p:spPr>
          <a:xfrm>
            <a:off x="10397345" y="1490233"/>
            <a:ext cx="938077" cy="276999"/>
          </a:xfrm>
          <a:prstGeom prst="rect">
            <a:avLst/>
          </a:prstGeom>
        </p:spPr>
        <p:txBody>
          <a:bodyPr wrap="none">
            <a:spAutoFit/>
          </a:bodyPr>
          <a:lstStyle/>
          <a:p>
            <a:pPr algn="ctr"/>
            <a:r>
              <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rPr>
              <a:t>2314,7 </a:t>
            </a:r>
            <a:r>
              <a:rPr lang="en-US" sz="1200" b="1" dirty="0">
                <a:solidFill>
                  <a:schemeClr val="accent4"/>
                </a:solidFill>
                <a:latin typeface="Arial" panose="020B0604020202020204" pitchFamily="34" charset="0"/>
                <a:ea typeface="Cambria" panose="02040503050406030204" pitchFamily="18" charset="0"/>
                <a:cs typeface="Arial" panose="020B0604020202020204" pitchFamily="34" charset="0"/>
              </a:rPr>
              <a:t>km</a:t>
            </a:r>
            <a:endPar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p:txBody>
      </p:sp>
      <p:sp>
        <p:nvSpPr>
          <p:cNvPr id="130" name="Прямоугольник 129">
            <a:extLst>
              <a:ext uri="{FF2B5EF4-FFF2-40B4-BE49-F238E27FC236}">
                <a16:creationId xmlns:a16="http://schemas.microsoft.com/office/drawing/2014/main" id="{A8A7A8D0-86DD-0109-00E0-5B779F7F5A5A}"/>
              </a:ext>
            </a:extLst>
          </p:cNvPr>
          <p:cNvSpPr/>
          <p:nvPr/>
        </p:nvSpPr>
        <p:spPr>
          <a:xfrm>
            <a:off x="10917973" y="2751149"/>
            <a:ext cx="667132" cy="430887"/>
          </a:xfrm>
          <a:prstGeom prst="rect">
            <a:avLst/>
          </a:prstGeom>
        </p:spPr>
        <p:txBody>
          <a:bodyPr wrap="square">
            <a:spAutoFit/>
          </a:bodyPr>
          <a:lstStyle/>
          <a:p>
            <a:pPr algn="ctr"/>
            <a:r>
              <a:rPr lang="uz-Cyrl-UZ" sz="1100" b="1" dirty="0">
                <a:solidFill>
                  <a:srgbClr val="C00000"/>
                </a:solidFill>
                <a:latin typeface="Arial" panose="020B0604020202020204" pitchFamily="34" charset="0"/>
                <a:ea typeface="Cambria" panose="02040503050406030204" pitchFamily="18" charset="0"/>
                <a:cs typeface="Arial" panose="020B0604020202020204" pitchFamily="34" charset="0"/>
              </a:rPr>
              <a:t>4 290</a:t>
            </a:r>
            <a:r>
              <a:rPr lang="ru-RU" sz="1100" b="1" dirty="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1100" b="1" dirty="0">
                <a:solidFill>
                  <a:srgbClr val="C00000"/>
                </a:solidFill>
                <a:latin typeface="Arial" panose="020B0604020202020204" pitchFamily="34" charset="0"/>
                <a:ea typeface="Cambria" panose="02040503050406030204" pitchFamily="18" charset="0"/>
                <a:cs typeface="Arial" panose="020B0604020202020204" pitchFamily="34" charset="0"/>
              </a:rPr>
              <a:t>km</a:t>
            </a:r>
            <a:endParaRPr lang="uz-Cyrl-UZ" sz="1100" b="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sp>
        <p:nvSpPr>
          <p:cNvPr id="131" name="TextBox 130">
            <a:extLst>
              <a:ext uri="{FF2B5EF4-FFF2-40B4-BE49-F238E27FC236}">
                <a16:creationId xmlns:a16="http://schemas.microsoft.com/office/drawing/2014/main" id="{ACBBA2D8-F9F8-5994-A91D-9DEBA213A56A}"/>
              </a:ext>
            </a:extLst>
          </p:cNvPr>
          <p:cNvSpPr txBox="1"/>
          <p:nvPr/>
        </p:nvSpPr>
        <p:spPr>
          <a:xfrm>
            <a:off x="9062712" y="5512004"/>
            <a:ext cx="773818" cy="268215"/>
          </a:xfrm>
          <a:prstGeom prst="rect">
            <a:avLst/>
          </a:prstGeom>
          <a:noFill/>
        </p:spPr>
        <p:txBody>
          <a:bodyPr wrap="square" rtlCol="0">
            <a:spAutoFit/>
          </a:bodyPr>
          <a:lstStyle/>
          <a:p>
            <a:r>
              <a:rPr lang="uz-Cyrl-UZ" sz="1143" b="1" dirty="0">
                <a:solidFill>
                  <a:srgbClr val="00FFFF"/>
                </a:solidFill>
                <a:latin typeface="Arial" panose="020B0604020202020204" pitchFamily="34" charset="0"/>
                <a:ea typeface="Cambria" panose="02040503050406030204" pitchFamily="18" charset="0"/>
                <a:cs typeface="Arial" panose="020B0604020202020204" pitchFamily="34" charset="0"/>
              </a:rPr>
              <a:t>110 </a:t>
            </a:r>
            <a:r>
              <a:rPr lang="en-US" sz="1143"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32" name="TextBox 131">
            <a:extLst>
              <a:ext uri="{FF2B5EF4-FFF2-40B4-BE49-F238E27FC236}">
                <a16:creationId xmlns:a16="http://schemas.microsoft.com/office/drawing/2014/main" id="{727C7467-5B0C-E092-A9FA-AABD193B4878}"/>
              </a:ext>
            </a:extLst>
          </p:cNvPr>
          <p:cNvSpPr txBox="1"/>
          <p:nvPr/>
        </p:nvSpPr>
        <p:spPr>
          <a:xfrm>
            <a:off x="9720934" y="4411238"/>
            <a:ext cx="781842" cy="268215"/>
          </a:xfrm>
          <a:prstGeom prst="rect">
            <a:avLst/>
          </a:prstGeom>
          <a:noFill/>
        </p:spPr>
        <p:txBody>
          <a:bodyPr wrap="square" rtlCol="0">
            <a:spAutoFit/>
          </a:bodyPr>
          <a:lstStyle/>
          <a:p>
            <a:r>
              <a:rPr lang="uz-Cyrl-UZ" sz="1143" b="1" dirty="0">
                <a:solidFill>
                  <a:srgbClr val="00FFFF"/>
                </a:solidFill>
                <a:latin typeface="Arial" panose="020B0604020202020204" pitchFamily="34" charset="0"/>
                <a:ea typeface="Cambria" panose="02040503050406030204" pitchFamily="18" charset="0"/>
                <a:cs typeface="Arial" panose="020B0604020202020204" pitchFamily="34" charset="0"/>
              </a:rPr>
              <a:t>500 </a:t>
            </a:r>
            <a:r>
              <a:rPr lang="en-US" sz="1143"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33" name="TextBox 132">
            <a:extLst>
              <a:ext uri="{FF2B5EF4-FFF2-40B4-BE49-F238E27FC236}">
                <a16:creationId xmlns:a16="http://schemas.microsoft.com/office/drawing/2014/main" id="{AAD9BB93-1C93-B2FC-7736-A5571C15259E}"/>
              </a:ext>
            </a:extLst>
          </p:cNvPr>
          <p:cNvSpPr txBox="1"/>
          <p:nvPr/>
        </p:nvSpPr>
        <p:spPr>
          <a:xfrm>
            <a:off x="10401028" y="4414968"/>
            <a:ext cx="727842" cy="268215"/>
          </a:xfrm>
          <a:prstGeom prst="rect">
            <a:avLst/>
          </a:prstGeom>
          <a:noFill/>
        </p:spPr>
        <p:txBody>
          <a:bodyPr wrap="square" rtlCol="0">
            <a:spAutoFit/>
          </a:bodyPr>
          <a:lstStyle/>
          <a:p>
            <a:r>
              <a:rPr lang="uz-Cyrl-UZ" sz="1143" b="1" dirty="0">
                <a:solidFill>
                  <a:srgbClr val="00FFFF"/>
                </a:solidFill>
                <a:latin typeface="Arial" panose="020B0604020202020204" pitchFamily="34" charset="0"/>
                <a:ea typeface="Cambria" panose="02040503050406030204" pitchFamily="18" charset="0"/>
                <a:cs typeface="Arial" panose="020B0604020202020204" pitchFamily="34" charset="0"/>
              </a:rPr>
              <a:t>220 </a:t>
            </a:r>
            <a:r>
              <a:rPr lang="en-US" sz="1143" b="1" dirty="0">
                <a:solidFill>
                  <a:srgbClr val="00FFFF"/>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rgbClr val="00FFFF"/>
              </a:solidFill>
              <a:latin typeface="Arial" panose="020B0604020202020204" pitchFamily="34" charset="0"/>
              <a:ea typeface="Cambria" panose="02040503050406030204" pitchFamily="18" charset="0"/>
              <a:cs typeface="Arial" panose="020B0604020202020204" pitchFamily="34" charset="0"/>
            </a:endParaRPr>
          </a:p>
        </p:txBody>
      </p:sp>
      <p:sp>
        <p:nvSpPr>
          <p:cNvPr id="134" name="TextBox 133">
            <a:extLst>
              <a:ext uri="{FF2B5EF4-FFF2-40B4-BE49-F238E27FC236}">
                <a16:creationId xmlns:a16="http://schemas.microsoft.com/office/drawing/2014/main" id="{BE966085-886C-1127-CFF8-0C7827B04030}"/>
              </a:ext>
            </a:extLst>
          </p:cNvPr>
          <p:cNvSpPr txBox="1"/>
          <p:nvPr/>
        </p:nvSpPr>
        <p:spPr>
          <a:xfrm>
            <a:off x="11005925" y="5436670"/>
            <a:ext cx="773818" cy="268215"/>
          </a:xfrm>
          <a:prstGeom prst="rect">
            <a:avLst/>
          </a:prstGeom>
          <a:noFill/>
        </p:spPr>
        <p:txBody>
          <a:bodyPr wrap="square" rtlCol="0">
            <a:spAutoFit/>
          </a:bodyPr>
          <a:lstStyle/>
          <a:p>
            <a:pPr algn="ctr"/>
            <a:r>
              <a:rPr lang="uz-Cyrl-UZ" sz="1143"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35 </a:t>
            </a:r>
            <a:r>
              <a:rPr lang="en-US" sz="1143"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kV</a:t>
            </a:r>
            <a:endParaRPr lang="ru-RU" sz="1143"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35" name="Прямоугольник 134">
            <a:extLst>
              <a:ext uri="{FF2B5EF4-FFF2-40B4-BE49-F238E27FC236}">
                <a16:creationId xmlns:a16="http://schemas.microsoft.com/office/drawing/2014/main" id="{0F3B1434-08A1-376B-A7ED-F949E0B4DCD9}"/>
              </a:ext>
            </a:extLst>
          </p:cNvPr>
          <p:cNvSpPr/>
          <p:nvPr/>
        </p:nvSpPr>
        <p:spPr>
          <a:xfrm>
            <a:off x="9159927" y="5744020"/>
            <a:ext cx="599521" cy="430887"/>
          </a:xfrm>
          <a:prstGeom prst="rect">
            <a:avLst/>
          </a:prstGeom>
        </p:spPr>
        <p:txBody>
          <a:bodyPr wrap="square">
            <a:spAutoFit/>
          </a:bodyPr>
          <a:lstStyle/>
          <a:p>
            <a:pPr algn="ctr"/>
            <a:r>
              <a:rPr lang="uz-Cyrl-UZ" sz="1100" b="1" dirty="0">
                <a:solidFill>
                  <a:schemeClr val="accent4">
                    <a:lumMod val="20000"/>
                    <a:lumOff val="80000"/>
                  </a:schemeClr>
                </a:solidFill>
                <a:latin typeface="Arial" panose="020B0604020202020204" pitchFamily="34" charset="0"/>
                <a:ea typeface="Cambria" panose="02040503050406030204" pitchFamily="18" charset="0"/>
                <a:cs typeface="Arial" panose="020B0604020202020204" pitchFamily="34" charset="0"/>
              </a:rPr>
              <a:t>90 </a:t>
            </a:r>
            <a:r>
              <a:rPr lang="en-US" sz="1100" b="1" dirty="0">
                <a:solidFill>
                  <a:schemeClr val="accent4">
                    <a:lumMod val="20000"/>
                    <a:lumOff val="80000"/>
                  </a:schemeClr>
                </a:solidFill>
                <a:latin typeface="Arial" panose="020B0604020202020204" pitchFamily="34" charset="0"/>
                <a:ea typeface="Cambria" panose="02040503050406030204" pitchFamily="18" charset="0"/>
                <a:cs typeface="Arial" panose="020B0604020202020204" pitchFamily="34" charset="0"/>
              </a:rPr>
              <a:t>units</a:t>
            </a:r>
            <a:endParaRPr lang="uz-Cyrl-UZ" sz="1100" b="1" dirty="0">
              <a:solidFill>
                <a:schemeClr val="accent4">
                  <a:lumMod val="20000"/>
                  <a:lumOff val="8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36" name="Прямоугольник 135">
            <a:extLst>
              <a:ext uri="{FF2B5EF4-FFF2-40B4-BE49-F238E27FC236}">
                <a16:creationId xmlns:a16="http://schemas.microsoft.com/office/drawing/2014/main" id="{5DFBE56C-42F6-0A9A-B943-CA6DB55CD48C}"/>
              </a:ext>
            </a:extLst>
          </p:cNvPr>
          <p:cNvSpPr/>
          <p:nvPr/>
        </p:nvSpPr>
        <p:spPr>
          <a:xfrm>
            <a:off x="9388605" y="4691029"/>
            <a:ext cx="681597" cy="276999"/>
          </a:xfrm>
          <a:prstGeom prst="rect">
            <a:avLst/>
          </a:prstGeom>
        </p:spPr>
        <p:txBody>
          <a:bodyPr wrap="none">
            <a:spAutoFit/>
          </a:bodyPr>
          <a:lstStyle/>
          <a:p>
            <a:pPr algn="ctr"/>
            <a:r>
              <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rPr>
              <a:t>6 </a:t>
            </a:r>
            <a:r>
              <a:rPr lang="en-US" sz="1200" b="1" dirty="0">
                <a:solidFill>
                  <a:schemeClr val="accent4"/>
                </a:solidFill>
                <a:latin typeface="Arial" panose="020B0604020202020204" pitchFamily="34" charset="0"/>
                <a:ea typeface="Cambria" panose="02040503050406030204" pitchFamily="18" charset="0"/>
                <a:cs typeface="Arial" panose="020B0604020202020204" pitchFamily="34" charset="0"/>
              </a:rPr>
              <a:t>units</a:t>
            </a:r>
            <a:endPar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p:txBody>
      </p:sp>
      <p:sp>
        <p:nvSpPr>
          <p:cNvPr id="137" name="Прямоугольник 136">
            <a:extLst>
              <a:ext uri="{FF2B5EF4-FFF2-40B4-BE49-F238E27FC236}">
                <a16:creationId xmlns:a16="http://schemas.microsoft.com/office/drawing/2014/main" id="{DA9F995E-309A-433F-1DCA-52D4BACA35D0}"/>
              </a:ext>
            </a:extLst>
          </p:cNvPr>
          <p:cNvSpPr/>
          <p:nvPr/>
        </p:nvSpPr>
        <p:spPr>
          <a:xfrm>
            <a:off x="10661411" y="4701340"/>
            <a:ext cx="766557" cy="276999"/>
          </a:xfrm>
          <a:prstGeom prst="rect">
            <a:avLst/>
          </a:prstGeom>
        </p:spPr>
        <p:txBody>
          <a:bodyPr wrap="none">
            <a:spAutoFit/>
          </a:bodyPr>
          <a:lstStyle/>
          <a:p>
            <a:pPr algn="ctr"/>
            <a:r>
              <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rPr>
              <a:t>24 </a:t>
            </a:r>
            <a:r>
              <a:rPr lang="en-US" sz="1200" b="1" dirty="0">
                <a:solidFill>
                  <a:schemeClr val="accent4"/>
                </a:solidFill>
                <a:latin typeface="Arial" panose="020B0604020202020204" pitchFamily="34" charset="0"/>
                <a:ea typeface="Cambria" panose="02040503050406030204" pitchFamily="18" charset="0"/>
                <a:cs typeface="Arial" panose="020B0604020202020204" pitchFamily="34" charset="0"/>
              </a:rPr>
              <a:t>units</a:t>
            </a:r>
            <a:endParaRPr lang="uz-Cyrl-UZ" sz="12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p:txBody>
      </p:sp>
      <p:sp>
        <p:nvSpPr>
          <p:cNvPr id="138" name="Прямоугольник 137">
            <a:extLst>
              <a:ext uri="{FF2B5EF4-FFF2-40B4-BE49-F238E27FC236}">
                <a16:creationId xmlns:a16="http://schemas.microsoft.com/office/drawing/2014/main" id="{CD897EB2-8B5F-C91B-ADB8-9ED149C78729}"/>
              </a:ext>
            </a:extLst>
          </p:cNvPr>
          <p:cNvSpPr/>
          <p:nvPr/>
        </p:nvSpPr>
        <p:spPr>
          <a:xfrm>
            <a:off x="11079212" y="5760498"/>
            <a:ext cx="526106" cy="400110"/>
          </a:xfrm>
          <a:prstGeom prst="rect">
            <a:avLst/>
          </a:prstGeom>
        </p:spPr>
        <p:txBody>
          <a:bodyPr wrap="none">
            <a:spAutoFit/>
          </a:bodyPr>
          <a:lstStyle/>
          <a:p>
            <a:pPr algn="ctr"/>
            <a:r>
              <a:rPr lang="uz-Cyrl-UZ" sz="1000" b="1" dirty="0">
                <a:solidFill>
                  <a:srgbClr val="C00000"/>
                </a:solidFill>
                <a:latin typeface="Arial" panose="020B0604020202020204" pitchFamily="34" charset="0"/>
                <a:ea typeface="Cambria" panose="02040503050406030204" pitchFamily="18" charset="0"/>
                <a:cs typeface="Arial" panose="020B0604020202020204" pitchFamily="34" charset="0"/>
              </a:rPr>
              <a:t>120</a:t>
            </a:r>
            <a:endParaRPr lang="en-US" sz="1000" b="1" dirty="0">
              <a:solidFill>
                <a:srgbClr val="C00000"/>
              </a:solidFill>
              <a:latin typeface="Arial" panose="020B0604020202020204" pitchFamily="34" charset="0"/>
              <a:ea typeface="Cambria" panose="02040503050406030204" pitchFamily="18" charset="0"/>
              <a:cs typeface="Arial" panose="020B0604020202020204" pitchFamily="34" charset="0"/>
            </a:endParaRPr>
          </a:p>
          <a:p>
            <a:pPr algn="ctr"/>
            <a:r>
              <a:rPr lang="uz-Cyrl-UZ" sz="1000" b="1" dirty="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1000" b="1" dirty="0">
                <a:solidFill>
                  <a:srgbClr val="C00000"/>
                </a:solidFill>
                <a:latin typeface="Arial" panose="020B0604020202020204" pitchFamily="34" charset="0"/>
                <a:ea typeface="Cambria" panose="02040503050406030204" pitchFamily="18" charset="0"/>
                <a:cs typeface="Arial" panose="020B0604020202020204" pitchFamily="34" charset="0"/>
              </a:rPr>
              <a:t>units</a:t>
            </a:r>
            <a:endParaRPr lang="uz-Cyrl-UZ" sz="1000" b="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graphicFrame>
        <p:nvGraphicFramePr>
          <p:cNvPr id="139" name="Диаграмма 138">
            <a:extLst>
              <a:ext uri="{FF2B5EF4-FFF2-40B4-BE49-F238E27FC236}">
                <a16:creationId xmlns:a16="http://schemas.microsoft.com/office/drawing/2014/main" id="{ABAE6872-0B65-770C-1B71-74AE0A93B601}"/>
              </a:ext>
            </a:extLst>
          </p:cNvPr>
          <p:cNvGraphicFramePr/>
          <p:nvPr>
            <p:extLst>
              <p:ext uri="{D42A27DB-BD31-4B8C-83A1-F6EECF244321}">
                <p14:modId xmlns:p14="http://schemas.microsoft.com/office/powerpoint/2010/main" val="1143343275"/>
              </p:ext>
            </p:extLst>
          </p:nvPr>
        </p:nvGraphicFramePr>
        <p:xfrm>
          <a:off x="86691" y="4130510"/>
          <a:ext cx="3559873" cy="2528570"/>
        </p:xfrm>
        <a:graphic>
          <a:graphicData uri="http://schemas.openxmlformats.org/drawingml/2006/chart">
            <c:chart xmlns:c="http://schemas.openxmlformats.org/drawingml/2006/chart" xmlns:r="http://schemas.openxmlformats.org/officeDocument/2006/relationships" r:id="rId8"/>
          </a:graphicData>
        </a:graphic>
      </p:graphicFrame>
      <p:sp>
        <p:nvSpPr>
          <p:cNvPr id="141" name="Прямоугольник 140">
            <a:extLst>
              <a:ext uri="{FF2B5EF4-FFF2-40B4-BE49-F238E27FC236}">
                <a16:creationId xmlns:a16="http://schemas.microsoft.com/office/drawing/2014/main" id="{506CB69C-47CC-D822-0D81-47F5D6E05B16}"/>
              </a:ext>
            </a:extLst>
          </p:cNvPr>
          <p:cNvSpPr/>
          <p:nvPr/>
        </p:nvSpPr>
        <p:spPr>
          <a:xfrm>
            <a:off x="9941175" y="3221152"/>
            <a:ext cx="819456" cy="283604"/>
          </a:xfrm>
          <a:prstGeom prst="rect">
            <a:avLst/>
          </a:prstGeom>
        </p:spPr>
        <p:txBody>
          <a:bodyPr wrap="none">
            <a:spAutoFit/>
          </a:bodyPr>
          <a:lstStyle/>
          <a:p>
            <a:pPr algn="ctr"/>
            <a:r>
              <a:rPr lang="en-US" sz="1143" b="1" dirty="0">
                <a:solidFill>
                  <a:prstClr val="white"/>
                </a:solidFill>
                <a:latin typeface="Arial" panose="020B0604020202020204" pitchFamily="34" charset="0"/>
                <a:ea typeface="Cambria" panose="02040503050406030204" pitchFamily="18" charset="0"/>
                <a:cs typeface="Arial" panose="020B0604020202020204" pitchFamily="34" charset="0"/>
              </a:rPr>
              <a:t>0</a:t>
            </a:r>
            <a:r>
              <a:rPr lang="uz-Cyrl-UZ" sz="1143" b="1" dirty="0">
                <a:solidFill>
                  <a:prstClr val="white"/>
                </a:solidFill>
                <a:latin typeface="Arial" panose="020B0604020202020204" pitchFamily="34" charset="0"/>
                <a:ea typeface="Cambria" panose="02040503050406030204" pitchFamily="18" charset="0"/>
                <a:cs typeface="Arial" panose="020B0604020202020204" pitchFamily="34" charset="0"/>
              </a:rPr>
              <a:t>,</a:t>
            </a:r>
            <a:r>
              <a:rPr lang="en-US" sz="1143" b="1" dirty="0">
                <a:solidFill>
                  <a:prstClr val="white"/>
                </a:solidFill>
                <a:latin typeface="Arial" panose="020B0604020202020204" pitchFamily="34" charset="0"/>
                <a:ea typeface="Cambria" panose="02040503050406030204" pitchFamily="18" charset="0"/>
                <a:cs typeface="Arial" panose="020B0604020202020204" pitchFamily="34" charset="0"/>
              </a:rPr>
              <a:t>4</a:t>
            </a:r>
            <a:r>
              <a:rPr lang="ru-RU" sz="1143" b="1" dirty="0">
                <a:solidFill>
                  <a:prstClr val="white"/>
                </a:solidFill>
                <a:latin typeface="Arial" panose="020B0604020202020204" pitchFamily="34" charset="0"/>
                <a:ea typeface="Cambria" panose="02040503050406030204" pitchFamily="18" charset="0"/>
                <a:cs typeface="Arial" panose="020B0604020202020204" pitchFamily="34" charset="0"/>
              </a:rPr>
              <a:t>-10</a:t>
            </a:r>
            <a:r>
              <a:rPr lang="uz-Cyrl-UZ" sz="1143" b="1" dirty="0">
                <a:solidFill>
                  <a:prstClr val="white"/>
                </a:solidFill>
                <a:latin typeface="Arial" panose="020B0604020202020204" pitchFamily="34" charset="0"/>
                <a:ea typeface="Cambria" panose="02040503050406030204" pitchFamily="18" charset="0"/>
                <a:cs typeface="Arial" panose="020B0604020202020204" pitchFamily="34" charset="0"/>
              </a:rPr>
              <a:t> </a:t>
            </a:r>
            <a:r>
              <a:rPr lang="en-US" sz="1143" b="1" dirty="0">
                <a:solidFill>
                  <a:prstClr val="white"/>
                </a:solidFill>
                <a:latin typeface="Arial" panose="020B0604020202020204" pitchFamily="34" charset="0"/>
                <a:ea typeface="Cambria" panose="02040503050406030204" pitchFamily="18" charset="0"/>
                <a:cs typeface="Arial" panose="020B0604020202020204" pitchFamily="34" charset="0"/>
              </a:rPr>
              <a:t>kV</a:t>
            </a:r>
            <a:endParaRPr lang="uz-Cyrl-UZ" sz="1143" b="1" dirty="0">
              <a:solidFill>
                <a:prstClr val="white"/>
              </a:solidFill>
              <a:latin typeface="Arial" panose="020B0604020202020204" pitchFamily="34" charset="0"/>
              <a:ea typeface="Cambria" panose="02040503050406030204" pitchFamily="18" charset="0"/>
              <a:cs typeface="Arial" panose="020B0604020202020204" pitchFamily="34" charset="0"/>
            </a:endParaRPr>
          </a:p>
          <a:p>
            <a:pPr algn="ctr"/>
            <a:r>
              <a:rPr lang="uz-Cyrl-UZ" sz="100" b="1" dirty="0">
                <a:solidFill>
                  <a:prstClr val="white"/>
                </a:solidFill>
                <a:latin typeface="Arial" panose="020B0604020202020204" pitchFamily="34" charset="0"/>
                <a:ea typeface="Cambria" panose="02040503050406030204" pitchFamily="18" charset="0"/>
                <a:cs typeface="Arial" panose="020B0604020202020204" pitchFamily="34" charset="0"/>
              </a:rPr>
              <a:t>  </a:t>
            </a:r>
          </a:p>
        </p:txBody>
      </p:sp>
      <p:pic>
        <p:nvPicPr>
          <p:cNvPr id="142" name="Рисунок 141">
            <a:extLst>
              <a:ext uri="{FF2B5EF4-FFF2-40B4-BE49-F238E27FC236}">
                <a16:creationId xmlns:a16="http://schemas.microsoft.com/office/drawing/2014/main" id="{51B2FB84-7306-5678-28D5-7BECBCE251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2552" y="3029856"/>
            <a:ext cx="590446" cy="732104"/>
          </a:xfrm>
          <a:prstGeom prst="rect">
            <a:avLst/>
          </a:prstGeom>
        </p:spPr>
      </p:pic>
      <p:sp>
        <p:nvSpPr>
          <p:cNvPr id="143" name="Прямоугольник 142">
            <a:extLst>
              <a:ext uri="{FF2B5EF4-FFF2-40B4-BE49-F238E27FC236}">
                <a16:creationId xmlns:a16="http://schemas.microsoft.com/office/drawing/2014/main" id="{352ED83A-D85B-B836-9FB2-A82FC1ED71FE}"/>
              </a:ext>
            </a:extLst>
          </p:cNvPr>
          <p:cNvSpPr/>
          <p:nvPr/>
        </p:nvSpPr>
        <p:spPr>
          <a:xfrm>
            <a:off x="9905604" y="6275112"/>
            <a:ext cx="941283" cy="283604"/>
          </a:xfrm>
          <a:prstGeom prst="rect">
            <a:avLst/>
          </a:prstGeom>
        </p:spPr>
        <p:txBody>
          <a:bodyPr wrap="none">
            <a:spAutoFit/>
          </a:bodyPr>
          <a:lstStyle/>
          <a:p>
            <a:pPr algn="ctr"/>
            <a:r>
              <a:rPr lang="uz-Cyrl-UZ" sz="1143" b="1" dirty="0">
                <a:solidFill>
                  <a:prstClr val="white"/>
                </a:solidFill>
                <a:latin typeface="Arial" panose="020B0604020202020204" pitchFamily="34" charset="0"/>
                <a:ea typeface="Cambria" panose="02040503050406030204" pitchFamily="18" charset="0"/>
                <a:cs typeface="Arial" panose="020B0604020202020204" pitchFamily="34" charset="0"/>
              </a:rPr>
              <a:t>6-10/0,4 </a:t>
            </a:r>
            <a:r>
              <a:rPr lang="en-US" sz="1143" b="1" dirty="0">
                <a:solidFill>
                  <a:prstClr val="white"/>
                </a:solidFill>
                <a:latin typeface="Arial" panose="020B0604020202020204" pitchFamily="34" charset="0"/>
                <a:ea typeface="Cambria" panose="02040503050406030204" pitchFamily="18" charset="0"/>
                <a:cs typeface="Arial" panose="020B0604020202020204" pitchFamily="34" charset="0"/>
              </a:rPr>
              <a:t>kV</a:t>
            </a:r>
            <a:endParaRPr lang="uz-Cyrl-UZ" sz="1143" b="1" dirty="0">
              <a:solidFill>
                <a:prstClr val="white"/>
              </a:solidFill>
              <a:latin typeface="Arial" panose="020B0604020202020204" pitchFamily="34" charset="0"/>
              <a:ea typeface="Cambria" panose="02040503050406030204" pitchFamily="18" charset="0"/>
              <a:cs typeface="Arial" panose="020B0604020202020204" pitchFamily="34" charset="0"/>
            </a:endParaRPr>
          </a:p>
          <a:p>
            <a:pPr algn="ctr"/>
            <a:r>
              <a:rPr lang="uz-Cyrl-UZ" sz="100" b="1" dirty="0">
                <a:solidFill>
                  <a:prstClr val="white"/>
                </a:solidFill>
                <a:latin typeface="Arial" panose="020B0604020202020204" pitchFamily="34" charset="0"/>
                <a:ea typeface="Cambria" panose="02040503050406030204" pitchFamily="18" charset="0"/>
                <a:cs typeface="Arial" panose="020B0604020202020204" pitchFamily="34" charset="0"/>
              </a:rPr>
              <a:t>  </a:t>
            </a:r>
          </a:p>
        </p:txBody>
      </p:sp>
      <p:pic>
        <p:nvPicPr>
          <p:cNvPr id="144" name="Рисунок 143">
            <a:extLst>
              <a:ext uri="{FF2B5EF4-FFF2-40B4-BE49-F238E27FC236}">
                <a16:creationId xmlns:a16="http://schemas.microsoft.com/office/drawing/2014/main" id="{9B68E91E-0078-2096-5C52-602ED625B4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8942" y="3881758"/>
            <a:ext cx="810167" cy="635168"/>
          </a:xfrm>
          <a:prstGeom prst="rect">
            <a:avLst/>
          </a:prstGeom>
        </p:spPr>
      </p:pic>
      <p:pic>
        <p:nvPicPr>
          <p:cNvPr id="145" name="Рисунок 144">
            <a:extLst>
              <a:ext uri="{FF2B5EF4-FFF2-40B4-BE49-F238E27FC236}">
                <a16:creationId xmlns:a16="http://schemas.microsoft.com/office/drawing/2014/main" id="{96FA3B72-2E7A-33A9-96F3-07D968DAA2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1347" y="5715467"/>
            <a:ext cx="1074241" cy="964148"/>
          </a:xfrm>
          <a:prstGeom prst="rect">
            <a:avLst/>
          </a:prstGeom>
        </p:spPr>
      </p:pic>
      <p:sp>
        <p:nvSpPr>
          <p:cNvPr id="151" name="Заголовок 1">
            <a:extLst>
              <a:ext uri="{FF2B5EF4-FFF2-40B4-BE49-F238E27FC236}">
                <a16:creationId xmlns:a16="http://schemas.microsoft.com/office/drawing/2014/main" id="{65ADBFE1-A4F5-33A0-C211-A32646659AEB}"/>
              </a:ext>
            </a:extLst>
          </p:cNvPr>
          <p:cNvSpPr>
            <a:spLocks noGrp="1"/>
          </p:cNvSpPr>
          <p:nvPr>
            <p:ph type="title"/>
          </p:nvPr>
        </p:nvSpPr>
        <p:spPr>
          <a:xfrm>
            <a:off x="2" y="40065"/>
            <a:ext cx="12210944" cy="369332"/>
          </a:xfrm>
          <a:solidFill>
            <a:srgbClr val="002060"/>
          </a:solidFill>
        </p:spPr>
        <p:txBody>
          <a:bodyPr vert="horz" wrap="square" lIns="91440" tIns="45720" rIns="91440" bIns="45720" rtlCol="0" anchor="ctr">
            <a:spAutoFit/>
          </a:bodyPr>
          <a:lstStyle/>
          <a:p>
            <a:pPr algn="ctr" defTabSz="1280160"/>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POWER GRID</a:t>
            </a:r>
          </a:p>
        </p:txBody>
      </p:sp>
      <p:sp>
        <p:nvSpPr>
          <p:cNvPr id="156" name="Прямоугольник 155">
            <a:extLst>
              <a:ext uri="{FF2B5EF4-FFF2-40B4-BE49-F238E27FC236}">
                <a16:creationId xmlns:a16="http://schemas.microsoft.com/office/drawing/2014/main" id="{BFD48D81-9941-839D-15A1-D3CD2DBCE192}"/>
              </a:ext>
            </a:extLst>
          </p:cNvPr>
          <p:cNvSpPr/>
          <p:nvPr/>
        </p:nvSpPr>
        <p:spPr>
          <a:xfrm>
            <a:off x="4621294" y="5301698"/>
            <a:ext cx="1359668" cy="738664"/>
          </a:xfrm>
          <a:prstGeom prst="rect">
            <a:avLst/>
          </a:prstGeom>
        </p:spPr>
        <p:txBody>
          <a:bodyPr wrap="none">
            <a:spAutoFit/>
          </a:bodyPr>
          <a:lstStyle/>
          <a:p>
            <a:pPr algn="ctr"/>
            <a:r>
              <a:rPr lang="uz-Cyrl-UZ" sz="1600" b="1" dirty="0">
                <a:solidFill>
                  <a:schemeClr val="accent4"/>
                </a:solidFill>
                <a:latin typeface="Arial" panose="020B0604020202020204" pitchFamily="34" charset="0"/>
                <a:ea typeface="Cambria" panose="02040503050406030204" pitchFamily="18" charset="0"/>
                <a:cs typeface="Arial" panose="020B0604020202020204" pitchFamily="34" charset="0"/>
              </a:rPr>
              <a:t>90 320 </a:t>
            </a:r>
            <a:r>
              <a:rPr lang="en-US" sz="1600" b="1" dirty="0">
                <a:solidFill>
                  <a:schemeClr val="accent4"/>
                </a:solidFill>
                <a:latin typeface="Arial" panose="020B0604020202020204" pitchFamily="34" charset="0"/>
                <a:ea typeface="Cambria" panose="02040503050406030204" pitchFamily="18" charset="0"/>
                <a:cs typeface="Arial" panose="020B0604020202020204" pitchFamily="34" charset="0"/>
              </a:rPr>
              <a:t>units</a:t>
            </a:r>
            <a:endParaRPr lang="uz-Cyrl-UZ" sz="16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endParaRPr lang="uz-Cyrl-UZ" sz="10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r>
              <a:rPr lang="uz-Cyrl-UZ" sz="1600" b="1" dirty="0">
                <a:solidFill>
                  <a:srgbClr val="9CFEAA"/>
                </a:solidFill>
                <a:latin typeface="Arial" panose="020B0604020202020204" pitchFamily="34" charset="0"/>
                <a:ea typeface="Cambria" panose="02040503050406030204" pitchFamily="18" charset="0"/>
                <a:cs typeface="Arial" panose="020B0604020202020204" pitchFamily="34" charset="0"/>
              </a:rPr>
              <a:t>100 262 </a:t>
            </a:r>
            <a:r>
              <a:rPr lang="en-US" sz="1600" b="1" dirty="0">
                <a:solidFill>
                  <a:srgbClr val="9CFEAA"/>
                </a:solidFill>
                <a:latin typeface="Arial" panose="020B0604020202020204" pitchFamily="34" charset="0"/>
                <a:ea typeface="Cambria" panose="02040503050406030204" pitchFamily="18" charset="0"/>
                <a:cs typeface="Arial" panose="020B0604020202020204" pitchFamily="34" charset="0"/>
              </a:rPr>
              <a:t>km</a:t>
            </a:r>
            <a:endParaRPr lang="uz-Cyrl-UZ" sz="1600" b="1" dirty="0">
              <a:solidFill>
                <a:srgbClr val="9CFEAA"/>
              </a:solidFill>
              <a:latin typeface="Arial" panose="020B0604020202020204" pitchFamily="34" charset="0"/>
              <a:ea typeface="Cambria" panose="02040503050406030204" pitchFamily="18" charset="0"/>
              <a:cs typeface="Arial" panose="020B0604020202020204" pitchFamily="34" charset="0"/>
            </a:endParaRPr>
          </a:p>
        </p:txBody>
      </p:sp>
      <p:sp>
        <p:nvSpPr>
          <p:cNvPr id="157" name="Прямоугольник 156">
            <a:extLst>
              <a:ext uri="{FF2B5EF4-FFF2-40B4-BE49-F238E27FC236}">
                <a16:creationId xmlns:a16="http://schemas.microsoft.com/office/drawing/2014/main" id="{BAC69FF8-46B3-8DDE-B671-78983AAB2B47}"/>
              </a:ext>
            </a:extLst>
          </p:cNvPr>
          <p:cNvSpPr/>
          <p:nvPr/>
        </p:nvSpPr>
        <p:spPr>
          <a:xfrm>
            <a:off x="6513318" y="5010874"/>
            <a:ext cx="777777" cy="338554"/>
          </a:xfrm>
          <a:prstGeom prst="rect">
            <a:avLst/>
          </a:prstGeom>
        </p:spPr>
        <p:txBody>
          <a:bodyPr wrap="none">
            <a:spAutoFit/>
          </a:bodyPr>
          <a:lstStyle/>
          <a:p>
            <a:pPr algn="ctr"/>
            <a:r>
              <a:rPr lang="uz-Cyrl-UZ" sz="1600" b="1" dirty="0">
                <a:solidFill>
                  <a:prstClr val="white"/>
                </a:solidFill>
                <a:latin typeface="Arial" panose="020B0604020202020204" pitchFamily="34" charset="0"/>
                <a:ea typeface="Cambria" panose="02040503050406030204" pitchFamily="18" charset="0"/>
                <a:cs typeface="Arial" panose="020B0604020202020204" pitchFamily="34" charset="0"/>
              </a:rPr>
              <a:t>0,4 </a:t>
            </a:r>
            <a:r>
              <a:rPr lang="en-US" sz="1600" b="1" dirty="0">
                <a:solidFill>
                  <a:prstClr val="white"/>
                </a:solidFill>
                <a:latin typeface="Arial" panose="020B0604020202020204" pitchFamily="34" charset="0"/>
                <a:ea typeface="Cambria" panose="02040503050406030204" pitchFamily="18" charset="0"/>
                <a:cs typeface="Arial" panose="020B0604020202020204" pitchFamily="34" charset="0"/>
              </a:rPr>
              <a:t>kV</a:t>
            </a:r>
            <a:endParaRPr lang="uz-Cyrl-UZ" sz="400" b="1" dirty="0">
              <a:solidFill>
                <a:prstClr val="white"/>
              </a:solidFill>
              <a:latin typeface="Arial" panose="020B0604020202020204" pitchFamily="34" charset="0"/>
              <a:ea typeface="Cambria" panose="02040503050406030204" pitchFamily="18" charset="0"/>
              <a:cs typeface="Arial" panose="020B0604020202020204" pitchFamily="34" charset="0"/>
            </a:endParaRPr>
          </a:p>
        </p:txBody>
      </p:sp>
      <p:sp>
        <p:nvSpPr>
          <p:cNvPr id="158" name="Прямоугольник 157">
            <a:extLst>
              <a:ext uri="{FF2B5EF4-FFF2-40B4-BE49-F238E27FC236}">
                <a16:creationId xmlns:a16="http://schemas.microsoft.com/office/drawing/2014/main" id="{AE1D3A19-2650-F00A-83CD-819602CDD01E}"/>
              </a:ext>
            </a:extLst>
          </p:cNvPr>
          <p:cNvSpPr/>
          <p:nvPr/>
        </p:nvSpPr>
        <p:spPr>
          <a:xfrm>
            <a:off x="6222411" y="5329089"/>
            <a:ext cx="1309974" cy="646331"/>
          </a:xfrm>
          <a:prstGeom prst="rect">
            <a:avLst/>
          </a:prstGeom>
        </p:spPr>
        <p:txBody>
          <a:bodyPr wrap="none">
            <a:spAutoFit/>
          </a:bodyPr>
          <a:lstStyle/>
          <a:p>
            <a:pPr algn="ctr"/>
            <a:endParaRPr lang="uz-Cyrl-UZ" sz="10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endParaRPr lang="uz-Cyrl-UZ" sz="1000" b="1" dirty="0">
              <a:solidFill>
                <a:schemeClr val="accent4"/>
              </a:solidFill>
              <a:latin typeface="Arial" panose="020B0604020202020204" pitchFamily="34" charset="0"/>
              <a:ea typeface="Cambria" panose="02040503050406030204" pitchFamily="18" charset="0"/>
              <a:cs typeface="Arial" panose="020B0604020202020204" pitchFamily="34" charset="0"/>
            </a:endParaRPr>
          </a:p>
          <a:p>
            <a:pPr algn="ctr"/>
            <a:r>
              <a:rPr lang="uz-Cyrl-UZ" sz="1600" b="1" dirty="0">
                <a:solidFill>
                  <a:schemeClr val="bg1"/>
                </a:solidFill>
                <a:latin typeface="Arial" panose="020B0604020202020204" pitchFamily="34" charset="0"/>
                <a:ea typeface="Cambria" panose="02040503050406030204" pitchFamily="18" charset="0"/>
                <a:cs typeface="Arial" panose="020B0604020202020204" pitchFamily="34" charset="0"/>
              </a:rPr>
              <a:t>138 369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km</a:t>
            </a:r>
            <a:endParaRPr lang="uz-Cyrl-UZ" sz="16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9" name="Прямоугольник 158">
            <a:extLst>
              <a:ext uri="{FF2B5EF4-FFF2-40B4-BE49-F238E27FC236}">
                <a16:creationId xmlns:a16="http://schemas.microsoft.com/office/drawing/2014/main" id="{ECB09D2F-F020-149A-2191-1AA780D6DA88}"/>
              </a:ext>
            </a:extLst>
          </p:cNvPr>
          <p:cNvSpPr/>
          <p:nvPr/>
        </p:nvSpPr>
        <p:spPr>
          <a:xfrm>
            <a:off x="9658116" y="3414819"/>
            <a:ext cx="1375698" cy="261610"/>
          </a:xfrm>
          <a:prstGeom prst="rect">
            <a:avLst/>
          </a:prstGeom>
        </p:spPr>
        <p:txBody>
          <a:bodyPr wrap="none">
            <a:spAutoFit/>
          </a:bodyPr>
          <a:lstStyle/>
          <a:p>
            <a:pPr algn="ctr"/>
            <a:r>
              <a:rPr lang="uz-Cyrl-UZ" sz="1100" b="1" dirty="0">
                <a:solidFill>
                  <a:schemeClr val="bg1"/>
                </a:solidFill>
                <a:latin typeface="Arial" panose="020B0604020202020204" pitchFamily="34" charset="0"/>
                <a:ea typeface="Cambria" panose="02040503050406030204" pitchFamily="18" charset="0"/>
                <a:cs typeface="Arial" panose="020B0604020202020204" pitchFamily="34" charset="0"/>
              </a:rPr>
              <a:t>70,5 </a:t>
            </a: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thousand</a:t>
            </a:r>
            <a:r>
              <a:rPr lang="ru-RU" sz="11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100" b="1" dirty="0">
                <a:solidFill>
                  <a:schemeClr val="bg1"/>
                </a:solidFill>
                <a:latin typeface="Arial" panose="020B0604020202020204" pitchFamily="34" charset="0"/>
                <a:ea typeface="Cambria" panose="02040503050406030204" pitchFamily="18" charset="0"/>
                <a:cs typeface="Arial" panose="020B0604020202020204" pitchFamily="34" charset="0"/>
              </a:rPr>
              <a:t>km</a:t>
            </a:r>
            <a:endParaRPr lang="uz-Cyrl-UZ" sz="11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60" name="Прямоугольник 159">
            <a:extLst>
              <a:ext uri="{FF2B5EF4-FFF2-40B4-BE49-F238E27FC236}">
                <a16:creationId xmlns:a16="http://schemas.microsoft.com/office/drawing/2014/main" id="{3BFD031B-A27E-532C-ED6C-7C9AE013BD73}"/>
              </a:ext>
            </a:extLst>
          </p:cNvPr>
          <p:cNvSpPr/>
          <p:nvPr/>
        </p:nvSpPr>
        <p:spPr>
          <a:xfrm>
            <a:off x="9876089" y="6507266"/>
            <a:ext cx="1064715" cy="276999"/>
          </a:xfrm>
          <a:prstGeom prst="rect">
            <a:avLst/>
          </a:prstGeom>
        </p:spPr>
        <p:txBody>
          <a:bodyPr wrap="none">
            <a:spAutoFit/>
          </a:bodyPr>
          <a:lstStyle/>
          <a:p>
            <a:pPr algn="ctr"/>
            <a:r>
              <a:rPr lang="uz-Cyrl-UZ" sz="1200" b="1" dirty="0">
                <a:solidFill>
                  <a:schemeClr val="bg1"/>
                </a:solidFill>
                <a:latin typeface="Arial" panose="020B0604020202020204" pitchFamily="34" charset="0"/>
                <a:ea typeface="Cambria" panose="02040503050406030204" pitchFamily="18" charset="0"/>
                <a:cs typeface="Arial" panose="020B0604020202020204" pitchFamily="34" charset="0"/>
              </a:rPr>
              <a:t>20 060 </a:t>
            </a:r>
            <a:r>
              <a:rPr lang="en-US" sz="1200" b="1" dirty="0">
                <a:solidFill>
                  <a:schemeClr val="bg1"/>
                </a:solidFill>
                <a:latin typeface="Arial" panose="020B0604020202020204" pitchFamily="34" charset="0"/>
                <a:ea typeface="Cambria" panose="02040503050406030204" pitchFamily="18" charset="0"/>
                <a:cs typeface="Arial" panose="020B0604020202020204" pitchFamily="34" charset="0"/>
              </a:rPr>
              <a:t>units</a:t>
            </a:r>
            <a:endParaRPr lang="uz-Cyrl-UZ" sz="12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61" name="Прямоугольник 160">
            <a:extLst>
              <a:ext uri="{FF2B5EF4-FFF2-40B4-BE49-F238E27FC236}">
                <a16:creationId xmlns:a16="http://schemas.microsoft.com/office/drawing/2014/main" id="{F9B5FDCB-1532-BA85-D826-2D908B78BBFB}"/>
              </a:ext>
            </a:extLst>
          </p:cNvPr>
          <p:cNvSpPr/>
          <p:nvPr/>
        </p:nvSpPr>
        <p:spPr>
          <a:xfrm>
            <a:off x="9724377" y="5192696"/>
            <a:ext cx="1290738" cy="602794"/>
          </a:xfrm>
          <a:prstGeom prst="rect">
            <a:avLst/>
          </a:prstGeom>
        </p:spPr>
        <p:txBody>
          <a:bodyPr wrap="none">
            <a:spAutoFit/>
          </a:bodyPr>
          <a:lstStyle/>
          <a:p>
            <a:pPr algn="ctr"/>
            <a:r>
              <a:rPr lang="uz-Cyrl-UZ" sz="2117" b="1" dirty="0">
                <a:solidFill>
                  <a:srgbClr val="FFC000"/>
                </a:solidFill>
                <a:latin typeface="Arial" panose="020B0604020202020204" pitchFamily="34" charset="0"/>
                <a:ea typeface="Cambria" panose="02040503050406030204" pitchFamily="18" charset="0"/>
                <a:cs typeface="Arial" panose="020B0604020202020204" pitchFamily="34" charset="0"/>
              </a:rPr>
              <a:t>20,3</a:t>
            </a:r>
            <a:r>
              <a:rPr lang="uz-Cyrl-UZ" sz="2117" b="1" dirty="0">
                <a:solidFill>
                  <a:srgbClr val="002060"/>
                </a:solidFill>
                <a:latin typeface="Arial" panose="020B0604020202020204" pitchFamily="34" charset="0"/>
                <a:ea typeface="Cambria" panose="02040503050406030204" pitchFamily="18" charset="0"/>
                <a:cs typeface="Arial" panose="020B0604020202020204" pitchFamily="34" charset="0"/>
              </a:rPr>
              <a:t> </a:t>
            </a:r>
          </a:p>
          <a:p>
            <a:pPr algn="ctr"/>
            <a:r>
              <a:rPr lang="en-US" sz="1200" b="1" dirty="0">
                <a:solidFill>
                  <a:srgbClr val="002060"/>
                </a:solidFill>
                <a:latin typeface="Arial" panose="020B0604020202020204" pitchFamily="34" charset="0"/>
                <a:ea typeface="Cambria" panose="02040503050406030204" pitchFamily="18" charset="0"/>
                <a:cs typeface="Arial" panose="020B0604020202020204" pitchFamily="34" charset="0"/>
              </a:rPr>
              <a:t>thousand</a:t>
            </a:r>
            <a:r>
              <a:rPr lang="uz-Cyrl-UZ" sz="1200" b="1" dirty="0">
                <a:solidFill>
                  <a:srgbClr val="002060"/>
                </a:solidFill>
                <a:latin typeface="Arial" panose="020B0604020202020204" pitchFamily="34" charset="0"/>
                <a:ea typeface="Cambria" panose="02040503050406030204" pitchFamily="18" charset="0"/>
                <a:cs typeface="Arial" panose="020B0604020202020204" pitchFamily="34" charset="0"/>
              </a:rPr>
              <a:t> </a:t>
            </a:r>
            <a:r>
              <a:rPr lang="en-US" sz="1200" b="1" dirty="0">
                <a:solidFill>
                  <a:srgbClr val="002060"/>
                </a:solidFill>
                <a:latin typeface="Arial" panose="020B0604020202020204" pitchFamily="34" charset="0"/>
                <a:ea typeface="Cambria" panose="02040503050406030204" pitchFamily="18" charset="0"/>
                <a:cs typeface="Arial" panose="020B0604020202020204" pitchFamily="34" charset="0"/>
              </a:rPr>
              <a:t>units</a:t>
            </a:r>
            <a:endParaRPr lang="uz-Cyrl-UZ" sz="1200" b="1"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93" name="Стрелка: пятиугольник 52">
            <a:extLst>
              <a:ext uri="{FF2B5EF4-FFF2-40B4-BE49-F238E27FC236}">
                <a16:creationId xmlns:a16="http://schemas.microsoft.com/office/drawing/2014/main" id="{8D747B09-9D35-52E4-51B3-B1771020EDF0}"/>
              </a:ext>
            </a:extLst>
          </p:cNvPr>
          <p:cNvSpPr/>
          <p:nvPr/>
        </p:nvSpPr>
        <p:spPr>
          <a:xfrm rot="10800000">
            <a:off x="11597368"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8503AC90-E44F-D080-4B4D-D854757FF6AC}"/>
              </a:ext>
            </a:extLst>
          </p:cNvPr>
          <p:cNvSpPr txBox="1"/>
          <p:nvPr/>
        </p:nvSpPr>
        <p:spPr>
          <a:xfrm>
            <a:off x="11698759" y="6501367"/>
            <a:ext cx="494786" cy="369332"/>
          </a:xfrm>
          <a:prstGeom prst="rect">
            <a:avLst/>
          </a:prstGeom>
          <a:noFill/>
        </p:spPr>
        <p:txBody>
          <a:bodyPr wrap="square">
            <a:spAutoFit/>
          </a:bodyPr>
          <a:lstStyle/>
          <a:p>
            <a:pPr algn="ctr"/>
            <a:r>
              <a:rPr lang="uz-Cyrl-UZ" b="1" dirty="0">
                <a:solidFill>
                  <a:schemeClr val="bg1"/>
                </a:solidFill>
                <a:cs typeface="Arial" panose="020B0604020202020204" pitchFamily="34" charset="0"/>
              </a:rPr>
              <a:t>10</a:t>
            </a:r>
            <a:endParaRPr lang="ru-RU" b="1" dirty="0">
              <a:solidFill>
                <a:schemeClr val="bg1"/>
              </a:solidFill>
              <a:cs typeface="Arial" panose="020B0604020202020204" pitchFamily="34" charset="0"/>
            </a:endParaRPr>
          </a:p>
        </p:txBody>
      </p:sp>
    </p:spTree>
    <p:extLst>
      <p:ext uri="{BB962C8B-B14F-4D97-AF65-F5344CB8AC3E}">
        <p14:creationId xmlns:p14="http://schemas.microsoft.com/office/powerpoint/2010/main" val="113874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High_voltage3" descr="{&quot;Key&quot;:&quot;POWER_USER_SHAPE_ICON&quot;,&quot;Value&quot;:&quot;POWER_USER_SHAPE_ICON_STYLE_1&quot;}">
            <a:extLst>
              <a:ext uri="{FF2B5EF4-FFF2-40B4-BE49-F238E27FC236}">
                <a16:creationId xmlns:a16="http://schemas.microsoft.com/office/drawing/2014/main" id="{3593B925-4D56-4F4C-A9CB-DA8C57442741}"/>
              </a:ext>
            </a:extLst>
          </p:cNvPr>
          <p:cNvSpPr>
            <a:spLocks noChangeAspect="1" noEditPoints="1"/>
          </p:cNvSpPr>
          <p:nvPr>
            <p:custDataLst>
              <p:tags r:id="rId1"/>
            </p:custDataLst>
          </p:nvPr>
        </p:nvSpPr>
        <p:spPr bwMode="auto">
          <a:xfrm>
            <a:off x="6276972" y="5180379"/>
            <a:ext cx="608727" cy="847538"/>
          </a:xfrm>
          <a:custGeom>
            <a:avLst/>
            <a:gdLst>
              <a:gd name="T0" fmla="*/ 244 w 542"/>
              <a:gd name="T1" fmla="*/ 590 h 753"/>
              <a:gd name="T2" fmla="*/ 181 w 542"/>
              <a:gd name="T3" fmla="*/ 645 h 753"/>
              <a:gd name="T4" fmla="*/ 361 w 542"/>
              <a:gd name="T5" fmla="*/ 645 h 753"/>
              <a:gd name="T6" fmla="*/ 298 w 542"/>
              <a:gd name="T7" fmla="*/ 590 h 753"/>
              <a:gd name="T8" fmla="*/ 376 w 542"/>
              <a:gd name="T9" fmla="*/ 706 h 753"/>
              <a:gd name="T10" fmla="*/ 166 w 542"/>
              <a:gd name="T11" fmla="*/ 706 h 753"/>
              <a:gd name="T12" fmla="*/ 122 w 542"/>
              <a:gd name="T13" fmla="*/ 395 h 753"/>
              <a:gd name="T14" fmla="*/ 204 w 542"/>
              <a:gd name="T15" fmla="*/ 347 h 753"/>
              <a:gd name="T16" fmla="*/ 338 w 542"/>
              <a:gd name="T17" fmla="*/ 347 h 753"/>
              <a:gd name="T18" fmla="*/ 420 w 542"/>
              <a:gd name="T19" fmla="*/ 395 h 753"/>
              <a:gd name="T20" fmla="*/ 219 w 542"/>
              <a:gd name="T21" fmla="*/ 521 h 753"/>
              <a:gd name="T22" fmla="*/ 323 w 542"/>
              <a:gd name="T23" fmla="*/ 521 h 753"/>
              <a:gd name="T24" fmla="*/ 247 w 542"/>
              <a:gd name="T25" fmla="*/ 430 h 753"/>
              <a:gd name="T26" fmla="*/ 251 w 542"/>
              <a:gd name="T27" fmla="*/ 395 h 753"/>
              <a:gd name="T28" fmla="*/ 291 w 542"/>
              <a:gd name="T29" fmla="*/ 331 h 753"/>
              <a:gd name="T30" fmla="*/ 38 w 542"/>
              <a:gd name="T31" fmla="*/ 412 h 753"/>
              <a:gd name="T32" fmla="*/ 204 w 542"/>
              <a:gd name="T33" fmla="*/ 306 h 753"/>
              <a:gd name="T34" fmla="*/ 95 w 542"/>
              <a:gd name="T35" fmla="*/ 231 h 753"/>
              <a:gd name="T36" fmla="*/ 77 w 542"/>
              <a:gd name="T37" fmla="*/ 303 h 753"/>
              <a:gd name="T38" fmla="*/ 60 w 542"/>
              <a:gd name="T39" fmla="*/ 213 h 753"/>
              <a:gd name="T40" fmla="*/ 212 w 542"/>
              <a:gd name="T41" fmla="*/ 115 h 753"/>
              <a:gd name="T42" fmla="*/ 257 w 542"/>
              <a:gd name="T43" fmla="*/ 0 h 753"/>
              <a:gd name="T44" fmla="*/ 303 w 542"/>
              <a:gd name="T45" fmla="*/ 14 h 753"/>
              <a:gd name="T46" fmla="*/ 472 w 542"/>
              <a:gd name="T47" fmla="*/ 197 h 753"/>
              <a:gd name="T48" fmla="*/ 482 w 542"/>
              <a:gd name="T49" fmla="*/ 285 h 753"/>
              <a:gd name="T50" fmla="*/ 447 w 542"/>
              <a:gd name="T51" fmla="*/ 285 h 753"/>
              <a:gd name="T52" fmla="*/ 338 w 542"/>
              <a:gd name="T53" fmla="*/ 231 h 753"/>
              <a:gd name="T54" fmla="*/ 494 w 542"/>
              <a:gd name="T55" fmla="*/ 397 h 753"/>
              <a:gd name="T56" fmla="*/ 504 w 542"/>
              <a:gd name="T57" fmla="*/ 484 h 753"/>
              <a:gd name="T58" fmla="*/ 469 w 542"/>
              <a:gd name="T59" fmla="*/ 484 h 753"/>
              <a:gd name="T60" fmla="*/ 344 w 542"/>
              <a:gd name="T61" fmla="*/ 430 h 753"/>
              <a:gd name="T62" fmla="*/ 519 w 542"/>
              <a:gd name="T63" fmla="*/ 706 h 753"/>
              <a:gd name="T64" fmla="*/ 519 w 542"/>
              <a:gd name="T65" fmla="*/ 753 h 753"/>
              <a:gd name="T66" fmla="*/ 0 w 542"/>
              <a:gd name="T67" fmla="*/ 730 h 753"/>
              <a:gd name="T68" fmla="*/ 114 w 542"/>
              <a:gd name="T69" fmla="*/ 706 h 753"/>
              <a:gd name="T70" fmla="*/ 73 w 542"/>
              <a:gd name="T71" fmla="*/ 430 h 753"/>
              <a:gd name="T72" fmla="*/ 56 w 542"/>
              <a:gd name="T73" fmla="*/ 502 h 753"/>
              <a:gd name="T74" fmla="*/ 38 w 542"/>
              <a:gd name="T75" fmla="*/ 412 h 753"/>
              <a:gd name="T76" fmla="*/ 144 w 542"/>
              <a:gd name="T77" fmla="*/ 195 h 753"/>
              <a:gd name="T78" fmla="*/ 204 w 542"/>
              <a:gd name="T79" fmla="*/ 160 h 753"/>
              <a:gd name="T80" fmla="*/ 338 w 542"/>
              <a:gd name="T81" fmla="*/ 160 h 753"/>
              <a:gd name="T82" fmla="*/ 399 w 542"/>
              <a:gd name="T83" fmla="*/ 195 h 753"/>
              <a:gd name="T84" fmla="*/ 271 w 542"/>
              <a:gd name="T85" fmla="*/ 35 h 753"/>
              <a:gd name="T86" fmla="*/ 291 w 542"/>
              <a:gd name="T87" fmla="*/ 109 h 753"/>
              <a:gd name="T88" fmla="*/ 251 w 542"/>
              <a:gd name="T89" fmla="*/ 296 h 753"/>
              <a:gd name="T90" fmla="*/ 291 w 542"/>
              <a:gd name="T91" fmla="*/ 231 h 753"/>
              <a:gd name="T92" fmla="*/ 251 w 542"/>
              <a:gd name="T93" fmla="*/ 144 h 753"/>
              <a:gd name="T94" fmla="*/ 291 w 542"/>
              <a:gd name="T95" fmla="*/ 195 h 753"/>
              <a:gd name="T96" fmla="*/ 251 w 542"/>
              <a:gd name="T97" fmla="*/ 14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2" h="753">
                <a:moveTo>
                  <a:pt x="181" y="645"/>
                </a:moveTo>
                <a:lnTo>
                  <a:pt x="244" y="590"/>
                </a:lnTo>
                <a:lnTo>
                  <a:pt x="208" y="558"/>
                </a:lnTo>
                <a:lnTo>
                  <a:pt x="181" y="645"/>
                </a:lnTo>
                <a:close/>
                <a:moveTo>
                  <a:pt x="298" y="590"/>
                </a:moveTo>
                <a:lnTo>
                  <a:pt x="361" y="645"/>
                </a:lnTo>
                <a:lnTo>
                  <a:pt x="334" y="558"/>
                </a:lnTo>
                <a:lnTo>
                  <a:pt x="298" y="590"/>
                </a:lnTo>
                <a:close/>
                <a:moveTo>
                  <a:pt x="166" y="706"/>
                </a:moveTo>
                <a:lnTo>
                  <a:pt x="376" y="706"/>
                </a:lnTo>
                <a:lnTo>
                  <a:pt x="271" y="614"/>
                </a:lnTo>
                <a:lnTo>
                  <a:pt x="166" y="706"/>
                </a:lnTo>
                <a:close/>
                <a:moveTo>
                  <a:pt x="204" y="347"/>
                </a:moveTo>
                <a:lnTo>
                  <a:pt x="122" y="395"/>
                </a:lnTo>
                <a:lnTo>
                  <a:pt x="204" y="395"/>
                </a:lnTo>
                <a:lnTo>
                  <a:pt x="204" y="347"/>
                </a:lnTo>
                <a:close/>
                <a:moveTo>
                  <a:pt x="420" y="395"/>
                </a:moveTo>
                <a:lnTo>
                  <a:pt x="338" y="347"/>
                </a:lnTo>
                <a:lnTo>
                  <a:pt x="338" y="395"/>
                </a:lnTo>
                <a:lnTo>
                  <a:pt x="420" y="395"/>
                </a:lnTo>
                <a:close/>
                <a:moveTo>
                  <a:pt x="247" y="430"/>
                </a:moveTo>
                <a:lnTo>
                  <a:pt x="219" y="521"/>
                </a:lnTo>
                <a:lnTo>
                  <a:pt x="271" y="566"/>
                </a:lnTo>
                <a:lnTo>
                  <a:pt x="323" y="521"/>
                </a:lnTo>
                <a:lnTo>
                  <a:pt x="295" y="430"/>
                </a:lnTo>
                <a:lnTo>
                  <a:pt x="247" y="430"/>
                </a:lnTo>
                <a:close/>
                <a:moveTo>
                  <a:pt x="251" y="331"/>
                </a:moveTo>
                <a:lnTo>
                  <a:pt x="251" y="395"/>
                </a:lnTo>
                <a:lnTo>
                  <a:pt x="291" y="395"/>
                </a:lnTo>
                <a:lnTo>
                  <a:pt x="291" y="331"/>
                </a:lnTo>
                <a:lnTo>
                  <a:pt x="251" y="331"/>
                </a:lnTo>
                <a:close/>
                <a:moveTo>
                  <a:pt x="38" y="412"/>
                </a:moveTo>
                <a:cubicBezTo>
                  <a:pt x="38" y="406"/>
                  <a:pt x="41" y="400"/>
                  <a:pt x="47" y="397"/>
                </a:cubicBezTo>
                <a:lnTo>
                  <a:pt x="204" y="306"/>
                </a:lnTo>
                <a:lnTo>
                  <a:pt x="204" y="231"/>
                </a:lnTo>
                <a:lnTo>
                  <a:pt x="95" y="231"/>
                </a:lnTo>
                <a:lnTo>
                  <a:pt x="95" y="285"/>
                </a:lnTo>
                <a:cubicBezTo>
                  <a:pt x="95" y="295"/>
                  <a:pt x="87" y="303"/>
                  <a:pt x="77" y="303"/>
                </a:cubicBezTo>
                <a:cubicBezTo>
                  <a:pt x="68" y="303"/>
                  <a:pt x="60" y="295"/>
                  <a:pt x="60" y="285"/>
                </a:cubicBezTo>
                <a:lnTo>
                  <a:pt x="60" y="213"/>
                </a:lnTo>
                <a:cubicBezTo>
                  <a:pt x="60" y="207"/>
                  <a:pt x="63" y="201"/>
                  <a:pt x="69" y="198"/>
                </a:cubicBezTo>
                <a:lnTo>
                  <a:pt x="212" y="115"/>
                </a:lnTo>
                <a:lnTo>
                  <a:pt x="240" y="13"/>
                </a:lnTo>
                <a:cubicBezTo>
                  <a:pt x="242" y="5"/>
                  <a:pt x="249" y="0"/>
                  <a:pt x="257" y="0"/>
                </a:cubicBezTo>
                <a:lnTo>
                  <a:pt x="285" y="0"/>
                </a:lnTo>
                <a:cubicBezTo>
                  <a:pt x="294" y="0"/>
                  <a:pt x="300" y="6"/>
                  <a:pt x="303" y="14"/>
                </a:cubicBezTo>
                <a:lnTo>
                  <a:pt x="330" y="115"/>
                </a:lnTo>
                <a:lnTo>
                  <a:pt x="472" y="197"/>
                </a:lnTo>
                <a:cubicBezTo>
                  <a:pt x="478" y="200"/>
                  <a:pt x="482" y="206"/>
                  <a:pt x="482" y="213"/>
                </a:cubicBezTo>
                <a:lnTo>
                  <a:pt x="482" y="285"/>
                </a:lnTo>
                <a:cubicBezTo>
                  <a:pt x="482" y="295"/>
                  <a:pt x="474" y="303"/>
                  <a:pt x="465" y="303"/>
                </a:cubicBezTo>
                <a:cubicBezTo>
                  <a:pt x="455" y="303"/>
                  <a:pt x="447" y="295"/>
                  <a:pt x="447" y="285"/>
                </a:cubicBezTo>
                <a:lnTo>
                  <a:pt x="447" y="231"/>
                </a:lnTo>
                <a:lnTo>
                  <a:pt x="338" y="231"/>
                </a:lnTo>
                <a:lnTo>
                  <a:pt x="338" y="306"/>
                </a:lnTo>
                <a:lnTo>
                  <a:pt x="494" y="397"/>
                </a:lnTo>
                <a:cubicBezTo>
                  <a:pt x="500" y="400"/>
                  <a:pt x="504" y="405"/>
                  <a:pt x="504" y="412"/>
                </a:cubicBezTo>
                <a:lnTo>
                  <a:pt x="504" y="484"/>
                </a:lnTo>
                <a:cubicBezTo>
                  <a:pt x="504" y="494"/>
                  <a:pt x="496" y="502"/>
                  <a:pt x="486" y="502"/>
                </a:cubicBezTo>
                <a:cubicBezTo>
                  <a:pt x="477" y="502"/>
                  <a:pt x="469" y="494"/>
                  <a:pt x="469" y="484"/>
                </a:cubicBezTo>
                <a:lnTo>
                  <a:pt x="469" y="430"/>
                </a:lnTo>
                <a:lnTo>
                  <a:pt x="344" y="430"/>
                </a:lnTo>
                <a:lnTo>
                  <a:pt x="428" y="706"/>
                </a:lnTo>
                <a:lnTo>
                  <a:pt x="519" y="706"/>
                </a:lnTo>
                <a:cubicBezTo>
                  <a:pt x="532" y="706"/>
                  <a:pt x="542" y="717"/>
                  <a:pt x="542" y="730"/>
                </a:cubicBezTo>
                <a:cubicBezTo>
                  <a:pt x="542" y="743"/>
                  <a:pt x="532" y="753"/>
                  <a:pt x="519" y="753"/>
                </a:cubicBezTo>
                <a:lnTo>
                  <a:pt x="23" y="753"/>
                </a:lnTo>
                <a:cubicBezTo>
                  <a:pt x="10" y="753"/>
                  <a:pt x="0" y="743"/>
                  <a:pt x="0" y="730"/>
                </a:cubicBezTo>
                <a:cubicBezTo>
                  <a:pt x="0" y="717"/>
                  <a:pt x="10" y="706"/>
                  <a:pt x="23" y="706"/>
                </a:cubicBezTo>
                <a:lnTo>
                  <a:pt x="114" y="706"/>
                </a:lnTo>
                <a:lnTo>
                  <a:pt x="198" y="430"/>
                </a:lnTo>
                <a:lnTo>
                  <a:pt x="73" y="430"/>
                </a:lnTo>
                <a:lnTo>
                  <a:pt x="73" y="484"/>
                </a:lnTo>
                <a:cubicBezTo>
                  <a:pt x="73" y="494"/>
                  <a:pt x="65" y="502"/>
                  <a:pt x="56" y="502"/>
                </a:cubicBezTo>
                <a:cubicBezTo>
                  <a:pt x="46" y="502"/>
                  <a:pt x="38" y="494"/>
                  <a:pt x="38" y="484"/>
                </a:cubicBezTo>
                <a:lnTo>
                  <a:pt x="38" y="412"/>
                </a:lnTo>
                <a:close/>
                <a:moveTo>
                  <a:pt x="204" y="160"/>
                </a:moveTo>
                <a:lnTo>
                  <a:pt x="144" y="195"/>
                </a:lnTo>
                <a:lnTo>
                  <a:pt x="204" y="195"/>
                </a:lnTo>
                <a:lnTo>
                  <a:pt x="204" y="160"/>
                </a:lnTo>
                <a:close/>
                <a:moveTo>
                  <a:pt x="399" y="195"/>
                </a:moveTo>
                <a:lnTo>
                  <a:pt x="338" y="160"/>
                </a:lnTo>
                <a:lnTo>
                  <a:pt x="338" y="195"/>
                </a:lnTo>
                <a:lnTo>
                  <a:pt x="399" y="195"/>
                </a:lnTo>
                <a:close/>
                <a:moveTo>
                  <a:pt x="291" y="109"/>
                </a:moveTo>
                <a:lnTo>
                  <a:pt x="271" y="35"/>
                </a:lnTo>
                <a:lnTo>
                  <a:pt x="251" y="109"/>
                </a:lnTo>
                <a:lnTo>
                  <a:pt x="291" y="109"/>
                </a:lnTo>
                <a:close/>
                <a:moveTo>
                  <a:pt x="251" y="231"/>
                </a:moveTo>
                <a:lnTo>
                  <a:pt x="251" y="296"/>
                </a:lnTo>
                <a:lnTo>
                  <a:pt x="291" y="296"/>
                </a:lnTo>
                <a:lnTo>
                  <a:pt x="291" y="231"/>
                </a:lnTo>
                <a:lnTo>
                  <a:pt x="251" y="231"/>
                </a:lnTo>
                <a:close/>
                <a:moveTo>
                  <a:pt x="251" y="144"/>
                </a:moveTo>
                <a:lnTo>
                  <a:pt x="251" y="195"/>
                </a:lnTo>
                <a:lnTo>
                  <a:pt x="291" y="195"/>
                </a:lnTo>
                <a:lnTo>
                  <a:pt x="291" y="144"/>
                </a:lnTo>
                <a:lnTo>
                  <a:pt x="251" y="144"/>
                </a:lnTo>
                <a:lnTo>
                  <a:pt x="251" y="144"/>
                </a:lnTo>
                <a:close/>
              </a:path>
            </a:pathLst>
          </a:custGeom>
          <a:solidFill>
            <a:srgbClr val="2052AC"/>
          </a:solidFill>
          <a:ln>
            <a:noFill/>
          </a:ln>
          <a:effectLst/>
        </p:spPr>
        <p:txBody>
          <a:bodyPr vert="horz" wrap="square" lIns="48986" tIns="24493" rIns="48986" bIns="24493" numCol="1" anchor="t" anchorCtr="0" compatLnSpc="1">
            <a:prstTxWarp prst="textNoShape">
              <a:avLst/>
            </a:prstTxWarp>
          </a:bodyPr>
          <a:lstStyle/>
          <a:p>
            <a:pPr marL="0" marR="0" lvl="0" indent="0" algn="l" defTabSz="768126" rtl="0" eaLnBrk="1" fontAlgn="auto" latinLnBrk="0" hangingPunct="1">
              <a:lnSpc>
                <a:spcPct val="100000"/>
              </a:lnSpc>
              <a:spcBef>
                <a:spcPts val="0"/>
              </a:spcBef>
              <a:spcAft>
                <a:spcPts val="0"/>
              </a:spcAft>
              <a:buClrTx/>
              <a:buSzTx/>
              <a:buFontTx/>
              <a:buNone/>
              <a:tabLst/>
              <a:defRPr/>
            </a:pPr>
            <a:endParaRPr kumimoji="0" lang="fr-FR" sz="1134"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id="{722D14D1-D28D-479F-8A3F-E247352088D7}"/>
              </a:ext>
            </a:extLst>
          </p:cNvPr>
          <p:cNvSpPr txBox="1"/>
          <p:nvPr/>
        </p:nvSpPr>
        <p:spPr>
          <a:xfrm>
            <a:off x="0" y="8725"/>
            <a:ext cx="12192000" cy="369332"/>
          </a:xfrm>
          <a:prstGeom prst="rect">
            <a:avLst/>
          </a:prstGeom>
          <a:solidFill>
            <a:srgbClr val="002060"/>
          </a:solidFill>
        </p:spPr>
        <p:txBody>
          <a:bodyPr vert="horz" wrap="square" lIns="91440" tIns="45720" rIns="91440" bIns="45720" rtlCol="0" anchor="ctr">
            <a:spAutoFit/>
          </a:bodyPr>
          <a:lstStyle>
            <a:defPPr>
              <a:defRPr lang="ru-RU"/>
            </a:defPPr>
            <a:lvl1pPr algn="ctr" defTabSz="1280160">
              <a:lnSpc>
                <a:spcPct val="90000"/>
              </a:lnSpc>
              <a:spcBef>
                <a:spcPct val="0"/>
              </a:spcBef>
              <a:buNone/>
              <a:defRPr sz="2000" b="1">
                <a:solidFill>
                  <a:schemeClr val="bg1"/>
                </a:solidFill>
                <a:latin typeface="Arial" panose="020B0604020202020204" pitchFamily="34" charset="0"/>
                <a:ea typeface="+mj-ea"/>
                <a:cs typeface="Arial" panose="020B0604020202020204" pitchFamily="34" charset="0"/>
              </a:defRPr>
            </a:lvl1pPr>
          </a:lstStyle>
          <a:p>
            <a:r>
              <a:rPr lang="en-US" dirty="0"/>
              <a:t>       GENERAL ISSUES IN ENERGY SYSTEM OF UZBEKISTAN</a:t>
            </a:r>
            <a:endParaRPr lang="ru-RU" dirty="0"/>
          </a:p>
        </p:txBody>
      </p:sp>
      <p:sp>
        <p:nvSpPr>
          <p:cNvPr id="140" name="Стрелка: пятиугольник 52">
            <a:extLst>
              <a:ext uri="{FF2B5EF4-FFF2-40B4-BE49-F238E27FC236}">
                <a16:creationId xmlns:a16="http://schemas.microsoft.com/office/drawing/2014/main" id="{BADE66B8-D689-48C4-AF9C-5D61EED14912}"/>
              </a:ext>
            </a:extLst>
          </p:cNvPr>
          <p:cNvSpPr/>
          <p:nvPr/>
        </p:nvSpPr>
        <p:spPr>
          <a:xfrm rot="10800000">
            <a:off x="11597368"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6" name="TextBox 145">
            <a:extLst>
              <a:ext uri="{FF2B5EF4-FFF2-40B4-BE49-F238E27FC236}">
                <a16:creationId xmlns:a16="http://schemas.microsoft.com/office/drawing/2014/main" id="{426FAA30-1319-43B8-90EC-7B039A9D3682}"/>
              </a:ext>
            </a:extLst>
          </p:cNvPr>
          <p:cNvSpPr txBox="1"/>
          <p:nvPr/>
        </p:nvSpPr>
        <p:spPr>
          <a:xfrm>
            <a:off x="11707148" y="6501367"/>
            <a:ext cx="494786" cy="369332"/>
          </a:xfrm>
          <a:prstGeom prst="rect">
            <a:avLst/>
          </a:prstGeom>
          <a:noFill/>
        </p:spPr>
        <p:txBody>
          <a:bodyPr wrap="square">
            <a:spAutoFit/>
          </a:bodyPr>
          <a:lstStyle/>
          <a:p>
            <a:pPr algn="ctr"/>
            <a:r>
              <a:rPr lang="en-US" b="1" dirty="0">
                <a:solidFill>
                  <a:schemeClr val="bg1"/>
                </a:solidFill>
              </a:rPr>
              <a:t>1</a:t>
            </a:r>
            <a:r>
              <a:rPr lang="ru-RU" b="1" dirty="0">
                <a:solidFill>
                  <a:schemeClr val="bg1"/>
                </a:solidFill>
              </a:rPr>
              <a:t>1</a:t>
            </a:r>
          </a:p>
        </p:txBody>
      </p:sp>
      <p:graphicFrame>
        <p:nvGraphicFramePr>
          <p:cNvPr id="149" name="Объект 4">
            <a:extLst>
              <a:ext uri="{FF2B5EF4-FFF2-40B4-BE49-F238E27FC236}">
                <a16:creationId xmlns:a16="http://schemas.microsoft.com/office/drawing/2014/main" id="{3566EA29-4C91-4758-9E3D-3A810A9BD58B}"/>
              </a:ext>
            </a:extLst>
          </p:cNvPr>
          <p:cNvGraphicFramePr>
            <a:graphicFrameLocks/>
          </p:cNvGraphicFramePr>
          <p:nvPr>
            <p:extLst>
              <p:ext uri="{D42A27DB-BD31-4B8C-83A1-F6EECF244321}">
                <p14:modId xmlns:p14="http://schemas.microsoft.com/office/powerpoint/2010/main" val="4280331344"/>
              </p:ext>
            </p:extLst>
          </p:nvPr>
        </p:nvGraphicFramePr>
        <p:xfrm>
          <a:off x="-432816" y="995482"/>
          <a:ext cx="4264735" cy="511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0" name="Объект 4">
            <a:extLst>
              <a:ext uri="{FF2B5EF4-FFF2-40B4-BE49-F238E27FC236}">
                <a16:creationId xmlns:a16="http://schemas.microsoft.com/office/drawing/2014/main" id="{A8BF8938-180D-42CD-9D8F-7751255D3FBF}"/>
              </a:ext>
            </a:extLst>
          </p:cNvPr>
          <p:cNvGraphicFramePr>
            <a:graphicFrameLocks/>
          </p:cNvGraphicFramePr>
          <p:nvPr>
            <p:extLst>
              <p:ext uri="{D42A27DB-BD31-4B8C-83A1-F6EECF244321}">
                <p14:modId xmlns:p14="http://schemas.microsoft.com/office/powerpoint/2010/main" val="1509770406"/>
              </p:ext>
            </p:extLst>
          </p:nvPr>
        </p:nvGraphicFramePr>
        <p:xfrm>
          <a:off x="5608675" y="1000328"/>
          <a:ext cx="4194680" cy="51132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2" name="TextBox 151">
            <a:extLst>
              <a:ext uri="{FF2B5EF4-FFF2-40B4-BE49-F238E27FC236}">
                <a16:creationId xmlns:a16="http://schemas.microsoft.com/office/drawing/2014/main" id="{9B21DCCB-0A2F-4A21-9FCE-232FF7D6A9E1}"/>
              </a:ext>
            </a:extLst>
          </p:cNvPr>
          <p:cNvSpPr txBox="1"/>
          <p:nvPr/>
        </p:nvSpPr>
        <p:spPr>
          <a:xfrm>
            <a:off x="3366738" y="995482"/>
            <a:ext cx="2645891" cy="5276573"/>
          </a:xfrm>
          <a:prstGeom prst="rect">
            <a:avLst/>
          </a:prstGeom>
          <a:noFill/>
        </p:spPr>
        <p:txBody>
          <a:bodyPr wrap="square" rtlCol="0">
            <a:spAutoFit/>
          </a:bodyPr>
          <a:lstStyle/>
          <a:p>
            <a:pPr algn="just"/>
            <a:r>
              <a:rPr lang="en-US" sz="1286" dirty="0">
                <a:latin typeface="Arial" panose="020B0604020202020204" pitchFamily="34" charset="0"/>
                <a:ea typeface="Cambria" panose="02040503050406030204" pitchFamily="18" charset="0"/>
                <a:cs typeface="Arial" panose="020B0604020202020204" pitchFamily="34" charset="0"/>
              </a:rPr>
              <a:t>Renovation and modernization of existing power plants: introduction of new technologies and equipment upgrades to improve efficiency and reliability.   </a:t>
            </a:r>
          </a:p>
          <a:p>
            <a:endParaRPr lang="en-US" dirty="0">
              <a:latin typeface="Arial" panose="020B0604020202020204" pitchFamily="34" charset="0"/>
              <a:ea typeface="Cambria" panose="02040503050406030204" pitchFamily="18" charset="0"/>
              <a:cs typeface="Arial" panose="020B0604020202020204" pitchFamily="34" charset="0"/>
            </a:endParaRPr>
          </a:p>
          <a:p>
            <a:pPr algn="just"/>
            <a:r>
              <a:rPr lang="en-US" sz="1286" dirty="0">
                <a:latin typeface="Arial" panose="020B0604020202020204" pitchFamily="34" charset="0"/>
                <a:ea typeface="Cambria" panose="02040503050406030204" pitchFamily="18" charset="0"/>
                <a:cs typeface="Arial" panose="020B0604020202020204" pitchFamily="34" charset="0"/>
              </a:rPr>
              <a:t>Implementing new technologies and energy efficiency methods: applying innovative solutions to reduce energy consumption and optimize processes.   </a:t>
            </a:r>
          </a:p>
          <a:p>
            <a:endParaRPr lang="en-US" sz="1286" dirty="0">
              <a:latin typeface="Arial" panose="020B0604020202020204" pitchFamily="34" charset="0"/>
              <a:ea typeface="Cambria" panose="02040503050406030204" pitchFamily="18" charset="0"/>
              <a:cs typeface="Arial" panose="020B0604020202020204" pitchFamily="34" charset="0"/>
            </a:endParaRPr>
          </a:p>
          <a:p>
            <a:endParaRPr lang="en-US" sz="1600" dirty="0">
              <a:latin typeface="Arial" panose="020B0604020202020204" pitchFamily="34" charset="0"/>
              <a:ea typeface="Cambria" panose="02040503050406030204" pitchFamily="18" charset="0"/>
              <a:cs typeface="Arial" panose="020B0604020202020204" pitchFamily="34" charset="0"/>
            </a:endParaRPr>
          </a:p>
          <a:p>
            <a:pPr algn="just"/>
            <a:r>
              <a:rPr lang="en-US" sz="1286" dirty="0">
                <a:latin typeface="Arial" panose="020B0604020202020204" pitchFamily="34" charset="0"/>
                <a:ea typeface="Cambria" panose="02040503050406030204" pitchFamily="18" charset="0"/>
                <a:cs typeface="Arial" panose="020B0604020202020204" pitchFamily="34" charset="0"/>
              </a:rPr>
              <a:t>Utilization of solar and wind energy: development and increase of the share of solar and wind power plants for the production of clean energy sources.    </a:t>
            </a:r>
          </a:p>
          <a:p>
            <a:endParaRPr lang="en-US" sz="2000" dirty="0">
              <a:latin typeface="Arial" panose="020B0604020202020204" pitchFamily="34" charset="0"/>
              <a:ea typeface="Cambria" panose="02040503050406030204" pitchFamily="18" charset="0"/>
              <a:cs typeface="Arial" panose="020B0604020202020204" pitchFamily="34" charset="0"/>
            </a:endParaRPr>
          </a:p>
          <a:p>
            <a:pPr algn="just"/>
            <a:r>
              <a:rPr lang="en-US" sz="1286" dirty="0">
                <a:latin typeface="Arial" panose="020B0604020202020204" pitchFamily="34" charset="0"/>
                <a:ea typeface="Cambria" panose="02040503050406030204" pitchFamily="18" charset="0"/>
                <a:cs typeface="Arial" panose="020B0604020202020204" pitchFamily="34" charset="0"/>
              </a:rPr>
              <a:t>Development of hydropower potential: Research and development of hydropower resources to increase the share of hydropower plants.</a:t>
            </a:r>
            <a:endParaRPr lang="uz-Cyrl-UZ" sz="1286" dirty="0">
              <a:latin typeface="Arial" panose="020B0604020202020204" pitchFamily="34" charset="0"/>
              <a:ea typeface="Cambria" panose="02040503050406030204" pitchFamily="18" charset="0"/>
              <a:cs typeface="Arial" panose="020B0604020202020204" pitchFamily="34" charset="0"/>
            </a:endParaRPr>
          </a:p>
        </p:txBody>
      </p:sp>
      <p:sp>
        <p:nvSpPr>
          <p:cNvPr id="153" name="TextBox 152">
            <a:extLst>
              <a:ext uri="{FF2B5EF4-FFF2-40B4-BE49-F238E27FC236}">
                <a16:creationId xmlns:a16="http://schemas.microsoft.com/office/drawing/2014/main" id="{5F6D8578-A64E-4E30-9C06-DE94657FD485}"/>
              </a:ext>
            </a:extLst>
          </p:cNvPr>
          <p:cNvSpPr txBox="1"/>
          <p:nvPr/>
        </p:nvSpPr>
        <p:spPr>
          <a:xfrm>
            <a:off x="9399399" y="1039108"/>
            <a:ext cx="2792601" cy="4691797"/>
          </a:xfrm>
          <a:prstGeom prst="rect">
            <a:avLst/>
          </a:prstGeom>
          <a:noFill/>
        </p:spPr>
        <p:txBody>
          <a:bodyPr wrap="square" rtlCol="0">
            <a:spAutoFit/>
          </a:bodyPr>
          <a:lstStyle/>
          <a:p>
            <a:r>
              <a:rPr lang="en-US" sz="1286" dirty="0">
                <a:latin typeface="Arial" panose="020B0604020202020204" pitchFamily="34" charset="0"/>
                <a:ea typeface="Cambria" panose="02040503050406030204" pitchFamily="18" charset="0"/>
                <a:cs typeface="Arial" panose="020B0604020202020204" pitchFamily="34" charset="0"/>
              </a:rPr>
              <a:t> Diversity of energy sources to reduce import dependence: developing different energy sources to reduce the risks associated with import dependence.    </a:t>
            </a:r>
          </a:p>
          <a:p>
            <a:endParaRPr lang="en-US" sz="1286" dirty="0">
              <a:latin typeface="Arial" panose="020B0604020202020204" pitchFamily="34" charset="0"/>
              <a:ea typeface="Cambria" panose="02040503050406030204" pitchFamily="18" charset="0"/>
              <a:cs typeface="Arial" panose="020B0604020202020204" pitchFamily="34" charset="0"/>
            </a:endParaRPr>
          </a:p>
          <a:p>
            <a:endParaRPr lang="en-US" sz="1286" dirty="0">
              <a:latin typeface="Arial" panose="020B0604020202020204" pitchFamily="34" charset="0"/>
              <a:ea typeface="Cambria" panose="02040503050406030204" pitchFamily="18" charset="0"/>
              <a:cs typeface="Arial" panose="020B0604020202020204" pitchFamily="34" charset="0"/>
            </a:endParaRPr>
          </a:p>
          <a:p>
            <a:endParaRPr lang="en-US" sz="1286" dirty="0">
              <a:latin typeface="Arial" panose="020B0604020202020204" pitchFamily="34" charset="0"/>
              <a:ea typeface="Cambria" panose="02040503050406030204" pitchFamily="18" charset="0"/>
              <a:cs typeface="Arial" panose="020B0604020202020204" pitchFamily="34" charset="0"/>
            </a:endParaRPr>
          </a:p>
          <a:p>
            <a:endParaRPr lang="en-US" sz="1286" dirty="0">
              <a:latin typeface="Arial" panose="020B0604020202020204" pitchFamily="34" charset="0"/>
              <a:ea typeface="Cambria" panose="02040503050406030204" pitchFamily="18" charset="0"/>
              <a:cs typeface="Arial" panose="020B0604020202020204" pitchFamily="34" charset="0"/>
            </a:endParaRPr>
          </a:p>
          <a:p>
            <a:r>
              <a:rPr lang="en-US" sz="1286" dirty="0">
                <a:latin typeface="Arial" panose="020B0604020202020204" pitchFamily="34" charset="0"/>
                <a:ea typeface="Cambria" panose="02040503050406030204" pitchFamily="18" charset="0"/>
                <a:cs typeface="Arial" panose="020B0604020202020204" pitchFamily="34" charset="0"/>
              </a:rPr>
              <a:t>Developing energy cooperation with other countries: Partnering and cooperating with other countries in the energy field to share expertise and resources.</a:t>
            </a:r>
            <a:endParaRPr lang="ru-RU" sz="1286" dirty="0">
              <a:latin typeface="Arial" panose="020B0604020202020204" pitchFamily="34" charset="0"/>
              <a:ea typeface="Cambria" panose="02040503050406030204" pitchFamily="18" charset="0"/>
              <a:cs typeface="Arial" panose="020B0604020202020204" pitchFamily="34" charset="0"/>
            </a:endParaRPr>
          </a:p>
          <a:p>
            <a:endParaRPr lang="ru-RU" sz="1286" dirty="0">
              <a:latin typeface="Arial" panose="020B0604020202020204" pitchFamily="34" charset="0"/>
              <a:ea typeface="Cambria" panose="02040503050406030204" pitchFamily="18" charset="0"/>
              <a:cs typeface="Arial" panose="020B0604020202020204" pitchFamily="34" charset="0"/>
            </a:endParaRPr>
          </a:p>
          <a:p>
            <a:endParaRPr lang="ru-RU" sz="1286" dirty="0">
              <a:latin typeface="Arial" panose="020B0604020202020204" pitchFamily="34" charset="0"/>
              <a:ea typeface="Cambria" panose="02040503050406030204" pitchFamily="18" charset="0"/>
              <a:cs typeface="Arial" panose="020B0604020202020204" pitchFamily="34" charset="0"/>
            </a:endParaRPr>
          </a:p>
          <a:p>
            <a:endParaRPr lang="ru-RU" sz="1286" dirty="0">
              <a:latin typeface="Arial" panose="020B0604020202020204" pitchFamily="34" charset="0"/>
              <a:ea typeface="Cambria" panose="02040503050406030204" pitchFamily="18" charset="0"/>
              <a:cs typeface="Arial" panose="020B0604020202020204" pitchFamily="34" charset="0"/>
            </a:endParaRPr>
          </a:p>
          <a:p>
            <a:endParaRPr lang="ru-RU" sz="1600" dirty="0">
              <a:latin typeface="Arial" panose="020B0604020202020204" pitchFamily="34" charset="0"/>
              <a:ea typeface="Cambria" panose="02040503050406030204" pitchFamily="18" charset="0"/>
              <a:cs typeface="Arial" panose="020B0604020202020204" pitchFamily="34" charset="0"/>
            </a:endParaRPr>
          </a:p>
          <a:p>
            <a:pPr algn="just"/>
            <a:r>
              <a:rPr lang="en-US" sz="1286" dirty="0">
                <a:latin typeface="Arial" panose="020B0604020202020204" pitchFamily="34" charset="0"/>
                <a:ea typeface="Cambria" panose="02040503050406030204" pitchFamily="18" charset="0"/>
                <a:cs typeface="Arial" panose="020B0604020202020204" pitchFamily="34" charset="0"/>
              </a:rPr>
              <a:t>Renovation and modernization of grids: introduction of new technologies and equipment upgrades to improve efficiency and reliability.   </a:t>
            </a:r>
          </a:p>
        </p:txBody>
      </p:sp>
      <p:cxnSp>
        <p:nvCxnSpPr>
          <p:cNvPr id="154" name="Прямая соединительная линия 153">
            <a:extLst>
              <a:ext uri="{FF2B5EF4-FFF2-40B4-BE49-F238E27FC236}">
                <a16:creationId xmlns:a16="http://schemas.microsoft.com/office/drawing/2014/main" id="{F5167ED7-AA38-40E6-BA2D-F071EF39717B}"/>
              </a:ext>
            </a:extLst>
          </p:cNvPr>
          <p:cNvCxnSpPr>
            <a:cxnSpLocks/>
          </p:cNvCxnSpPr>
          <p:nvPr/>
        </p:nvCxnSpPr>
        <p:spPr>
          <a:xfrm flipV="1">
            <a:off x="6012629" y="676148"/>
            <a:ext cx="0" cy="543262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a:extLst>
              <a:ext uri="{FF2B5EF4-FFF2-40B4-BE49-F238E27FC236}">
                <a16:creationId xmlns:a16="http://schemas.microsoft.com/office/drawing/2014/main" id="{EAD72AFF-6A79-43FF-AE29-22F80F1F02C1}"/>
              </a:ext>
            </a:extLst>
          </p:cNvPr>
          <p:cNvCxnSpPr>
            <a:cxnSpLocks/>
          </p:cNvCxnSpPr>
          <p:nvPr/>
        </p:nvCxnSpPr>
        <p:spPr>
          <a:xfrm flipV="1">
            <a:off x="0" y="6108768"/>
            <a:ext cx="12192000" cy="4847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62" name="Скругленный прямоугольник 71">
            <a:extLst>
              <a:ext uri="{FF2B5EF4-FFF2-40B4-BE49-F238E27FC236}">
                <a16:creationId xmlns:a16="http://schemas.microsoft.com/office/drawing/2014/main" id="{97B415A8-518D-4E86-90FC-49FAA9D05892}"/>
              </a:ext>
            </a:extLst>
          </p:cNvPr>
          <p:cNvSpPr/>
          <p:nvPr/>
        </p:nvSpPr>
        <p:spPr>
          <a:xfrm>
            <a:off x="259009" y="6195341"/>
            <a:ext cx="11322303" cy="62535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95350" algn="ctr">
              <a:spcAft>
                <a:spcPts val="0"/>
              </a:spcAft>
            </a:pPr>
            <a:endPar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8B1B6900-AC68-478C-9F75-552800FCCAE2}"/>
              </a:ext>
            </a:extLst>
          </p:cNvPr>
          <p:cNvSpPr txBox="1"/>
          <p:nvPr/>
        </p:nvSpPr>
        <p:spPr>
          <a:xfrm>
            <a:off x="217990" y="6222607"/>
            <a:ext cx="11455400" cy="492443"/>
          </a:xfrm>
          <a:prstGeom prst="rect">
            <a:avLst/>
          </a:prstGeom>
          <a:noFill/>
        </p:spPr>
        <p:txBody>
          <a:bodyPr wrap="square" rtlCol="0">
            <a:spAutoFit/>
          </a:bodyPr>
          <a:lstStyle/>
          <a:p>
            <a:r>
              <a:rPr lang="en-US" sz="1300" b="1" dirty="0"/>
              <a:t>One of the biggest problem on energy system is that 40% of generation consist of old Soviet technologies, even the Government trying step by step modernizing and build up new generation capacities, the system has much loses in fuel and electricity. I hope due to exchange program I learn up about ways of minimizing the loses.</a:t>
            </a:r>
            <a:endParaRPr lang="uz-Cyrl-UZ" sz="1300" i="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88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Скругленный прямоугольник 71">
            <a:extLst>
              <a:ext uri="{FF2B5EF4-FFF2-40B4-BE49-F238E27FC236}">
                <a16:creationId xmlns:a16="http://schemas.microsoft.com/office/drawing/2014/main" id="{36F7BD59-2E98-4317-9306-8CCD9EA2668A}"/>
              </a:ext>
            </a:extLst>
          </p:cNvPr>
          <p:cNvSpPr/>
          <p:nvPr/>
        </p:nvSpPr>
        <p:spPr>
          <a:xfrm>
            <a:off x="695768" y="4879157"/>
            <a:ext cx="10746782" cy="185415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95350" algn="ctr">
              <a:spcAft>
                <a:spcPts val="0"/>
              </a:spcAft>
            </a:pPr>
            <a:endPar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44" name="Стрелка: пятиугольник 43">
            <a:extLst>
              <a:ext uri="{FF2B5EF4-FFF2-40B4-BE49-F238E27FC236}">
                <a16:creationId xmlns:a16="http://schemas.microsoft.com/office/drawing/2014/main" id="{0D2DA864-BEE6-6B36-26BB-0BDCFF5FE6B6}"/>
              </a:ext>
            </a:extLst>
          </p:cNvPr>
          <p:cNvSpPr/>
          <p:nvPr/>
        </p:nvSpPr>
        <p:spPr>
          <a:xfrm rot="10800000">
            <a:off x="11597367" y="6479829"/>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2" name="Прямоугольник 132">
            <a:extLst>
              <a:ext uri="{FF2B5EF4-FFF2-40B4-BE49-F238E27FC236}">
                <a16:creationId xmlns:a16="http://schemas.microsoft.com/office/drawing/2014/main" id="{630023AD-B96A-CB1C-CA1B-3BE7BA2BB312}"/>
              </a:ext>
            </a:extLst>
          </p:cNvPr>
          <p:cNvSpPr>
            <a:spLocks noChangeArrowheads="1"/>
          </p:cNvSpPr>
          <p:nvPr/>
        </p:nvSpPr>
        <p:spPr bwMode="auto">
          <a:xfrm>
            <a:off x="7610740" y="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80160"/>
            <a:endParaRPr lang="uz-Cyrl-UZ" altLang="ru-RU" sz="800" b="1" dirty="0">
              <a:solidFill>
                <a:srgbClr val="0000D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6CA274C-A305-539E-8477-2BD3C500D8DE}"/>
              </a:ext>
            </a:extLst>
          </p:cNvPr>
          <p:cNvSpPr txBox="1"/>
          <p:nvPr/>
        </p:nvSpPr>
        <p:spPr>
          <a:xfrm>
            <a:off x="0" y="979"/>
            <a:ext cx="12191999" cy="400110"/>
          </a:xfrm>
          <a:prstGeom prst="rect">
            <a:avLst/>
          </a:prstGeom>
          <a:solidFill>
            <a:srgbClr val="002060"/>
          </a:solidFill>
        </p:spPr>
        <p:txBody>
          <a:bodyPr wrap="square" rtlCol="0">
            <a:spAutoFit/>
          </a:bodyPr>
          <a:lstStyle/>
          <a:p>
            <a:pPr algn="ctr" defTabSz="1280160"/>
            <a:r>
              <a:rPr lang="en-US" sz="2000" b="1" noProof="1">
                <a:solidFill>
                  <a:schemeClr val="bg1"/>
                </a:solidFill>
                <a:latin typeface="Arial" panose="020B0604020202020204" pitchFamily="34" charset="0"/>
                <a:cs typeface="Arial" panose="020B0604020202020204" pitchFamily="34" charset="0"/>
              </a:rPr>
              <a:t>ECONOMIC INDICATORS</a:t>
            </a:r>
          </a:p>
        </p:txBody>
      </p:sp>
      <p:sp>
        <p:nvSpPr>
          <p:cNvPr id="43" name="TextBox 42">
            <a:extLst>
              <a:ext uri="{FF2B5EF4-FFF2-40B4-BE49-F238E27FC236}">
                <a16:creationId xmlns:a16="http://schemas.microsoft.com/office/drawing/2014/main" id="{EF04971D-8BBD-22CC-ED11-E372C9F0ACF1}"/>
              </a:ext>
            </a:extLst>
          </p:cNvPr>
          <p:cNvSpPr txBox="1"/>
          <p:nvPr/>
        </p:nvSpPr>
        <p:spPr>
          <a:xfrm>
            <a:off x="11680435" y="6466151"/>
            <a:ext cx="494786"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2</a:t>
            </a:r>
            <a:endParaRPr lang="ru-RU" b="1"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D05DE04A-75E9-4C78-A3AC-7F21F283BC18}"/>
              </a:ext>
            </a:extLst>
          </p:cNvPr>
          <p:cNvPicPr>
            <a:picLocks noChangeAspect="1"/>
          </p:cNvPicPr>
          <p:nvPr/>
        </p:nvPicPr>
        <p:blipFill>
          <a:blip r:embed="rId2"/>
          <a:stretch>
            <a:fillRect/>
          </a:stretch>
        </p:blipFill>
        <p:spPr>
          <a:xfrm>
            <a:off x="340660" y="678995"/>
            <a:ext cx="5227020" cy="3972002"/>
          </a:xfrm>
          <a:prstGeom prst="rect">
            <a:avLst/>
          </a:prstGeom>
        </p:spPr>
      </p:pic>
      <p:sp>
        <p:nvSpPr>
          <p:cNvPr id="42" name="TextBox 41">
            <a:extLst>
              <a:ext uri="{FF2B5EF4-FFF2-40B4-BE49-F238E27FC236}">
                <a16:creationId xmlns:a16="http://schemas.microsoft.com/office/drawing/2014/main" id="{4735D3E5-0524-46DB-BF1A-251AAE1C376A}"/>
              </a:ext>
            </a:extLst>
          </p:cNvPr>
          <p:cNvSpPr txBox="1"/>
          <p:nvPr/>
        </p:nvSpPr>
        <p:spPr>
          <a:xfrm>
            <a:off x="749450" y="4957593"/>
            <a:ext cx="10670390" cy="184665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Uzbekistan</a:t>
            </a:r>
            <a:r>
              <a:rPr lang="en-US" sz="1400" dirty="0">
                <a:latin typeface="Arial" panose="020B0604020202020204" pitchFamily="34" charset="0"/>
                <a:cs typeface="Arial" panose="020B0604020202020204" pitchFamily="34" charset="0"/>
              </a:rPr>
              <a:t> is a landlocked country in </a:t>
            </a:r>
            <a:r>
              <a:rPr lang="en-US" sz="1400" b="1" dirty="0">
                <a:latin typeface="Arial" panose="020B0604020202020204" pitchFamily="34" charset="0"/>
                <a:cs typeface="Arial" panose="020B0604020202020204" pitchFamily="34" charset="0"/>
              </a:rPr>
              <a:t>Central Asia </a:t>
            </a:r>
            <a:r>
              <a:rPr lang="en-US" sz="1400" dirty="0">
                <a:latin typeface="Arial" panose="020B0604020202020204" pitchFamily="34" charset="0"/>
                <a:cs typeface="Arial" panose="020B0604020202020204" pitchFamily="34" charset="0"/>
              </a:rPr>
              <a:t>with a </a:t>
            </a:r>
            <a:r>
              <a:rPr lang="ru-RU" sz="1400" dirty="0" err="1">
                <a:latin typeface="Arial" panose="020B0604020202020204" pitchFamily="34" charset="0"/>
                <a:cs typeface="Arial" panose="020B0604020202020204" pitchFamily="34" charset="0"/>
              </a:rPr>
              <a:t>more</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than</a:t>
            </a:r>
            <a:r>
              <a:rPr lang="ru-RU" sz="1400"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36 </a:t>
            </a:r>
            <a:r>
              <a:rPr lang="ru-RU" sz="1400" b="1" dirty="0" err="1">
                <a:latin typeface="Arial" panose="020B0604020202020204" pitchFamily="34" charset="0"/>
                <a:cs typeface="Arial" panose="020B0604020202020204" pitchFamily="34" charset="0"/>
              </a:rPr>
              <a:t>million</a:t>
            </a:r>
            <a:r>
              <a:rPr lang="ru-RU" sz="1400" b="1"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population</a:t>
            </a:r>
            <a:r>
              <a:rPr lang="en-US" sz="1400" dirty="0">
                <a:latin typeface="Arial" panose="020B0604020202020204" pitchFamily="34" charset="0"/>
                <a:cs typeface="Arial" panose="020B0604020202020204" pitchFamily="34" charset="0"/>
              </a:rPr>
              <a:t>. Uzbekistan has made significant progress in recent years in the development of its energy sector. The country is rich in natural resources, including oil, gas, and coal, and has a growing renewable energy sector.</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Uzbekistan has set ambitious goals for </a:t>
            </a:r>
            <a:r>
              <a:rPr lang="en-US" sz="1400" b="1" dirty="0">
                <a:latin typeface="Arial" panose="020B0604020202020204" pitchFamily="34" charset="0"/>
                <a:cs typeface="Arial" panose="020B0604020202020204" pitchFamily="34" charset="0"/>
              </a:rPr>
              <a:t>renewable</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energy</a:t>
            </a:r>
            <a:r>
              <a:rPr lang="en-US" sz="1400" dirty="0">
                <a:latin typeface="Arial" panose="020B0604020202020204" pitchFamily="34" charset="0"/>
                <a:cs typeface="Arial" panose="020B0604020202020204" pitchFamily="34" charset="0"/>
              </a:rPr>
              <a:t> production, aiming to generate </a:t>
            </a:r>
            <a:r>
              <a:rPr lang="en-US" sz="1400" b="1" dirty="0">
                <a:latin typeface="Arial" panose="020B0604020202020204" pitchFamily="34" charset="0"/>
                <a:cs typeface="Arial" panose="020B0604020202020204" pitchFamily="34" charset="0"/>
              </a:rPr>
              <a:t>25 percent </a:t>
            </a:r>
            <a:r>
              <a:rPr lang="en-US" sz="1400" dirty="0">
                <a:latin typeface="Arial" panose="020B0604020202020204" pitchFamily="34" charset="0"/>
                <a:cs typeface="Arial" panose="020B0604020202020204" pitchFamily="34" charset="0"/>
              </a:rPr>
              <a:t>of its electricity from renewable sources by </a:t>
            </a:r>
            <a:r>
              <a:rPr lang="en-US" sz="1400" b="1" dirty="0">
                <a:latin typeface="Arial" panose="020B0604020202020204" pitchFamily="34" charset="0"/>
                <a:cs typeface="Arial" panose="020B0604020202020204" pitchFamily="34" charset="0"/>
              </a:rPr>
              <a:t>2030</a:t>
            </a:r>
            <a:r>
              <a:rPr lang="en-US" sz="1400" dirty="0">
                <a:latin typeface="Arial" panose="020B0604020202020204" pitchFamily="34" charset="0"/>
                <a:cs typeface="Arial" panose="020B0604020202020204" pitchFamily="34" charset="0"/>
              </a:rPr>
              <a:t>. The government has also implemented policies to attract foreign investment in the energy sector, including the creation of special economic zones for renewable energy </a:t>
            </a:r>
            <a:r>
              <a:rPr lang="en-US" sz="1400" dirty="0" err="1">
                <a:latin typeface="Arial" panose="020B0604020202020204" pitchFamily="34" charset="0"/>
                <a:cs typeface="Arial" panose="020B0604020202020204" pitchFamily="34" charset="0"/>
              </a:rPr>
              <a:t>development.In</a:t>
            </a:r>
            <a:r>
              <a:rPr lang="en-US" sz="1400" dirty="0">
                <a:latin typeface="Arial" panose="020B0604020202020204" pitchFamily="34" charset="0"/>
                <a:cs typeface="Arial" panose="020B0604020202020204" pitchFamily="34" charset="0"/>
              </a:rPr>
              <a:t> addition to its domestic energy activities, Uzbekistan also plays an important role in regional energy cooperation. The country is part of the Central Asia South Asia Electricity Transmission and Trade Project </a:t>
            </a:r>
            <a:r>
              <a:rPr lang="en-US" sz="1400" b="1" dirty="0">
                <a:latin typeface="Arial" panose="020B0604020202020204" pitchFamily="34" charset="0"/>
                <a:cs typeface="Arial" panose="020B0604020202020204" pitchFamily="34" charset="0"/>
              </a:rPr>
              <a:t>(CASA-1000)</a:t>
            </a:r>
            <a:r>
              <a:rPr lang="en-US" sz="1400" dirty="0">
                <a:latin typeface="Arial" panose="020B0604020202020204" pitchFamily="34" charset="0"/>
                <a:cs typeface="Arial" panose="020B0604020202020204" pitchFamily="34" charset="0"/>
              </a:rPr>
              <a:t>, which aims to </a:t>
            </a:r>
            <a:r>
              <a:rPr lang="en-US" sz="1400" b="1" dirty="0">
                <a:latin typeface="Arial" panose="020B0604020202020204" pitchFamily="34" charset="0"/>
                <a:cs typeface="Arial" panose="020B0604020202020204" pitchFamily="34" charset="0"/>
              </a:rPr>
              <a:t>interconnect electricity </a:t>
            </a:r>
            <a:r>
              <a:rPr lang="en-US" sz="1400" dirty="0">
                <a:latin typeface="Arial" panose="020B0604020202020204" pitchFamily="34" charset="0"/>
                <a:cs typeface="Arial" panose="020B0604020202020204" pitchFamily="34" charset="0"/>
              </a:rPr>
              <a:t>markets in </a:t>
            </a:r>
            <a:r>
              <a:rPr lang="en-US" sz="1400" b="1" dirty="0">
                <a:latin typeface="Arial" panose="020B0604020202020204" pitchFamily="34" charset="0"/>
                <a:cs typeface="Arial" panose="020B0604020202020204" pitchFamily="34" charset="0"/>
              </a:rPr>
              <a:t>Central and South Asia.</a:t>
            </a:r>
            <a:endParaRPr lang="uz-Cyrl-UZ" sz="1286" i="1" u="sng" dirty="0">
              <a:latin typeface="Arial" panose="020B0604020202020204" pitchFamily="34" charset="0"/>
              <a:ea typeface="Cambria" panose="02040503050406030204" pitchFamily="18" charset="0"/>
              <a:cs typeface="Arial" panose="020B0604020202020204" pitchFamily="34" charset="0"/>
            </a:endParaRPr>
          </a:p>
        </p:txBody>
      </p:sp>
      <p:sp>
        <p:nvSpPr>
          <p:cNvPr id="10" name="Rectangle 29"/>
          <p:cNvSpPr/>
          <p:nvPr/>
        </p:nvSpPr>
        <p:spPr>
          <a:xfrm>
            <a:off x="6725851" y="1082829"/>
            <a:ext cx="1536015" cy="34745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Capital</a:t>
            </a:r>
          </a:p>
        </p:txBody>
      </p:sp>
      <p:sp>
        <p:nvSpPr>
          <p:cNvPr id="11" name="Rectangle 30"/>
          <p:cNvSpPr/>
          <p:nvPr/>
        </p:nvSpPr>
        <p:spPr>
          <a:xfrm>
            <a:off x="6721536" y="1335145"/>
            <a:ext cx="1399309" cy="40208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Tashkent</a:t>
            </a:r>
          </a:p>
        </p:txBody>
      </p:sp>
      <p:sp>
        <p:nvSpPr>
          <p:cNvPr id="12" name="Rectangle 39"/>
          <p:cNvSpPr/>
          <p:nvPr/>
        </p:nvSpPr>
        <p:spPr>
          <a:xfrm>
            <a:off x="9453414" y="2116613"/>
            <a:ext cx="2064510" cy="34745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Official currency</a:t>
            </a:r>
          </a:p>
        </p:txBody>
      </p:sp>
      <p:sp>
        <p:nvSpPr>
          <p:cNvPr id="13" name="Rectangle 40"/>
          <p:cNvSpPr/>
          <p:nvPr/>
        </p:nvSpPr>
        <p:spPr>
          <a:xfrm>
            <a:off x="9453414" y="2281199"/>
            <a:ext cx="2064511" cy="804759"/>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r>
              <a:rPr kumimoji="0" lang="en" sz="1400" b="0" i="1"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Soum</a:t>
            </a: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UZS</a:t>
            </a:r>
            <a:br>
              <a:rPr kumimoji="0" lang="en-US"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(UZS/USD) </a:t>
            </a:r>
            <a:r>
              <a:rPr kumimoji="0" lang="ru-RU"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a:t>
            </a:r>
            <a:r>
              <a:rPr lang="en-US" sz="1400" kern="0" dirty="0">
                <a:solidFill>
                  <a:srgbClr val="002060"/>
                </a:solidFill>
                <a:latin typeface="Arial" panose="020B0604020202020204" pitchFamily="34" charset="0"/>
                <a:cs typeface="Arial" panose="020B0604020202020204" pitchFamily="34" charset="0"/>
              </a:rPr>
              <a:t>$=</a:t>
            </a:r>
            <a:r>
              <a:rPr lang="ru-RU" sz="1400" kern="0" dirty="0">
                <a:solidFill>
                  <a:srgbClr val="002060"/>
                </a:solidFill>
                <a:latin typeface="Arial" panose="020B0604020202020204" pitchFamily="34" charset="0"/>
                <a:cs typeface="Arial" panose="020B0604020202020204" pitchFamily="34" charset="0"/>
              </a:rPr>
              <a:t>123</a:t>
            </a: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00)</a:t>
            </a:r>
          </a:p>
        </p:txBody>
      </p:sp>
      <p:sp>
        <p:nvSpPr>
          <p:cNvPr id="14" name="Rectangle 41"/>
          <p:cNvSpPr/>
          <p:nvPr/>
        </p:nvSpPr>
        <p:spPr>
          <a:xfrm>
            <a:off x="9453414" y="3131698"/>
            <a:ext cx="2064510" cy="34745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Languages</a:t>
            </a:r>
          </a:p>
        </p:txBody>
      </p:sp>
      <p:sp>
        <p:nvSpPr>
          <p:cNvPr id="15" name="Rectangle 42"/>
          <p:cNvSpPr/>
          <p:nvPr/>
        </p:nvSpPr>
        <p:spPr>
          <a:xfrm>
            <a:off x="9453414" y="3591550"/>
            <a:ext cx="2064510" cy="34745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Uzbek (official), Russian (commonly used)</a:t>
            </a:r>
          </a:p>
        </p:txBody>
      </p:sp>
      <p:sp>
        <p:nvSpPr>
          <p:cNvPr id="16" name="Rectangle 43"/>
          <p:cNvSpPr/>
          <p:nvPr/>
        </p:nvSpPr>
        <p:spPr>
          <a:xfrm>
            <a:off x="9456911" y="1060681"/>
            <a:ext cx="2064510" cy="34745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Political system</a:t>
            </a:r>
          </a:p>
        </p:txBody>
      </p:sp>
      <p:sp>
        <p:nvSpPr>
          <p:cNvPr id="17" name="Rectangle 44"/>
          <p:cNvSpPr/>
          <p:nvPr/>
        </p:nvSpPr>
        <p:spPr>
          <a:xfrm>
            <a:off x="9456911" y="1339922"/>
            <a:ext cx="1960791" cy="68346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Presidential multi-party democratic republic</a:t>
            </a:r>
          </a:p>
        </p:txBody>
      </p:sp>
      <p:grpSp>
        <p:nvGrpSpPr>
          <p:cNvPr id="18" name="Group 86"/>
          <p:cNvGrpSpPr/>
          <p:nvPr/>
        </p:nvGrpSpPr>
        <p:grpSpPr>
          <a:xfrm>
            <a:off x="6750783" y="2153156"/>
            <a:ext cx="1346341" cy="676155"/>
            <a:chOff x="6480713" y="2203464"/>
            <a:chExt cx="1378358" cy="358198"/>
          </a:xfrm>
        </p:grpSpPr>
        <p:sp>
          <p:nvSpPr>
            <p:cNvPr id="19" name="Rectangle 87"/>
            <p:cNvSpPr/>
            <p:nvPr/>
          </p:nvSpPr>
          <p:spPr>
            <a:xfrm>
              <a:off x="6491567" y="2203464"/>
              <a:ext cx="1367504" cy="18406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Area</a:t>
              </a:r>
              <a:endParaRPr kumimoji="0" lang="en-US" sz="1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0" name="Rectangle 88"/>
            <p:cNvSpPr/>
            <p:nvPr/>
          </p:nvSpPr>
          <p:spPr>
            <a:xfrm>
              <a:off x="6480713" y="2377594"/>
              <a:ext cx="1367504" cy="18406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450 000 sq.km</a:t>
              </a:r>
            </a:p>
          </p:txBody>
        </p:sp>
      </p:grpSp>
      <p:sp>
        <p:nvSpPr>
          <p:cNvPr id="25" name="Rectangle 91"/>
          <p:cNvSpPr/>
          <p:nvPr/>
        </p:nvSpPr>
        <p:spPr>
          <a:xfrm>
            <a:off x="6769641" y="3250186"/>
            <a:ext cx="1335739" cy="347456"/>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Population</a:t>
            </a:r>
          </a:p>
        </p:txBody>
      </p:sp>
      <p:sp>
        <p:nvSpPr>
          <p:cNvPr id="26" name="Rectangle 92"/>
          <p:cNvSpPr/>
          <p:nvPr/>
        </p:nvSpPr>
        <p:spPr>
          <a:xfrm>
            <a:off x="6750262" y="3661296"/>
            <a:ext cx="1820324" cy="371582"/>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a:t>
            </a:r>
            <a:r>
              <a:rPr kumimoji="0" lang="ru-RU"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6</a:t>
            </a: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m</a:t>
            </a:r>
            <a:r>
              <a:rPr kumimoji="0" lang="en-GB"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l</a:t>
            </a:r>
            <a:r>
              <a:rPr kumimoji="0" lang="en" sz="1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t>
            </a:r>
            <a:endParaRPr kumimoji="0" lang="en-US" sz="1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028" name="Picture 4" descr="Bank, building, capital, finance icon - Download on Iconfinder"/>
          <p:cNvPicPr>
            <a:picLocks noChangeAspect="1" noChangeArrowheads="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0645" y="1073806"/>
            <a:ext cx="528707" cy="528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cation map marker icon - Freeline | Free icons"/>
          <p:cNvPicPr>
            <a:picLocks noChangeAspect="1" noChangeArrowheads="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5390" y="2134461"/>
            <a:ext cx="659216" cy="6592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pulation - Free education icons"/>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815832" y="3291686"/>
            <a:ext cx="908870" cy="90887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Bank, building, capital, finance icon - Download on Iconfinder"/>
          <p:cNvPicPr>
            <a:picLocks noChangeAspect="1" noChangeArrowheads="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726" y="1116758"/>
            <a:ext cx="528707" cy="5287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mputer Icons Lump sum graphics Finance, provident fund icon, hand, loan  png | PNGEgg"/>
          <p:cNvPicPr>
            <a:picLocks noChangeAspect="1" noChangeArrowheads="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21778" r="81667">
                        <a14:foregroundMark x1="38556" y1="22461" x2="43000" y2="22656"/>
                        <a14:foregroundMark x1="39889" y1="17383" x2="49222" y2="18164"/>
                        <a14:foregroundMark x1="37111" y1="48047" x2="32222" y2="55273"/>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505322" y="2252064"/>
            <a:ext cx="877674" cy="4992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ranslation Language Interpretation Computer Icons PNG - Free Download |  Computer icon, Language icon, Icon"/>
          <p:cNvPicPr>
            <a:picLocks noChangeAspect="1" noChangeArrowheads="1"/>
          </p:cNvPicPr>
          <p:nvPr/>
        </p:nvPicPr>
        <p:blipFill>
          <a:blip r:embed="rId8" cstate="hq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366" b="100000" l="0" r="99588">
                        <a14:foregroundMark x1="29945" y1="51188" x2="29945" y2="51188"/>
                        <a14:foregroundMark x1="34478" y1="28519" x2="34478" y2="28519"/>
                        <a14:foregroundMark x1="66758" y1="56490" x2="66758" y2="56490"/>
                      </a14:backgroundRemoval>
                    </a14:imgEffect>
                  </a14:imgLayer>
                </a14:imgProps>
              </a:ext>
              <a:ext uri="{28A0092B-C50C-407E-A947-70E740481C1C}">
                <a14:useLocalDpi xmlns:a14="http://schemas.microsoft.com/office/drawing/2010/main" val="0"/>
              </a:ext>
            </a:extLst>
          </a:blip>
          <a:srcRect/>
          <a:stretch>
            <a:fillRect/>
          </a:stretch>
        </p:blipFill>
        <p:spPr bwMode="auto">
          <a:xfrm>
            <a:off x="8643709" y="3504774"/>
            <a:ext cx="636359" cy="47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1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Стрелка: пятиугольник 43">
            <a:extLst>
              <a:ext uri="{FF2B5EF4-FFF2-40B4-BE49-F238E27FC236}">
                <a16:creationId xmlns:a16="http://schemas.microsoft.com/office/drawing/2014/main" id="{0D2DA864-BEE6-6B36-26BB-0BDCFF5FE6B6}"/>
              </a:ext>
            </a:extLst>
          </p:cNvPr>
          <p:cNvSpPr/>
          <p:nvPr/>
        </p:nvSpPr>
        <p:spPr>
          <a:xfrm rot="10800000">
            <a:off x="11597368"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2" name="Прямоугольник 132">
            <a:extLst>
              <a:ext uri="{FF2B5EF4-FFF2-40B4-BE49-F238E27FC236}">
                <a16:creationId xmlns:a16="http://schemas.microsoft.com/office/drawing/2014/main" id="{630023AD-B96A-CB1C-CA1B-3BE7BA2BB312}"/>
              </a:ext>
            </a:extLst>
          </p:cNvPr>
          <p:cNvSpPr>
            <a:spLocks noChangeArrowheads="1"/>
          </p:cNvSpPr>
          <p:nvPr/>
        </p:nvSpPr>
        <p:spPr bwMode="auto">
          <a:xfrm>
            <a:off x="7610740" y="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80160"/>
            <a:endParaRPr lang="uz-Cyrl-UZ" altLang="ru-RU" sz="800" b="1" dirty="0">
              <a:solidFill>
                <a:srgbClr val="0000D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6CA274C-A305-539E-8477-2BD3C500D8DE}"/>
              </a:ext>
            </a:extLst>
          </p:cNvPr>
          <p:cNvSpPr txBox="1"/>
          <p:nvPr/>
        </p:nvSpPr>
        <p:spPr>
          <a:xfrm>
            <a:off x="0" y="979"/>
            <a:ext cx="12191999" cy="400110"/>
          </a:xfrm>
          <a:prstGeom prst="rect">
            <a:avLst/>
          </a:prstGeom>
          <a:solidFill>
            <a:srgbClr val="002060"/>
          </a:solidFill>
        </p:spPr>
        <p:txBody>
          <a:bodyPr wrap="square" rtlCol="0">
            <a:spAutoFit/>
          </a:bodyPr>
          <a:lstStyle/>
          <a:p>
            <a:pPr algn="ctr" defTabSz="1280160"/>
            <a:r>
              <a:rPr lang="en-US" sz="2000" b="1" noProof="1">
                <a:solidFill>
                  <a:schemeClr val="bg1"/>
                </a:solidFill>
                <a:latin typeface="Arial" panose="020B0604020202020204" pitchFamily="34" charset="0"/>
                <a:cs typeface="Arial" panose="020B0604020202020204" pitchFamily="34" charset="0"/>
              </a:rPr>
              <a:t>REFORMS IN THE ENERGY SECTOR OF UZBEKISTAN</a:t>
            </a:r>
            <a:endParaRPr lang="uz-Cyrl-UZ" sz="2000" b="1" noProof="1">
              <a:solidFill>
                <a:schemeClr val="bg1"/>
              </a:solidFill>
              <a:latin typeface="Arial" panose="020B0604020202020204" pitchFamily="34" charset="0"/>
              <a:cs typeface="Arial" panose="020B0604020202020204" pitchFamily="34" charset="0"/>
            </a:endParaRPr>
          </a:p>
        </p:txBody>
      </p:sp>
      <p:grpSp>
        <p:nvGrpSpPr>
          <p:cNvPr id="7" name="Группа 6">
            <a:extLst>
              <a:ext uri="{FF2B5EF4-FFF2-40B4-BE49-F238E27FC236}">
                <a16:creationId xmlns:a16="http://schemas.microsoft.com/office/drawing/2014/main" id="{030C1839-9774-0FB9-CE86-73ADF517E477}"/>
              </a:ext>
            </a:extLst>
          </p:cNvPr>
          <p:cNvGrpSpPr/>
          <p:nvPr/>
        </p:nvGrpSpPr>
        <p:grpSpPr>
          <a:xfrm>
            <a:off x="4070978" y="2668171"/>
            <a:ext cx="3425826" cy="1619986"/>
            <a:chOff x="6998335" y="3871678"/>
            <a:chExt cx="3425826" cy="1619986"/>
          </a:xfrm>
        </p:grpSpPr>
        <p:sp>
          <p:nvSpPr>
            <p:cNvPr id="8" name="Скругленный прямоугольник 61">
              <a:extLst>
                <a:ext uri="{FF2B5EF4-FFF2-40B4-BE49-F238E27FC236}">
                  <a16:creationId xmlns:a16="http://schemas.microsoft.com/office/drawing/2014/main" id="{5E59BECE-8538-7300-9A02-2F7E7F5A957D}"/>
                </a:ext>
              </a:extLst>
            </p:cNvPr>
            <p:cNvSpPr/>
            <p:nvPr/>
          </p:nvSpPr>
          <p:spPr>
            <a:xfrm>
              <a:off x="6998335" y="3871678"/>
              <a:ext cx="3425826" cy="161998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95350" algn="ctr">
                <a:spcAft>
                  <a:spcPts val="0"/>
                </a:spcAft>
              </a:pP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Regional Electricity Networks</a:t>
              </a:r>
            </a:p>
            <a:p>
              <a:pPr marL="895350" algn="ctr">
                <a:spcAft>
                  <a:spcPts val="0"/>
                </a:spcAft>
              </a:pPr>
              <a: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t>Distribution and supply of electrical energy to consumers through distribution networks.</a:t>
              </a:r>
            </a:p>
          </p:txBody>
        </p:sp>
        <p:pic>
          <p:nvPicPr>
            <p:cNvPr id="9" name="Рисунок 8">
              <a:extLst>
                <a:ext uri="{FF2B5EF4-FFF2-40B4-BE49-F238E27FC236}">
                  <a16:creationId xmlns:a16="http://schemas.microsoft.com/office/drawing/2014/main" id="{B4E5601A-69B6-D69F-2062-F373FD244E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000" t="12395" r="4730" b="21043"/>
            <a:stretch/>
          </p:blipFill>
          <p:spPr>
            <a:xfrm>
              <a:off x="7164699" y="4495853"/>
              <a:ext cx="628218" cy="374392"/>
            </a:xfrm>
            <a:prstGeom prst="rect">
              <a:avLst/>
            </a:prstGeom>
          </p:spPr>
        </p:pic>
      </p:grpSp>
      <p:grpSp>
        <p:nvGrpSpPr>
          <p:cNvPr id="13" name="Группа 12">
            <a:extLst>
              <a:ext uri="{FF2B5EF4-FFF2-40B4-BE49-F238E27FC236}">
                <a16:creationId xmlns:a16="http://schemas.microsoft.com/office/drawing/2014/main" id="{F4CD18D8-4A7C-EBDB-1440-15A8F51592AE}"/>
              </a:ext>
            </a:extLst>
          </p:cNvPr>
          <p:cNvGrpSpPr/>
          <p:nvPr/>
        </p:nvGrpSpPr>
        <p:grpSpPr>
          <a:xfrm>
            <a:off x="553708" y="2663329"/>
            <a:ext cx="3418620" cy="1622210"/>
            <a:chOff x="1669638" y="3869455"/>
            <a:chExt cx="3418620" cy="1622210"/>
          </a:xfrm>
        </p:grpSpPr>
        <p:sp>
          <p:nvSpPr>
            <p:cNvPr id="14" name="Скругленный прямоугольник 71">
              <a:extLst>
                <a:ext uri="{FF2B5EF4-FFF2-40B4-BE49-F238E27FC236}">
                  <a16:creationId xmlns:a16="http://schemas.microsoft.com/office/drawing/2014/main" id="{9A3BA91E-3DEF-FC49-2473-3CB4C35C5BC8}"/>
                </a:ext>
              </a:extLst>
            </p:cNvPr>
            <p:cNvSpPr/>
            <p:nvPr/>
          </p:nvSpPr>
          <p:spPr>
            <a:xfrm>
              <a:off x="1669638" y="3869455"/>
              <a:ext cx="3418620" cy="162221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895350" algn="ctr">
                <a:spcAft>
                  <a:spcPts val="0"/>
                </a:spcAft>
              </a:pP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a:t>
              </a:r>
              <a:r>
                <a:rPr lang="en-US" sz="1400" b="1">
                  <a:solidFill>
                    <a:schemeClr val="tx1"/>
                  </a:solidFill>
                  <a:latin typeface="Arial" panose="020B0604020202020204" pitchFamily="34" charset="0"/>
                  <a:ea typeface="Tahoma" panose="020B0604030504040204" pitchFamily="34" charset="0"/>
                  <a:cs typeface="Arial" panose="020B0604020202020204" pitchFamily="34" charset="0"/>
                </a:rPr>
                <a:t>National Electricity Grids </a:t>
              </a: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of Uzbekistan”</a:t>
              </a:r>
            </a:p>
            <a:p>
              <a:pPr marL="895350" algn="ctr">
                <a:spcAft>
                  <a:spcPts val="0"/>
                </a:spcAft>
              </a:pPr>
              <a: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t>Transportation of electrical energy from generation sources through high voltage networks</a:t>
              </a:r>
            </a:p>
          </p:txBody>
        </p:sp>
        <p:pic>
          <p:nvPicPr>
            <p:cNvPr id="15" name="Рисунок 14">
              <a:extLst>
                <a:ext uri="{FF2B5EF4-FFF2-40B4-BE49-F238E27FC236}">
                  <a16:creationId xmlns:a16="http://schemas.microsoft.com/office/drawing/2014/main" id="{12294DBB-91EC-CE76-E555-D8145FCD81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12503" y="4295282"/>
              <a:ext cx="508693" cy="739918"/>
            </a:xfrm>
            <a:prstGeom prst="rect">
              <a:avLst/>
            </a:prstGeom>
          </p:spPr>
        </p:pic>
      </p:grpSp>
      <p:graphicFrame>
        <p:nvGraphicFramePr>
          <p:cNvPr id="16" name="Объект 4">
            <a:extLst>
              <a:ext uri="{FF2B5EF4-FFF2-40B4-BE49-F238E27FC236}">
                <a16:creationId xmlns:a16="http://schemas.microsoft.com/office/drawing/2014/main" id="{19DDA6A4-7C33-798E-2BDD-E80AA94AB019}"/>
              </a:ext>
            </a:extLst>
          </p:cNvPr>
          <p:cNvGraphicFramePr>
            <a:graphicFrameLocks/>
          </p:cNvGraphicFramePr>
          <p:nvPr>
            <p:extLst>
              <p:ext uri="{D42A27DB-BD31-4B8C-83A1-F6EECF244321}">
                <p14:modId xmlns:p14="http://schemas.microsoft.com/office/powerpoint/2010/main" val="2421546653"/>
              </p:ext>
            </p:extLst>
          </p:nvPr>
        </p:nvGraphicFramePr>
        <p:xfrm>
          <a:off x="7494442" y="1064528"/>
          <a:ext cx="4886033" cy="4953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7" name="Прямая соединительная линия 16">
            <a:extLst>
              <a:ext uri="{FF2B5EF4-FFF2-40B4-BE49-F238E27FC236}">
                <a16:creationId xmlns:a16="http://schemas.microsoft.com/office/drawing/2014/main" id="{32662870-9A0E-8A67-33DA-9FDFDCA7A5D5}"/>
              </a:ext>
            </a:extLst>
          </p:cNvPr>
          <p:cNvCxnSpPr/>
          <p:nvPr/>
        </p:nvCxnSpPr>
        <p:spPr>
          <a:xfrm flipH="1">
            <a:off x="7978776" y="1028929"/>
            <a:ext cx="24568" cy="50724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C2F414F7-77E5-33D1-B9AA-79CEF11F90DC}"/>
              </a:ext>
            </a:extLst>
          </p:cNvPr>
          <p:cNvCxnSpPr/>
          <p:nvPr/>
        </p:nvCxnSpPr>
        <p:spPr>
          <a:xfrm flipV="1">
            <a:off x="383476" y="4425465"/>
            <a:ext cx="7163473" cy="11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41">
            <a:extLst>
              <a:ext uri="{FF2B5EF4-FFF2-40B4-BE49-F238E27FC236}">
                <a16:creationId xmlns:a16="http://schemas.microsoft.com/office/drawing/2014/main" id="{DA86F8BD-F2A1-BB13-DFEA-8D8ADE28EC53}"/>
              </a:ext>
            </a:extLst>
          </p:cNvPr>
          <p:cNvSpPr/>
          <p:nvPr/>
        </p:nvSpPr>
        <p:spPr>
          <a:xfrm>
            <a:off x="2538754" y="4563913"/>
            <a:ext cx="2531732" cy="168575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spcAft>
                <a:spcPts val="0"/>
              </a:spcAft>
            </a:pPr>
            <a:endParaRPr lang="ru-RU"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endParaRPr lang="ru-RU"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endParaRPr lang="ru-RU"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Uztransgaz</a:t>
            </a:r>
            <a:endPar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t>Transportation, building up the export and transit potential of natural gas</a:t>
            </a:r>
            <a:endParaRPr lang="en-US" sz="135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1" name="Скругленный прямоугольник 42">
            <a:extLst>
              <a:ext uri="{FF2B5EF4-FFF2-40B4-BE49-F238E27FC236}">
                <a16:creationId xmlns:a16="http://schemas.microsoft.com/office/drawing/2014/main" id="{F0E62E88-9C6D-E53A-A386-599B1A73D3C2}"/>
              </a:ext>
            </a:extLst>
          </p:cNvPr>
          <p:cNvSpPr/>
          <p:nvPr/>
        </p:nvSpPr>
        <p:spPr>
          <a:xfrm>
            <a:off x="5148672" y="4569526"/>
            <a:ext cx="2533272" cy="168014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spcAft>
                <a:spcPts val="0"/>
              </a:spcAft>
            </a:pPr>
            <a:endParaRPr lang="ru-RU"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Hududgaztaminot</a:t>
            </a:r>
            <a:endPar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t> distribution of natural gas to the end consumer</a:t>
            </a:r>
          </a:p>
        </p:txBody>
      </p:sp>
      <p:pic>
        <p:nvPicPr>
          <p:cNvPr id="22" name="Рисунок 21">
            <a:extLst>
              <a:ext uri="{FF2B5EF4-FFF2-40B4-BE49-F238E27FC236}">
                <a16:creationId xmlns:a16="http://schemas.microsoft.com/office/drawing/2014/main" id="{A1D3952D-DF5E-F012-51B1-CD6D53B2EAA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09588" y="4635765"/>
            <a:ext cx="892022" cy="528351"/>
          </a:xfrm>
          <a:prstGeom prst="rect">
            <a:avLst/>
          </a:prstGeom>
        </p:spPr>
      </p:pic>
      <p:pic>
        <p:nvPicPr>
          <p:cNvPr id="23" name="Рисунок 22">
            <a:extLst>
              <a:ext uri="{FF2B5EF4-FFF2-40B4-BE49-F238E27FC236}">
                <a16:creationId xmlns:a16="http://schemas.microsoft.com/office/drawing/2014/main" id="{EB31C6D1-0AAD-B619-1239-86AF437008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6329" y="4773228"/>
            <a:ext cx="1852102" cy="329883"/>
          </a:xfrm>
          <a:prstGeom prst="rect">
            <a:avLst/>
          </a:prstGeom>
        </p:spPr>
      </p:pic>
      <p:sp>
        <p:nvSpPr>
          <p:cNvPr id="24" name="Скругленный прямоугольник 33">
            <a:extLst>
              <a:ext uri="{FF2B5EF4-FFF2-40B4-BE49-F238E27FC236}">
                <a16:creationId xmlns:a16="http://schemas.microsoft.com/office/drawing/2014/main" id="{113BF08C-39EB-41EC-81DF-592B3BD2C6B6}"/>
              </a:ext>
            </a:extLst>
          </p:cNvPr>
          <p:cNvSpPr/>
          <p:nvPr/>
        </p:nvSpPr>
        <p:spPr>
          <a:xfrm>
            <a:off x="209484" y="4563913"/>
            <a:ext cx="2251084" cy="168575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spcAft>
                <a:spcPts val="0"/>
              </a:spcAft>
            </a:pPr>
            <a:endParaRPr lang="ru-RU"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endParaRPr lang="ru-RU"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Uzbekneftegaz</a:t>
            </a:r>
            <a:endPar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spcAft>
                <a:spcPts val="0"/>
              </a:spcAft>
            </a:pPr>
            <a: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t>extraction and processing of hydrocarbon raw materials</a:t>
            </a:r>
            <a:endParaRPr lang="en-US" sz="135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pic>
        <p:nvPicPr>
          <p:cNvPr id="25" name="Рисунок 24">
            <a:extLst>
              <a:ext uri="{FF2B5EF4-FFF2-40B4-BE49-F238E27FC236}">
                <a16:creationId xmlns:a16="http://schemas.microsoft.com/office/drawing/2014/main" id="{E4D2943D-12C8-9456-B8E3-50EDEF29885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449" y="4516943"/>
            <a:ext cx="843211" cy="647173"/>
          </a:xfrm>
          <a:prstGeom prst="rect">
            <a:avLst/>
          </a:prstGeom>
        </p:spPr>
      </p:pic>
      <p:grpSp>
        <p:nvGrpSpPr>
          <p:cNvPr id="33" name="Группа 32">
            <a:extLst>
              <a:ext uri="{FF2B5EF4-FFF2-40B4-BE49-F238E27FC236}">
                <a16:creationId xmlns:a16="http://schemas.microsoft.com/office/drawing/2014/main" id="{F9BCA9A8-CD42-182F-91D5-EA452E79DA68}"/>
              </a:ext>
            </a:extLst>
          </p:cNvPr>
          <p:cNvGrpSpPr/>
          <p:nvPr/>
        </p:nvGrpSpPr>
        <p:grpSpPr>
          <a:xfrm>
            <a:off x="209484" y="908221"/>
            <a:ext cx="2433048" cy="1617983"/>
            <a:chOff x="38917" y="1863286"/>
            <a:chExt cx="2433048" cy="1617983"/>
          </a:xfrm>
        </p:grpSpPr>
        <p:sp>
          <p:nvSpPr>
            <p:cNvPr id="34" name="Скругленный прямоугольник 54">
              <a:extLst>
                <a:ext uri="{FF2B5EF4-FFF2-40B4-BE49-F238E27FC236}">
                  <a16:creationId xmlns:a16="http://schemas.microsoft.com/office/drawing/2014/main" id="{94098AED-F201-CD1D-86F7-8EC6D160E9CB}"/>
                </a:ext>
              </a:extLst>
            </p:cNvPr>
            <p:cNvSpPr/>
            <p:nvPr/>
          </p:nvSpPr>
          <p:spPr>
            <a:xfrm>
              <a:off x="38917" y="1863286"/>
              <a:ext cx="2433048" cy="1617983"/>
            </a:xfrm>
            <a:prstGeom prst="roundRect">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rtlCol="0" anchor="ctr"/>
            <a:lstStyle/>
            <a:p>
              <a:pPr marL="895350" algn="ctr"/>
              <a:endParaRPr lang="en-US" sz="1350" dirty="0">
                <a:solidFill>
                  <a:srgbClr val="FF0000"/>
                </a:solidFill>
                <a:highlight>
                  <a:srgbClr val="FFFF00"/>
                </a:highlight>
                <a:latin typeface="Arial" panose="020B0604020202020204" pitchFamily="34" charset="0"/>
                <a:ea typeface="Tahoma" panose="020B0604030504040204" pitchFamily="34" charset="0"/>
                <a:cs typeface="Arial" panose="020B0604020202020204" pitchFamily="34" charset="0"/>
              </a:endParaRPr>
            </a:p>
          </p:txBody>
        </p:sp>
        <p:pic>
          <p:nvPicPr>
            <p:cNvPr id="35" name="Picture 2" descr="http://www.tpp.uz/static/media/logo_ies.ad129eb3.png">
              <a:extLst>
                <a:ext uri="{FF2B5EF4-FFF2-40B4-BE49-F238E27FC236}">
                  <a16:creationId xmlns:a16="http://schemas.microsoft.com/office/drawing/2014/main" id="{AC60000B-0D86-7BCD-8BAE-2F65670D2B7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9789" y="1907794"/>
              <a:ext cx="851304" cy="5434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6" name="Группа 35">
            <a:extLst>
              <a:ext uri="{FF2B5EF4-FFF2-40B4-BE49-F238E27FC236}">
                <a16:creationId xmlns:a16="http://schemas.microsoft.com/office/drawing/2014/main" id="{2E848C62-FB99-FE7C-BD07-EA78A4E4DED1}"/>
              </a:ext>
            </a:extLst>
          </p:cNvPr>
          <p:cNvGrpSpPr/>
          <p:nvPr/>
        </p:nvGrpSpPr>
        <p:grpSpPr>
          <a:xfrm>
            <a:off x="2747716" y="923765"/>
            <a:ext cx="2560968" cy="1617985"/>
            <a:chOff x="5182457" y="1863284"/>
            <a:chExt cx="2350156" cy="1617985"/>
          </a:xfrm>
        </p:grpSpPr>
        <p:sp>
          <p:nvSpPr>
            <p:cNvPr id="37" name="Скругленный прямоугольник 69">
              <a:extLst>
                <a:ext uri="{FF2B5EF4-FFF2-40B4-BE49-F238E27FC236}">
                  <a16:creationId xmlns:a16="http://schemas.microsoft.com/office/drawing/2014/main" id="{3695070F-3E09-7E6C-AEF6-ACC9A24D3F47}"/>
                </a:ext>
              </a:extLst>
            </p:cNvPr>
            <p:cNvSpPr/>
            <p:nvPr/>
          </p:nvSpPr>
          <p:spPr>
            <a:xfrm>
              <a:off x="5182457" y="1863284"/>
              <a:ext cx="2350156" cy="161798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tabLst>
                  <a:tab pos="266700" algn="l"/>
                </a:tabLst>
              </a:pPr>
              <a:endParaRPr lang="uz-Cyrl-UZ"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tabLst>
                  <a:tab pos="266700" algn="l"/>
                </a:tabLst>
              </a:pPr>
              <a:endParaRPr lang="uz-Cyrl-UZ" sz="2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tabLst>
                  <a:tab pos="266700" algn="l"/>
                </a:tabLst>
              </a:pPr>
              <a:r>
                <a:rPr lang="en-US" sz="1400" b="1" dirty="0" err="1">
                  <a:solidFill>
                    <a:schemeClr val="tx1"/>
                  </a:solidFill>
                  <a:latin typeface="Arial" panose="020B0604020202020204" pitchFamily="34" charset="0"/>
                  <a:ea typeface="Tahoma" panose="020B0604030504040204" pitchFamily="34" charset="0"/>
                  <a:cs typeface="Arial" panose="020B0604020202020204" pitchFamily="34" charset="0"/>
                </a:rPr>
                <a:t>Uzbekhydroenergo</a:t>
              </a:r>
              <a:endPar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tabLst>
                  <a:tab pos="266700" algn="l"/>
                </a:tabLst>
              </a:pPr>
              <a: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t>~ Total installed capacity: </a:t>
              </a:r>
              <a:br>
                <a:rPr lang="en-US" sz="1400" dirty="0">
                  <a:solidFill>
                    <a:schemeClr val="tx1"/>
                  </a:solidFill>
                  <a:latin typeface="Arial" panose="020B0604020202020204" pitchFamily="34" charset="0"/>
                  <a:ea typeface="Tahoma" panose="020B0604030504040204" pitchFamily="34" charset="0"/>
                  <a:cs typeface="Arial" panose="020B0604020202020204" pitchFamily="34" charset="0"/>
                </a:rPr>
              </a:br>
              <a:r>
                <a:rPr lang="ru-RU" sz="1350" b="1" dirty="0">
                  <a:solidFill>
                    <a:srgbClr val="002060"/>
                  </a:solidFill>
                  <a:latin typeface="Arial" panose="020B0604020202020204" pitchFamily="34" charset="0"/>
                  <a:ea typeface="Tahoma" panose="020B0604030504040204" pitchFamily="34" charset="0"/>
                  <a:cs typeface="Arial" panose="020B0604020202020204" pitchFamily="34" charset="0"/>
                </a:rPr>
                <a:t>2 225 </a:t>
              </a:r>
              <a:r>
                <a:rPr lang="en-US" sz="1350" b="1" dirty="0">
                  <a:solidFill>
                    <a:srgbClr val="002060"/>
                  </a:solidFill>
                  <a:latin typeface="Arial" panose="020B0604020202020204" pitchFamily="34" charset="0"/>
                  <a:ea typeface="Tahoma" panose="020B0604030504040204" pitchFamily="34" charset="0"/>
                  <a:cs typeface="Arial" panose="020B0604020202020204" pitchFamily="34" charset="0"/>
                </a:rPr>
                <a:t>MW</a:t>
              </a:r>
            </a:p>
          </p:txBody>
        </p:sp>
        <p:pic>
          <p:nvPicPr>
            <p:cNvPr id="38" name="Рисунок 37">
              <a:extLst>
                <a:ext uri="{FF2B5EF4-FFF2-40B4-BE49-F238E27FC236}">
                  <a16:creationId xmlns:a16="http://schemas.microsoft.com/office/drawing/2014/main" id="{9AB2390A-46E8-E822-B208-271F1532EC33}"/>
                </a:ext>
              </a:extLst>
            </p:cNvPr>
            <p:cNvPicPr>
              <a:picLocks noChangeAspect="1"/>
            </p:cNvPicPr>
            <p:nvPr/>
          </p:nvPicPr>
          <p:blipFill>
            <a:blip r:embed="rId15"/>
            <a:stretch>
              <a:fillRect/>
            </a:stretch>
          </p:blipFill>
          <p:spPr>
            <a:xfrm>
              <a:off x="5962645" y="1977123"/>
              <a:ext cx="814949" cy="395801"/>
            </a:xfrm>
            <a:prstGeom prst="rect">
              <a:avLst/>
            </a:prstGeom>
          </p:spPr>
        </p:pic>
      </p:grpSp>
      <p:sp>
        <p:nvSpPr>
          <p:cNvPr id="39" name="TextBox 38">
            <a:extLst>
              <a:ext uri="{FF2B5EF4-FFF2-40B4-BE49-F238E27FC236}">
                <a16:creationId xmlns:a16="http://schemas.microsoft.com/office/drawing/2014/main" id="{9DF25670-3D42-885F-0357-A848E2898458}"/>
              </a:ext>
            </a:extLst>
          </p:cNvPr>
          <p:cNvSpPr txBox="1"/>
          <p:nvPr/>
        </p:nvSpPr>
        <p:spPr>
          <a:xfrm>
            <a:off x="209484" y="1537695"/>
            <a:ext cx="2433048" cy="692497"/>
          </a:xfrm>
          <a:prstGeom prst="rect">
            <a:avLst/>
          </a:prstGeom>
          <a:noFill/>
        </p:spPr>
        <p:txBody>
          <a:bodyPr wrap="square">
            <a:spAutoFit/>
          </a:bodyPr>
          <a:lstStyle/>
          <a:p>
            <a:pPr algn="ctr"/>
            <a:r>
              <a:rPr lang="en-US" sz="1300" b="1" dirty="0">
                <a:latin typeface="Arial" panose="020B0604020202020204" pitchFamily="34" charset="0"/>
                <a:ea typeface="Tahoma" panose="020B0604030504040204" pitchFamily="34" charset="0"/>
                <a:cs typeface="Arial" panose="020B0604020202020204" pitchFamily="34" charset="0"/>
              </a:rPr>
              <a:t> Thermal Power Plants</a:t>
            </a:r>
          </a:p>
          <a:p>
            <a:pPr algn="ctr"/>
            <a:r>
              <a:rPr lang="en-US" sz="1300" dirty="0">
                <a:latin typeface="Arial" panose="020B0604020202020204" pitchFamily="34" charset="0"/>
                <a:ea typeface="Tahoma" panose="020B0604030504040204" pitchFamily="34" charset="0"/>
                <a:cs typeface="Arial" panose="020B0604020202020204" pitchFamily="34" charset="0"/>
              </a:rPr>
              <a:t>~ Total installed capacity</a:t>
            </a:r>
            <a:r>
              <a:rPr lang="ru-RU" sz="1300" dirty="0">
                <a:solidFill>
                  <a:schemeClr val="tx1"/>
                </a:solidFill>
                <a:latin typeface="Arial" panose="020B0604020202020204" pitchFamily="34" charset="0"/>
                <a:ea typeface="Tahoma" panose="020B0604030504040204" pitchFamily="34" charset="0"/>
                <a:cs typeface="Arial" panose="020B0604020202020204" pitchFamily="34" charset="0"/>
              </a:rPr>
              <a:t>:</a:t>
            </a:r>
            <a:r>
              <a:rPr lang="en-US" sz="1300" dirty="0">
                <a:solidFill>
                  <a:schemeClr val="tx1"/>
                </a:solidFill>
                <a:latin typeface="Arial" panose="020B0604020202020204" pitchFamily="34" charset="0"/>
                <a:ea typeface="Tahoma" panose="020B0604030504040204" pitchFamily="34" charset="0"/>
                <a:cs typeface="Arial" panose="020B0604020202020204" pitchFamily="34" charset="0"/>
              </a:rPr>
              <a:t> </a:t>
            </a:r>
            <a:br>
              <a:rPr lang="en-US" sz="1300" dirty="0">
                <a:solidFill>
                  <a:schemeClr val="tx1"/>
                </a:solidFill>
                <a:latin typeface="Arial" panose="020B0604020202020204" pitchFamily="34" charset="0"/>
                <a:ea typeface="Tahoma" panose="020B0604030504040204" pitchFamily="34" charset="0"/>
                <a:cs typeface="Arial" panose="020B0604020202020204" pitchFamily="34" charset="0"/>
              </a:rPr>
            </a:br>
            <a:r>
              <a:rPr lang="uz-Cyrl-UZ" sz="1300" b="1" dirty="0">
                <a:solidFill>
                  <a:srgbClr val="002060"/>
                </a:solidFill>
                <a:latin typeface="Arial" panose="020B0604020202020204" pitchFamily="34" charset="0"/>
                <a:ea typeface="Tahoma" panose="020B0604030504040204" pitchFamily="34" charset="0"/>
                <a:cs typeface="Arial" panose="020B0604020202020204" pitchFamily="34" charset="0"/>
              </a:rPr>
              <a:t>11 932 </a:t>
            </a:r>
            <a:r>
              <a:rPr lang="en-US" sz="1300" b="1" dirty="0">
                <a:solidFill>
                  <a:srgbClr val="002060"/>
                </a:solidFill>
                <a:latin typeface="Arial" panose="020B0604020202020204" pitchFamily="34" charset="0"/>
                <a:ea typeface="Tahoma" panose="020B0604030504040204" pitchFamily="34" charset="0"/>
                <a:cs typeface="Arial" panose="020B0604020202020204" pitchFamily="34" charset="0"/>
              </a:rPr>
              <a:t>MW</a:t>
            </a:r>
          </a:p>
        </p:txBody>
      </p:sp>
      <p:sp>
        <p:nvSpPr>
          <p:cNvPr id="40" name="Скругленный прямоугольник 69">
            <a:extLst>
              <a:ext uri="{FF2B5EF4-FFF2-40B4-BE49-F238E27FC236}">
                <a16:creationId xmlns:a16="http://schemas.microsoft.com/office/drawing/2014/main" id="{C029BED4-2B99-31D6-3DDC-37D81A7D682C}"/>
              </a:ext>
            </a:extLst>
          </p:cNvPr>
          <p:cNvSpPr/>
          <p:nvPr/>
        </p:nvSpPr>
        <p:spPr>
          <a:xfrm>
            <a:off x="5406256" y="904755"/>
            <a:ext cx="2350156" cy="161798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tabLst>
                <a:tab pos="266700" algn="l"/>
              </a:tabLst>
            </a:pPr>
            <a:endParaRPr lang="uz-Cyrl-UZ" sz="1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tabLst>
                <a:tab pos="266700" algn="l"/>
              </a:tabLst>
            </a:pPr>
            <a:endParaRPr lang="uz-Cyrl-UZ" sz="24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tabLst>
                <a:tab pos="266700" algn="l"/>
              </a:tabLst>
            </a:pPr>
            <a:r>
              <a:rPr lang="en-US" sz="1400" b="1" dirty="0">
                <a:solidFill>
                  <a:schemeClr val="tx1"/>
                </a:solidFill>
                <a:latin typeface="Arial" panose="020B0604020202020204" pitchFamily="34" charset="0"/>
                <a:ea typeface="Tahoma" panose="020B0604030504040204" pitchFamily="34" charset="0"/>
                <a:cs typeface="Arial" panose="020B0604020202020204" pitchFamily="34" charset="0"/>
              </a:rPr>
              <a:t>Private stations</a:t>
            </a:r>
          </a:p>
          <a:p>
            <a:pPr algn="ctr">
              <a:tabLst>
                <a:tab pos="266700" algn="l"/>
              </a:tabLst>
            </a:pPr>
            <a:r>
              <a:rPr lang="ru-RU" sz="135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en-US" sz="1350" dirty="0">
                <a:solidFill>
                  <a:schemeClr val="tx1"/>
                </a:solidFill>
                <a:latin typeface="Arial" panose="020B0604020202020204" pitchFamily="34" charset="0"/>
                <a:ea typeface="Tahoma" panose="020B0604030504040204" pitchFamily="34" charset="0"/>
                <a:cs typeface="Arial" panose="020B0604020202020204" pitchFamily="34" charset="0"/>
              </a:rPr>
              <a:t>Total installed capacity:</a:t>
            </a:r>
            <a:r>
              <a:rPr lang="ru-RU" sz="1350"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uz-Cyrl-UZ" sz="1350" b="1" dirty="0">
                <a:solidFill>
                  <a:srgbClr val="002060"/>
                </a:solidFill>
                <a:latin typeface="Arial" panose="020B0604020202020204" pitchFamily="34" charset="0"/>
                <a:ea typeface="Tahoma" panose="020B0604030504040204" pitchFamily="34" charset="0"/>
                <a:cs typeface="Arial" panose="020B0604020202020204" pitchFamily="34" charset="0"/>
              </a:rPr>
              <a:t>5</a:t>
            </a:r>
            <a:r>
              <a:rPr lang="en-US" sz="1350" b="1"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uz-Cyrl-UZ" sz="1350" b="1" dirty="0">
                <a:solidFill>
                  <a:srgbClr val="002060"/>
                </a:solidFill>
                <a:latin typeface="Arial" panose="020B0604020202020204" pitchFamily="34" charset="0"/>
                <a:ea typeface="Tahoma" panose="020B0604030504040204" pitchFamily="34" charset="0"/>
                <a:cs typeface="Arial" panose="020B0604020202020204" pitchFamily="34" charset="0"/>
              </a:rPr>
              <a:t>1</a:t>
            </a:r>
            <a:r>
              <a:rPr lang="ru-RU" sz="1350" b="1" dirty="0">
                <a:solidFill>
                  <a:srgbClr val="002060"/>
                </a:solidFill>
                <a:latin typeface="Arial" panose="020B0604020202020204" pitchFamily="34" charset="0"/>
                <a:ea typeface="Tahoma" panose="020B0604030504040204" pitchFamily="34" charset="0"/>
                <a:cs typeface="Arial" panose="020B0604020202020204" pitchFamily="34" charset="0"/>
              </a:rPr>
              <a:t>74 </a:t>
            </a:r>
            <a:r>
              <a:rPr lang="en-US" sz="1350" b="1" dirty="0">
                <a:solidFill>
                  <a:srgbClr val="002060"/>
                </a:solidFill>
                <a:latin typeface="Arial" panose="020B0604020202020204" pitchFamily="34" charset="0"/>
                <a:ea typeface="Tahoma" panose="020B0604030504040204" pitchFamily="34" charset="0"/>
                <a:cs typeface="Arial" panose="020B0604020202020204" pitchFamily="34" charset="0"/>
              </a:rPr>
              <a:t>MW</a:t>
            </a:r>
          </a:p>
          <a:p>
            <a:pPr algn="ctr">
              <a:spcAft>
                <a:spcPts val="0"/>
              </a:spcAft>
              <a:tabLst>
                <a:tab pos="266700" algn="l"/>
              </a:tabLst>
            </a:pPr>
            <a:r>
              <a:rPr lang="en-US" sz="1350" b="1" dirty="0">
                <a:solidFill>
                  <a:srgbClr val="002060"/>
                </a:solidFill>
                <a:latin typeface="Arial" panose="020B0604020202020204" pitchFamily="34" charset="0"/>
                <a:ea typeface="Tahoma" panose="020B0604030504040204" pitchFamily="34" charset="0"/>
                <a:cs typeface="Arial" panose="020B0604020202020204" pitchFamily="34" charset="0"/>
              </a:rPr>
              <a:t>including</a:t>
            </a:r>
            <a:r>
              <a:rPr lang="ru-RU" sz="1350" b="1" dirty="0">
                <a:solidFill>
                  <a:srgbClr val="002060"/>
                </a:solidFill>
                <a:latin typeface="Arial" panose="020B0604020202020204" pitchFamily="34" charset="0"/>
                <a:ea typeface="Tahoma" panose="020B0604030504040204" pitchFamily="34" charset="0"/>
                <a:cs typeface="Arial" panose="020B0604020202020204" pitchFamily="34" charset="0"/>
              </a:rPr>
              <a:t>, </a:t>
            </a:r>
            <a:br>
              <a:rPr lang="en-US" sz="1350" b="1" dirty="0">
                <a:solidFill>
                  <a:srgbClr val="002060"/>
                </a:solidFill>
                <a:latin typeface="Arial" panose="020B0604020202020204" pitchFamily="34" charset="0"/>
                <a:ea typeface="Tahoma" panose="020B0604030504040204" pitchFamily="34" charset="0"/>
                <a:cs typeface="Arial" panose="020B0604020202020204" pitchFamily="34" charset="0"/>
              </a:rPr>
            </a:br>
            <a:r>
              <a:rPr lang="ru-RU" sz="1350" b="1" dirty="0">
                <a:solidFill>
                  <a:srgbClr val="002060"/>
                </a:solidFill>
                <a:latin typeface="Arial" panose="020B0604020202020204" pitchFamily="34" charset="0"/>
                <a:ea typeface="Tahoma" panose="020B0604030504040204" pitchFamily="34" charset="0"/>
                <a:cs typeface="Arial" panose="020B0604020202020204" pitchFamily="34" charset="0"/>
              </a:rPr>
              <a:t>2 </a:t>
            </a:r>
            <a:r>
              <a:rPr lang="en-US" sz="1350" b="1" dirty="0">
                <a:solidFill>
                  <a:srgbClr val="002060"/>
                </a:solidFill>
                <a:latin typeface="Arial" panose="020B0604020202020204" pitchFamily="34" charset="0"/>
                <a:ea typeface="Tahoma" panose="020B0604030504040204" pitchFamily="34" charset="0"/>
                <a:cs typeface="Arial" panose="020B0604020202020204" pitchFamily="34" charset="0"/>
              </a:rPr>
              <a:t>Photovoltaic PP</a:t>
            </a:r>
            <a:endParaRPr lang="ru-RU" sz="135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41" name="Рисунок 40">
            <a:extLst>
              <a:ext uri="{FF2B5EF4-FFF2-40B4-BE49-F238E27FC236}">
                <a16:creationId xmlns:a16="http://schemas.microsoft.com/office/drawing/2014/main" id="{97065274-7AB1-CB63-4647-B6DBB5779106}"/>
              </a:ext>
            </a:extLst>
          </p:cNvPr>
          <p:cNvPicPr>
            <a:picLocks noChangeAspect="1"/>
          </p:cNvPicPr>
          <p:nvPr/>
        </p:nvPicPr>
        <p:blipFill>
          <a:blip r:embed="rId16">
            <a:duotone>
              <a:schemeClr val="accent1">
                <a:shade val="45000"/>
                <a:satMod val="135000"/>
              </a:schemeClr>
              <a:prstClr val="white"/>
            </a:duotone>
          </a:blip>
          <a:stretch>
            <a:fillRect/>
          </a:stretch>
        </p:blipFill>
        <p:spPr>
          <a:xfrm>
            <a:off x="5625037" y="978946"/>
            <a:ext cx="1865822" cy="558351"/>
          </a:xfrm>
          <a:prstGeom prst="rect">
            <a:avLst/>
          </a:prstGeom>
          <a:effectLst>
            <a:softEdge rad="31750"/>
          </a:effectLst>
        </p:spPr>
      </p:pic>
      <p:sp>
        <p:nvSpPr>
          <p:cNvPr id="43" name="TextBox 42">
            <a:extLst>
              <a:ext uri="{FF2B5EF4-FFF2-40B4-BE49-F238E27FC236}">
                <a16:creationId xmlns:a16="http://schemas.microsoft.com/office/drawing/2014/main" id="{EF04971D-8BBD-22CC-ED11-E372C9F0ACF1}"/>
              </a:ext>
            </a:extLst>
          </p:cNvPr>
          <p:cNvSpPr txBox="1"/>
          <p:nvPr/>
        </p:nvSpPr>
        <p:spPr>
          <a:xfrm>
            <a:off x="11680436" y="6487689"/>
            <a:ext cx="494786"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3</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0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 descr="Agency for International Development USAID Stock Photo - Alamy"/>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1" b="20287"/>
          <a:stretch/>
        </p:blipFill>
        <p:spPr bwMode="auto">
          <a:xfrm>
            <a:off x="4854211" y="5300689"/>
            <a:ext cx="715485" cy="541373"/>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7453031" y="2746781"/>
            <a:ext cx="4401986" cy="738664"/>
          </a:xfrm>
          <a:prstGeom prst="rect">
            <a:avLst/>
          </a:prstGeom>
        </p:spPr>
        <p:txBody>
          <a:bodyPr wrap="square">
            <a:spAutoFit/>
          </a:bodyPr>
          <a:lstStyle/>
          <a:p>
            <a:pPr marL="285750" indent="-285750">
              <a:spcAft>
                <a:spcPts val="300"/>
              </a:spcAft>
              <a:buFont typeface="Wingdings" panose="05000000000000000000" pitchFamily="2" charset="2"/>
              <a:buChar char="v"/>
            </a:pPr>
            <a:r>
              <a:rPr lang="en-US" sz="1400" noProof="1">
                <a:solidFill>
                  <a:srgbClr val="002060"/>
                </a:solidFill>
                <a:latin typeface="Arial" panose="020B0604020202020204" pitchFamily="34" charset="0"/>
                <a:cs typeface="Arial" panose="020B0604020202020204" pitchFamily="34" charset="0"/>
              </a:rPr>
              <a:t>As network operators become profitable, it becomes possible to attract corporate loans that do not require government guarantees;</a:t>
            </a:r>
          </a:p>
        </p:txBody>
      </p:sp>
      <p:pic>
        <p:nvPicPr>
          <p:cNvPr id="45" name="Picture 8" descr="Electric clipart electrical transformer, Electric electrical ..."/>
          <p:cNvPicPr>
            <a:picLocks noChangeAspect="1" noChangeArrowheads="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81707" y="5300689"/>
            <a:ext cx="1710750" cy="1576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Европейский Банк Реконструкции и Развития (ЕБРР) - Наши партнёры - Best  Soft MMC">
            <a:extLst>
              <a:ext uri="{FF2B5EF4-FFF2-40B4-BE49-F238E27FC236}">
                <a16:creationId xmlns:a16="http://schemas.microsoft.com/office/drawing/2014/main" id="{0382F5C9-E09D-8118-5BB9-DE9A7048E3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755" b="9361"/>
          <a:stretch/>
        </p:blipFill>
        <p:spPr bwMode="auto">
          <a:xfrm>
            <a:off x="4342074" y="2919755"/>
            <a:ext cx="800898" cy="656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A2904B-1612-B59C-DB72-88E8F3B12AC9}"/>
              </a:ext>
            </a:extLst>
          </p:cNvPr>
          <p:cNvSpPr txBox="1"/>
          <p:nvPr/>
        </p:nvSpPr>
        <p:spPr>
          <a:xfrm>
            <a:off x="6907642" y="5289762"/>
            <a:ext cx="5492763" cy="1500411"/>
          </a:xfrm>
          <a:prstGeom prst="rect">
            <a:avLst/>
          </a:prstGeom>
          <a:noFill/>
        </p:spPr>
        <p:txBody>
          <a:bodyPr wrap="square">
            <a:spAutoFit/>
          </a:bodyPr>
          <a:lstStyle/>
          <a:p>
            <a:pPr lvl="0" algn="just">
              <a:lnSpc>
                <a:spcPct val="150000"/>
              </a:lnSpc>
              <a:spcAft>
                <a:spcPts val="300"/>
              </a:spcAft>
              <a:tabLst>
                <a:tab pos="538163" algn="l"/>
              </a:tabLst>
            </a:pPr>
            <a:r>
              <a:rPr lang="en-US" sz="1400" dirty="0">
                <a:solidFill>
                  <a:srgbClr val="002060"/>
                </a:solidFill>
                <a:latin typeface="Arial" panose="020B0604020202020204" pitchFamily="34" charset="0"/>
                <a:cs typeface="Arial" panose="020B0604020202020204" pitchFamily="34" charset="0"/>
              </a:rPr>
              <a:t>Development of regulatory documents;</a:t>
            </a:r>
          </a:p>
          <a:p>
            <a:pPr lvl="0" algn="just">
              <a:lnSpc>
                <a:spcPct val="150000"/>
              </a:lnSpc>
              <a:spcAft>
                <a:spcPts val="300"/>
              </a:spcAft>
              <a:tabLst>
                <a:tab pos="714375" algn="l"/>
              </a:tabLst>
            </a:pPr>
            <a:r>
              <a:rPr lang="uz-Cyrl-UZ" sz="1400"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SCADA system, digitalization and network management;</a:t>
            </a:r>
          </a:p>
          <a:p>
            <a:pPr lvl="0" algn="just">
              <a:lnSpc>
                <a:spcPct val="150000"/>
              </a:lnSpc>
              <a:spcAft>
                <a:spcPts val="300"/>
              </a:spcAft>
              <a:tabLst>
                <a:tab pos="714375" algn="l"/>
              </a:tabLst>
            </a:pPr>
            <a:r>
              <a:rPr lang="en-US" sz="1400" dirty="0">
                <a:solidFill>
                  <a:srgbClr val="002060"/>
                </a:solidFill>
                <a:latin typeface="Arial" panose="020B0604020202020204" pitchFamily="34" charset="0"/>
                <a:cs typeface="Arial" panose="020B0604020202020204" pitchFamily="34" charset="0"/>
              </a:rPr>
              <a:t>Personnel training and development;</a:t>
            </a:r>
          </a:p>
          <a:p>
            <a:pPr lvl="0" algn="just">
              <a:lnSpc>
                <a:spcPct val="150000"/>
              </a:lnSpc>
              <a:spcAft>
                <a:spcPts val="300"/>
              </a:spcAft>
              <a:tabLst>
                <a:tab pos="714375" algn="l"/>
              </a:tabLst>
            </a:pPr>
            <a:r>
              <a:rPr lang="uz-Cyrl-UZ" sz="1400"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Preparation of market infrastructure (online platform).</a:t>
            </a:r>
            <a:endParaRPr lang="ru-RU" sz="1400" dirty="0">
              <a:solidFill>
                <a:srgbClr val="002060"/>
              </a:solidFill>
              <a:latin typeface="Arial" panose="020B0604020202020204" pitchFamily="34" charset="0"/>
              <a:cs typeface="Arial" panose="020B0604020202020204" pitchFamily="34" charset="0"/>
            </a:endParaRPr>
          </a:p>
        </p:txBody>
      </p:sp>
      <p:pic>
        <p:nvPicPr>
          <p:cNvPr id="8" name="Picture 2" descr="AFD supports Uzbekistan green economy transition">
            <a:extLst>
              <a:ext uri="{FF2B5EF4-FFF2-40B4-BE49-F238E27FC236}">
                <a16:creationId xmlns:a16="http://schemas.microsoft.com/office/drawing/2014/main" id="{EBAD424C-9B19-2FD6-8640-EDD1BEBC14B0}"/>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8782" t="25330" r="10940" b="24139"/>
          <a:stretch/>
        </p:blipFill>
        <p:spPr bwMode="auto">
          <a:xfrm>
            <a:off x="10968402" y="1335715"/>
            <a:ext cx="807165" cy="338721"/>
          </a:xfrm>
          <a:prstGeom prst="rect">
            <a:avLst/>
          </a:prstGeom>
          <a:noFill/>
          <a:extLst>
            <a:ext uri="{909E8E84-426E-40DD-AFC4-6F175D3DCCD1}">
              <a14:hiddenFill xmlns:a14="http://schemas.microsoft.com/office/drawing/2010/main">
                <a:solidFill>
                  <a:srgbClr val="FFFFFF"/>
                </a:solidFill>
              </a14:hiddenFill>
            </a:ext>
          </a:extLst>
        </p:spPr>
      </p:pic>
      <p:sp>
        <p:nvSpPr>
          <p:cNvPr id="112" name="Прямоугольник 132">
            <a:extLst>
              <a:ext uri="{FF2B5EF4-FFF2-40B4-BE49-F238E27FC236}">
                <a16:creationId xmlns:a16="http://schemas.microsoft.com/office/drawing/2014/main" id="{7FEE9E87-5BB0-40C8-B02C-D38B26714934}"/>
              </a:ext>
            </a:extLst>
          </p:cNvPr>
          <p:cNvSpPr>
            <a:spLocks noChangeArrowheads="1"/>
          </p:cNvSpPr>
          <p:nvPr/>
        </p:nvSpPr>
        <p:spPr bwMode="auto">
          <a:xfrm>
            <a:off x="7610740" y="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80160"/>
            <a:endParaRPr lang="en-US" altLang="ru-RU" sz="800" b="1" noProof="1">
              <a:solidFill>
                <a:srgbClr val="0000D6"/>
              </a:solidFill>
              <a:latin typeface="Arial" panose="020B0604020202020204" pitchFamily="34" charset="0"/>
              <a:cs typeface="Arial" panose="020B0604020202020204" pitchFamily="34" charset="0"/>
            </a:endParaRPr>
          </a:p>
        </p:txBody>
      </p:sp>
      <p:sp>
        <p:nvSpPr>
          <p:cNvPr id="201" name="Прямоугольник 200"/>
          <p:cNvSpPr/>
          <p:nvPr/>
        </p:nvSpPr>
        <p:spPr>
          <a:xfrm>
            <a:off x="6321060" y="4607254"/>
            <a:ext cx="5778081" cy="5617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00"/>
              </a:spcAft>
            </a:pPr>
            <a:r>
              <a:rPr lang="en-US" sz="1400" b="1" dirty="0">
                <a:solidFill>
                  <a:srgbClr val="002060"/>
                </a:solidFill>
                <a:latin typeface="Arial" panose="020B0604020202020204" pitchFamily="34" charset="0"/>
                <a:cs typeface="Arial" panose="020B0604020202020204" pitchFamily="34" charset="0"/>
              </a:rPr>
              <a:t>The following areas were identified as priorities </a:t>
            </a:r>
            <a:br>
              <a:rPr lang="uz-Cyrl-UZ" sz="1400" b="1" dirty="0">
                <a:solidFill>
                  <a:srgbClr val="002060"/>
                </a:solidFill>
                <a:latin typeface="Arial" panose="020B0604020202020204" pitchFamily="34" charset="0"/>
                <a:cs typeface="Arial" panose="020B0604020202020204" pitchFamily="34" charset="0"/>
              </a:rPr>
            </a:br>
            <a:r>
              <a:rPr lang="en-US" sz="1400" b="1" dirty="0">
                <a:solidFill>
                  <a:srgbClr val="002060"/>
                </a:solidFill>
                <a:latin typeface="Arial" panose="020B0604020202020204" pitchFamily="34" charset="0"/>
                <a:cs typeface="Arial" panose="020B0604020202020204" pitchFamily="34" charset="0"/>
              </a:rPr>
              <a:t>for continuing reforms in this area:</a:t>
            </a:r>
            <a:endParaRPr lang="ru-RU" sz="1400" b="1" dirty="0">
              <a:solidFill>
                <a:srgbClr val="002060"/>
              </a:solidFill>
              <a:latin typeface="Arial" panose="020B0604020202020204" pitchFamily="34" charset="0"/>
              <a:cs typeface="Arial" panose="020B0604020202020204" pitchFamily="34" charset="0"/>
            </a:endParaRPr>
          </a:p>
        </p:txBody>
      </p:sp>
      <p:sp>
        <p:nvSpPr>
          <p:cNvPr id="193" name="Прямоугольник 192"/>
          <p:cNvSpPr/>
          <p:nvPr/>
        </p:nvSpPr>
        <p:spPr>
          <a:xfrm>
            <a:off x="149951" y="475707"/>
            <a:ext cx="5821771" cy="5753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rial" panose="020B0604020202020204" pitchFamily="34" charset="0"/>
                <a:cs typeface="Arial" panose="020B0604020202020204" pitchFamily="34" charset="0"/>
              </a:rPr>
              <a:t>Achievements of energy sector reforms</a:t>
            </a:r>
            <a:endParaRPr lang="ru-RU" sz="1400" b="1" dirty="0">
              <a:solidFill>
                <a:srgbClr val="002060"/>
              </a:solidFill>
              <a:latin typeface="Arial" panose="020B0604020202020204" pitchFamily="34" charset="0"/>
              <a:cs typeface="Arial" panose="020B0604020202020204" pitchFamily="34" charset="0"/>
            </a:endParaRPr>
          </a:p>
        </p:txBody>
      </p:sp>
      <p:sp>
        <p:nvSpPr>
          <p:cNvPr id="7" name="Прямоугольник 6"/>
          <p:cNvSpPr/>
          <p:nvPr/>
        </p:nvSpPr>
        <p:spPr>
          <a:xfrm>
            <a:off x="1" y="309760"/>
            <a:ext cx="12181490" cy="4081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latin typeface="Arial" panose="020B0604020202020204" pitchFamily="34" charset="0"/>
              <a:cs typeface="Arial" panose="020B0604020202020204" pitchFamily="34" charset="0"/>
            </a:endParaRPr>
          </a:p>
        </p:txBody>
      </p:sp>
      <p:cxnSp>
        <p:nvCxnSpPr>
          <p:cNvPr id="13" name="Прямая соединительная линия 12"/>
          <p:cNvCxnSpPr>
            <a:endCxn id="7" idx="3"/>
          </p:cNvCxnSpPr>
          <p:nvPr/>
        </p:nvCxnSpPr>
        <p:spPr>
          <a:xfrm flipV="1">
            <a:off x="7851228" y="2350381"/>
            <a:ext cx="4330263" cy="21819"/>
          </a:xfrm>
          <a:prstGeom prst="line">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cxnSp>
      <p:sp>
        <p:nvSpPr>
          <p:cNvPr id="197" name="Прямоугольник 196"/>
          <p:cNvSpPr/>
          <p:nvPr/>
        </p:nvSpPr>
        <p:spPr>
          <a:xfrm>
            <a:off x="6321060" y="458744"/>
            <a:ext cx="5724667" cy="8552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rial" panose="020B0604020202020204" pitchFamily="34" charset="0"/>
                <a:cs typeface="Arial" panose="020B0604020202020204" pitchFamily="34" charset="0"/>
              </a:rPr>
              <a:t>The following results will be achieved through the transition </a:t>
            </a:r>
            <a:br>
              <a:rPr lang="en-US" sz="1400" b="1" dirty="0">
                <a:solidFill>
                  <a:srgbClr val="002060"/>
                </a:solidFill>
                <a:latin typeface="Arial" panose="020B0604020202020204" pitchFamily="34" charset="0"/>
                <a:cs typeface="Arial" panose="020B0604020202020204" pitchFamily="34" charset="0"/>
              </a:rPr>
            </a:br>
            <a:r>
              <a:rPr lang="en-US" sz="1400" b="1" dirty="0">
                <a:solidFill>
                  <a:srgbClr val="002060"/>
                </a:solidFill>
                <a:latin typeface="Arial" panose="020B0604020202020204" pitchFamily="34" charset="0"/>
                <a:cs typeface="Arial" panose="020B0604020202020204" pitchFamily="34" charset="0"/>
              </a:rPr>
              <a:t>to a competitive electricity market, which will be </a:t>
            </a:r>
            <a:br>
              <a:rPr lang="en-US" sz="1400" b="1" dirty="0">
                <a:solidFill>
                  <a:srgbClr val="002060"/>
                </a:solidFill>
                <a:latin typeface="Arial" panose="020B0604020202020204" pitchFamily="34" charset="0"/>
                <a:cs typeface="Arial" panose="020B0604020202020204" pitchFamily="34" charset="0"/>
              </a:rPr>
            </a:br>
            <a:r>
              <a:rPr lang="en-US" sz="1400" b="1" dirty="0">
                <a:solidFill>
                  <a:srgbClr val="002060"/>
                </a:solidFill>
                <a:latin typeface="Arial" panose="020B0604020202020204" pitchFamily="34" charset="0"/>
                <a:cs typeface="Arial" panose="020B0604020202020204" pitchFamily="34" charset="0"/>
              </a:rPr>
              <a:t>created as a result of the reforms</a:t>
            </a:r>
            <a:endParaRPr lang="en-US" sz="1400" noProof="1">
              <a:solidFill>
                <a:srgbClr val="002060"/>
              </a:solidFill>
              <a:latin typeface="Arial" panose="020B0604020202020204" pitchFamily="34" charset="0"/>
              <a:cs typeface="Arial" panose="020B0604020202020204" pitchFamily="34" charset="0"/>
            </a:endParaRPr>
          </a:p>
        </p:txBody>
      </p:sp>
      <p:sp>
        <p:nvSpPr>
          <p:cNvPr id="25" name="Прямоугольник 24"/>
          <p:cNvSpPr/>
          <p:nvPr/>
        </p:nvSpPr>
        <p:spPr>
          <a:xfrm>
            <a:off x="811158" y="3610339"/>
            <a:ext cx="5044960" cy="1169551"/>
          </a:xfrm>
          <a:prstGeom prst="rect">
            <a:avLst/>
          </a:prstGeom>
        </p:spPr>
        <p:txBody>
          <a:bodyPr wrap="square">
            <a:spAutoFit/>
          </a:bodyPr>
          <a:lstStyle/>
          <a:p>
            <a:pPr marL="171450" indent="-171450" algn="just">
              <a:buFont typeface="Wingdings" panose="05000000000000000000" pitchFamily="2" charset="2"/>
              <a:buChar char="ü"/>
            </a:pPr>
            <a:r>
              <a:rPr lang="en-US" sz="1400" dirty="0">
                <a:solidFill>
                  <a:srgbClr val="002060"/>
                </a:solidFill>
                <a:latin typeface="Arial" panose="020B0604020202020204" pitchFamily="34" charset="0"/>
                <a:cs typeface="Arial" panose="020B0604020202020204" pitchFamily="34" charset="0"/>
              </a:rPr>
              <a:t>Based on technical support from the European Bank </a:t>
            </a:r>
            <a:br>
              <a:rPr lang="uz-Cyrl-UZ"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rPr>
              <a:t>for Reconstruction and Development and the World Bank, together with international experts, a new edition of the </a:t>
            </a:r>
            <a:br>
              <a:rPr lang="uz-Cyrl-UZ"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rPr>
              <a:t>Law of the Republic of Uzbekistan “On electrical energy” has been developed;</a:t>
            </a:r>
            <a:endParaRPr lang="uz-Cyrl-UZ" sz="1400" dirty="0">
              <a:solidFill>
                <a:srgbClr val="002060"/>
              </a:solidFill>
              <a:latin typeface="Arial" panose="020B0604020202020204" pitchFamily="34" charset="0"/>
              <a:cs typeface="Arial" panose="020B0604020202020204" pitchFamily="34" charset="0"/>
            </a:endParaRPr>
          </a:p>
        </p:txBody>
      </p:sp>
      <p:sp>
        <p:nvSpPr>
          <p:cNvPr id="26" name="Прямоугольник 25"/>
          <p:cNvSpPr/>
          <p:nvPr/>
        </p:nvSpPr>
        <p:spPr>
          <a:xfrm>
            <a:off x="6399885" y="1413270"/>
            <a:ext cx="4469945" cy="307777"/>
          </a:xfrm>
          <a:prstGeom prst="rect">
            <a:avLst/>
          </a:prstGeom>
        </p:spPr>
        <p:txBody>
          <a:bodyPr wrap="square">
            <a:spAutoFit/>
          </a:bodyPr>
          <a:lstStyle/>
          <a:p>
            <a:pPr marL="285750" indent="-285750">
              <a:spcAft>
                <a:spcPts val="300"/>
              </a:spcAft>
              <a:buFont typeface="Wingdings" panose="05000000000000000000" pitchFamily="2" charset="2"/>
              <a:buChar char="v"/>
            </a:pPr>
            <a:r>
              <a:rPr lang="en-US" sz="1400" noProof="1">
                <a:solidFill>
                  <a:srgbClr val="002060"/>
                </a:solidFill>
                <a:latin typeface="Arial" panose="020B0604020202020204" pitchFamily="34" charset="0"/>
                <a:cs typeface="Arial" panose="020B0604020202020204" pitchFamily="34" charset="0"/>
              </a:rPr>
              <a:t>The wholesale price of electricity will be optimized;</a:t>
            </a:r>
          </a:p>
        </p:txBody>
      </p:sp>
      <p:sp>
        <p:nvSpPr>
          <p:cNvPr id="6" name="Ромб 5"/>
          <p:cNvSpPr/>
          <p:nvPr/>
        </p:nvSpPr>
        <p:spPr>
          <a:xfrm>
            <a:off x="4556588" y="1089413"/>
            <a:ext cx="3009741" cy="2732870"/>
          </a:xfrm>
          <a:prstGeom prst="diamond">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noProof="1">
              <a:latin typeface="Arial" panose="020B0604020202020204" pitchFamily="34" charset="0"/>
              <a:cs typeface="Arial" panose="020B0604020202020204" pitchFamily="34" charset="0"/>
            </a:endParaRPr>
          </a:p>
        </p:txBody>
      </p:sp>
      <p:sp>
        <p:nvSpPr>
          <p:cNvPr id="28" name="Прямоугольник 27"/>
          <p:cNvSpPr/>
          <p:nvPr/>
        </p:nvSpPr>
        <p:spPr>
          <a:xfrm>
            <a:off x="4896639" y="1844755"/>
            <a:ext cx="2294793" cy="1477328"/>
          </a:xfrm>
          <a:prstGeom prst="rect">
            <a:avLst/>
          </a:prstGeom>
        </p:spPr>
        <p:txBody>
          <a:bodyPr wrap="square">
            <a:spAutoFit/>
          </a:bodyPr>
          <a:lstStyle/>
          <a:p>
            <a:pPr algn="ctr"/>
            <a:r>
              <a:rPr lang="en-US" sz="3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Energy sector reforms</a:t>
            </a:r>
            <a:endParaRPr lang="ru-RU" sz="3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descr="File:Japan International Cooperation Agency logo.svg - Wikimedia Commons">
            <a:extLst>
              <a:ext uri="{FF2B5EF4-FFF2-40B4-BE49-F238E27FC236}">
                <a16:creationId xmlns:a16="http://schemas.microsoft.com/office/drawing/2014/main" id="{8A2E0583-A006-49E0-2C84-77081B98D2D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82918" y="4013494"/>
            <a:ext cx="497044" cy="4009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IMAPPP-CDP: The World Bank">
            <a:extLst>
              <a:ext uri="{FF2B5EF4-FFF2-40B4-BE49-F238E27FC236}">
                <a16:creationId xmlns:a16="http://schemas.microsoft.com/office/drawing/2014/main" id="{662D6095-F3AB-7B9D-ACEF-4D4E9BFFCB72}"/>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8895" t="29674" r="7629" b="22849"/>
          <a:stretch/>
        </p:blipFill>
        <p:spPr bwMode="auto">
          <a:xfrm>
            <a:off x="291445" y="2151571"/>
            <a:ext cx="930637" cy="4310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EEF5B87-F58D-8149-E8D9-69E50C0CBEEE}"/>
              </a:ext>
            </a:extLst>
          </p:cNvPr>
          <p:cNvSpPr txBox="1"/>
          <p:nvPr/>
        </p:nvSpPr>
        <p:spPr>
          <a:xfrm>
            <a:off x="1" y="1045920"/>
            <a:ext cx="4854210" cy="954107"/>
          </a:xfrm>
          <a:prstGeom prst="rect">
            <a:avLst/>
          </a:prstGeom>
          <a:noFill/>
        </p:spPr>
        <p:txBody>
          <a:bodyPr wrap="square">
            <a:spAutoFit/>
          </a:bodyPr>
          <a:lstStyle/>
          <a:p>
            <a:pPr marL="171450" indent="-171450" algn="just">
              <a:buFont typeface="Wingdings" panose="05000000000000000000" pitchFamily="2" charset="2"/>
              <a:buChar char="Ø"/>
            </a:pPr>
            <a:r>
              <a:rPr lang="en-US" sz="1400" noProof="1">
                <a:solidFill>
                  <a:srgbClr val="002060"/>
                </a:solidFill>
                <a:latin typeface="Arial" panose="020B0604020202020204" pitchFamily="34" charset="0"/>
                <a:cs typeface="Arial" panose="020B0604020202020204" pitchFamily="34" charset="0"/>
              </a:rPr>
              <a:t>In accordance with the decision of the President of </a:t>
            </a:r>
            <a:br>
              <a:rPr lang="uz-Cyrl-UZ" sz="1400" noProof="1">
                <a:solidFill>
                  <a:srgbClr val="002060"/>
                </a:solidFill>
                <a:latin typeface="Arial" panose="020B0604020202020204" pitchFamily="34" charset="0"/>
                <a:cs typeface="Arial" panose="020B0604020202020204" pitchFamily="34" charset="0"/>
              </a:rPr>
            </a:br>
            <a:r>
              <a:rPr lang="en-US" sz="1400" noProof="1">
                <a:solidFill>
                  <a:srgbClr val="002060"/>
                </a:solidFill>
                <a:latin typeface="Arial" panose="020B0604020202020204" pitchFamily="34" charset="0"/>
                <a:cs typeface="Arial" panose="020B0604020202020204" pitchFamily="34" charset="0"/>
              </a:rPr>
              <a:t>the Republic of Uzbekistan dated March 27, 2019, at the first stage of reforming the electric power industry, </a:t>
            </a:r>
            <a:br>
              <a:rPr lang="uz-Cyrl-UZ" sz="1400" noProof="1">
                <a:solidFill>
                  <a:srgbClr val="002060"/>
                </a:solidFill>
                <a:latin typeface="Arial" panose="020B0604020202020204" pitchFamily="34" charset="0"/>
                <a:cs typeface="Arial" panose="020B0604020202020204" pitchFamily="34" charset="0"/>
              </a:rPr>
            </a:br>
            <a:r>
              <a:rPr lang="en-US" sz="1400" noProof="1">
                <a:solidFill>
                  <a:srgbClr val="002060"/>
                </a:solidFill>
                <a:latin typeface="Arial" panose="020B0604020202020204" pitchFamily="34" charset="0"/>
                <a:cs typeface="Arial" panose="020B0604020202020204" pitchFamily="34" charset="0"/>
              </a:rPr>
              <a:t>the activities of “Uzbekenergo” JSC were reorganized;</a:t>
            </a:r>
          </a:p>
        </p:txBody>
      </p:sp>
      <p:sp>
        <p:nvSpPr>
          <p:cNvPr id="16" name="TextBox 15">
            <a:extLst>
              <a:ext uri="{FF2B5EF4-FFF2-40B4-BE49-F238E27FC236}">
                <a16:creationId xmlns:a16="http://schemas.microsoft.com/office/drawing/2014/main" id="{A5275A0C-B1FB-9908-386A-F709D3B1B4C0}"/>
              </a:ext>
            </a:extLst>
          </p:cNvPr>
          <p:cNvSpPr txBox="1"/>
          <p:nvPr/>
        </p:nvSpPr>
        <p:spPr>
          <a:xfrm>
            <a:off x="1427268" y="1998321"/>
            <a:ext cx="3276863" cy="738664"/>
          </a:xfrm>
          <a:prstGeom prst="rect">
            <a:avLst/>
          </a:prstGeom>
          <a:noFill/>
        </p:spPr>
        <p:txBody>
          <a:bodyPr wrap="square">
            <a:spAutoFit/>
          </a:bodyPr>
          <a:lstStyle/>
          <a:p>
            <a:pPr marL="171450" indent="-171450" algn="just">
              <a:spcAft>
                <a:spcPts val="600"/>
              </a:spcAft>
              <a:buFont typeface="Wingdings" panose="05000000000000000000" pitchFamily="2" charset="2"/>
              <a:buChar char="Ø"/>
            </a:pPr>
            <a:r>
              <a:rPr lang="en-US" sz="1400" dirty="0">
                <a:solidFill>
                  <a:srgbClr val="002060"/>
                </a:solidFill>
                <a:latin typeface="Arial" panose="020B0604020202020204" pitchFamily="34" charset="0"/>
                <a:cs typeface="Arial" panose="020B0604020202020204" pitchFamily="34" charset="0"/>
              </a:rPr>
              <a:t>Investment deals worth US$17.7 billion were concluded based on PPP contracts;</a:t>
            </a:r>
            <a:endParaRPr lang="ru-RU" sz="140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5F01BDA-C00F-1153-0BBE-36B1DD4E125E}"/>
              </a:ext>
            </a:extLst>
          </p:cNvPr>
          <p:cNvSpPr txBox="1"/>
          <p:nvPr/>
        </p:nvSpPr>
        <p:spPr>
          <a:xfrm>
            <a:off x="55886" y="4796399"/>
            <a:ext cx="6073857" cy="523220"/>
          </a:xfrm>
          <a:prstGeom prst="rect">
            <a:avLst/>
          </a:prstGeom>
          <a:noFill/>
        </p:spPr>
        <p:txBody>
          <a:bodyPr wrap="square">
            <a:spAutoFit/>
          </a:bodyPr>
          <a:lstStyle/>
          <a:p>
            <a:pPr marL="171450" indent="-171450" algn="just">
              <a:buFont typeface="Wingdings" panose="05000000000000000000" pitchFamily="2" charset="2"/>
              <a:buChar char="ü"/>
            </a:pPr>
            <a:r>
              <a:rPr lang="en-US" sz="1400" dirty="0">
                <a:solidFill>
                  <a:srgbClr val="002060"/>
                </a:solidFill>
                <a:latin typeface="Arial" panose="020B0604020202020204" pitchFamily="34" charset="0"/>
                <a:cs typeface="Arial" panose="020B0604020202020204" pitchFamily="34" charset="0"/>
              </a:rPr>
              <a:t>A concept has been developed for a phased transition to the mechanisms of the wholesale and retail electricity market for 2023-2030;</a:t>
            </a:r>
          </a:p>
        </p:txBody>
      </p:sp>
      <p:grpSp>
        <p:nvGrpSpPr>
          <p:cNvPr id="20" name="Building8" descr="{&quot;Key&quot;:&quot;POWER_USER_SHAPE_ICON&quot;,&quot;Value&quot;:&quot;POWER_USER_SHAPE_ICON_STYLE_1&quot;}">
            <a:extLst>
              <a:ext uri="{FF2B5EF4-FFF2-40B4-BE49-F238E27FC236}">
                <a16:creationId xmlns:a16="http://schemas.microsoft.com/office/drawing/2014/main" id="{908DAA03-23A7-39AC-D53F-424C31AE178D}"/>
              </a:ext>
            </a:extLst>
          </p:cNvPr>
          <p:cNvGrpSpPr>
            <a:grpSpLocks noChangeAspect="1"/>
          </p:cNvGrpSpPr>
          <p:nvPr>
            <p:custDataLst>
              <p:tags r:id="rId1"/>
            </p:custDataLst>
          </p:nvPr>
        </p:nvGrpSpPr>
        <p:grpSpPr>
          <a:xfrm>
            <a:off x="6321061" y="5252564"/>
            <a:ext cx="539637" cy="382420"/>
            <a:chOff x="6734175" y="2257426"/>
            <a:chExt cx="1060450" cy="763588"/>
          </a:xfrm>
          <a:solidFill>
            <a:srgbClr val="2E374D"/>
          </a:solidFill>
        </p:grpSpPr>
        <p:sp>
          <p:nvSpPr>
            <p:cNvPr id="21" name="Rectangle 24">
              <a:extLst>
                <a:ext uri="{FF2B5EF4-FFF2-40B4-BE49-F238E27FC236}">
                  <a16:creationId xmlns:a16="http://schemas.microsoft.com/office/drawing/2014/main" id="{0E122316-E1FD-186F-6831-D896E8519766}"/>
                </a:ext>
              </a:extLst>
            </p:cNvPr>
            <p:cNvSpPr>
              <a:spLocks noChangeArrowheads="1"/>
            </p:cNvSpPr>
            <p:nvPr/>
          </p:nvSpPr>
          <p:spPr bwMode="auto">
            <a:xfrm>
              <a:off x="6734175" y="2962276"/>
              <a:ext cx="1060450" cy="587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22" name="Rectangle 25">
              <a:extLst>
                <a:ext uri="{FF2B5EF4-FFF2-40B4-BE49-F238E27FC236}">
                  <a16:creationId xmlns:a16="http://schemas.microsoft.com/office/drawing/2014/main" id="{3BDEB34A-6947-178D-5E74-5AE512D723C8}"/>
                </a:ext>
              </a:extLst>
            </p:cNvPr>
            <p:cNvSpPr>
              <a:spLocks noChangeArrowheads="1"/>
            </p:cNvSpPr>
            <p:nvPr/>
          </p:nvSpPr>
          <p:spPr bwMode="auto">
            <a:xfrm>
              <a:off x="6788150" y="2884488"/>
              <a:ext cx="952500"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23" name="Freeform 26">
              <a:extLst>
                <a:ext uri="{FF2B5EF4-FFF2-40B4-BE49-F238E27FC236}">
                  <a16:creationId xmlns:a16="http://schemas.microsoft.com/office/drawing/2014/main" id="{4569CEEF-BD45-8BFF-474A-2B4703687DFD}"/>
                </a:ext>
              </a:extLst>
            </p:cNvPr>
            <p:cNvSpPr>
              <a:spLocks noEditPoints="1"/>
            </p:cNvSpPr>
            <p:nvPr/>
          </p:nvSpPr>
          <p:spPr bwMode="auto">
            <a:xfrm>
              <a:off x="6813550" y="2257426"/>
              <a:ext cx="903287" cy="601663"/>
            </a:xfrm>
            <a:custGeom>
              <a:avLst/>
              <a:gdLst>
                <a:gd name="T0" fmla="*/ 4770 w 5451"/>
                <a:gd name="T1" fmla="*/ 2866 h 3627"/>
                <a:gd name="T2" fmla="*/ 5049 w 5451"/>
                <a:gd name="T3" fmla="*/ 2483 h 3627"/>
                <a:gd name="T4" fmla="*/ 5049 w 5451"/>
                <a:gd name="T5" fmla="*/ 3344 h 3627"/>
                <a:gd name="T6" fmla="*/ 4770 w 5451"/>
                <a:gd name="T7" fmla="*/ 2961 h 3627"/>
                <a:gd name="T8" fmla="*/ 5049 w 5451"/>
                <a:gd name="T9" fmla="*/ 3344 h 3627"/>
                <a:gd name="T10" fmla="*/ 4426 w 5451"/>
                <a:gd name="T11" fmla="*/ 2866 h 3627"/>
                <a:gd name="T12" fmla="*/ 4705 w 5451"/>
                <a:gd name="T13" fmla="*/ 2483 h 3627"/>
                <a:gd name="T14" fmla="*/ 4705 w 5451"/>
                <a:gd name="T15" fmla="*/ 3344 h 3627"/>
                <a:gd name="T16" fmla="*/ 4426 w 5451"/>
                <a:gd name="T17" fmla="*/ 2961 h 3627"/>
                <a:gd name="T18" fmla="*/ 4705 w 5451"/>
                <a:gd name="T19" fmla="*/ 3344 h 3627"/>
                <a:gd name="T20" fmla="*/ 4081 w 5451"/>
                <a:gd name="T21" fmla="*/ 2866 h 3627"/>
                <a:gd name="T22" fmla="*/ 4361 w 5451"/>
                <a:gd name="T23" fmla="*/ 2483 h 3627"/>
                <a:gd name="T24" fmla="*/ 4361 w 5451"/>
                <a:gd name="T25" fmla="*/ 3344 h 3627"/>
                <a:gd name="T26" fmla="*/ 4081 w 5451"/>
                <a:gd name="T27" fmla="*/ 2961 h 3627"/>
                <a:gd name="T28" fmla="*/ 4361 w 5451"/>
                <a:gd name="T29" fmla="*/ 3344 h 3627"/>
                <a:gd name="T30" fmla="*/ 3163 w 5451"/>
                <a:gd name="T31" fmla="*/ 3344 h 3627"/>
                <a:gd name="T32" fmla="*/ 3760 w 5451"/>
                <a:gd name="T33" fmla="*/ 2220 h 3627"/>
                <a:gd name="T34" fmla="*/ 3026 w 5451"/>
                <a:gd name="T35" fmla="*/ 3344 h 3627"/>
                <a:gd name="T36" fmla="*/ 2428 w 5451"/>
                <a:gd name="T37" fmla="*/ 2220 h 3627"/>
                <a:gd name="T38" fmla="*/ 3026 w 5451"/>
                <a:gd name="T39" fmla="*/ 3344 h 3627"/>
                <a:gd name="T40" fmla="*/ 1691 w 5451"/>
                <a:gd name="T41" fmla="*/ 3344 h 3627"/>
                <a:gd name="T42" fmla="*/ 2289 w 5451"/>
                <a:gd name="T43" fmla="*/ 2220 h 3627"/>
                <a:gd name="T44" fmla="*/ 2726 w 5451"/>
                <a:gd name="T45" fmla="*/ 1312 h 3627"/>
                <a:gd name="T46" fmla="*/ 2726 w 5451"/>
                <a:gd name="T47" fmla="*/ 1785 h 3627"/>
                <a:gd name="T48" fmla="*/ 2726 w 5451"/>
                <a:gd name="T49" fmla="*/ 1312 h 3627"/>
                <a:gd name="T50" fmla="*/ 1091 w 5451"/>
                <a:gd name="T51" fmla="*/ 2866 h 3627"/>
                <a:gd name="T52" fmla="*/ 1370 w 5451"/>
                <a:gd name="T53" fmla="*/ 2483 h 3627"/>
                <a:gd name="T54" fmla="*/ 1370 w 5451"/>
                <a:gd name="T55" fmla="*/ 3344 h 3627"/>
                <a:gd name="T56" fmla="*/ 1091 w 5451"/>
                <a:gd name="T57" fmla="*/ 2961 h 3627"/>
                <a:gd name="T58" fmla="*/ 1370 w 5451"/>
                <a:gd name="T59" fmla="*/ 3344 h 3627"/>
                <a:gd name="T60" fmla="*/ 746 w 5451"/>
                <a:gd name="T61" fmla="*/ 2866 h 3627"/>
                <a:gd name="T62" fmla="*/ 1026 w 5451"/>
                <a:gd name="T63" fmla="*/ 2483 h 3627"/>
                <a:gd name="T64" fmla="*/ 1026 w 5451"/>
                <a:gd name="T65" fmla="*/ 3344 h 3627"/>
                <a:gd name="T66" fmla="*/ 746 w 5451"/>
                <a:gd name="T67" fmla="*/ 2961 h 3627"/>
                <a:gd name="T68" fmla="*/ 1026 w 5451"/>
                <a:gd name="T69" fmla="*/ 3344 h 3627"/>
                <a:gd name="T70" fmla="*/ 402 w 5451"/>
                <a:gd name="T71" fmla="*/ 2866 h 3627"/>
                <a:gd name="T72" fmla="*/ 682 w 5451"/>
                <a:gd name="T73" fmla="*/ 2483 h 3627"/>
                <a:gd name="T74" fmla="*/ 682 w 5451"/>
                <a:gd name="T75" fmla="*/ 3344 h 3627"/>
                <a:gd name="T76" fmla="*/ 402 w 5451"/>
                <a:gd name="T77" fmla="*/ 2961 h 3627"/>
                <a:gd name="T78" fmla="*/ 682 w 5451"/>
                <a:gd name="T79" fmla="*/ 3344 h 3627"/>
                <a:gd name="T80" fmla="*/ 4081 w 5451"/>
                <a:gd name="T81" fmla="*/ 2018 h 3627"/>
                <a:gd name="T82" fmla="*/ 4237 w 5451"/>
                <a:gd name="T83" fmla="*/ 1785 h 3627"/>
                <a:gd name="T84" fmla="*/ 3317 w 5451"/>
                <a:gd name="T85" fmla="*/ 1354 h 3627"/>
                <a:gd name="T86" fmla="*/ 3400 w 5451"/>
                <a:gd name="T87" fmla="*/ 1201 h 3627"/>
                <a:gd name="T88" fmla="*/ 2795 w 5451"/>
                <a:gd name="T89" fmla="*/ 606 h 3627"/>
                <a:gd name="T90" fmla="*/ 3005 w 5451"/>
                <a:gd name="T91" fmla="*/ 562 h 3627"/>
                <a:gd name="T92" fmla="*/ 3174 w 5451"/>
                <a:gd name="T93" fmla="*/ 688 h 3627"/>
                <a:gd name="T94" fmla="*/ 3519 w 5451"/>
                <a:gd name="T95" fmla="*/ 0 h 3627"/>
                <a:gd name="T96" fmla="*/ 3098 w 5451"/>
                <a:gd name="T97" fmla="*/ 126 h 3627"/>
                <a:gd name="T98" fmla="*/ 3001 w 5451"/>
                <a:gd name="T99" fmla="*/ 8 h 3627"/>
                <a:gd name="T100" fmla="*/ 2726 w 5451"/>
                <a:gd name="T101" fmla="*/ 1 h 3627"/>
                <a:gd name="T102" fmla="*/ 2656 w 5451"/>
                <a:gd name="T103" fmla="*/ 852 h 3627"/>
                <a:gd name="T104" fmla="*/ 2086 w 5451"/>
                <a:gd name="T105" fmla="*/ 1354 h 3627"/>
                <a:gd name="T106" fmla="*/ 2135 w 5451"/>
                <a:gd name="T107" fmla="*/ 1785 h 3627"/>
                <a:gd name="T108" fmla="*/ 1214 w 5451"/>
                <a:gd name="T109" fmla="*/ 2018 h 3627"/>
                <a:gd name="T110" fmla="*/ 1370 w 5451"/>
                <a:gd name="T111" fmla="*/ 2227 h 3627"/>
                <a:gd name="T112" fmla="*/ 0 w 5451"/>
                <a:gd name="T113" fmla="*/ 2460 h 3627"/>
                <a:gd name="T114" fmla="*/ 156 w 5451"/>
                <a:gd name="T115" fmla="*/ 3627 h 3627"/>
                <a:gd name="T116" fmla="*/ 5296 w 5451"/>
                <a:gd name="T117" fmla="*/ 2460 h 3627"/>
                <a:gd name="T118" fmla="*/ 5451 w 5451"/>
                <a:gd name="T119" fmla="*/ 2227 h 3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1" h="3627">
                  <a:moveTo>
                    <a:pt x="5049" y="2866"/>
                  </a:moveTo>
                  <a:lnTo>
                    <a:pt x="4770" y="2866"/>
                  </a:lnTo>
                  <a:lnTo>
                    <a:pt x="4770" y="2483"/>
                  </a:lnTo>
                  <a:lnTo>
                    <a:pt x="5049" y="2483"/>
                  </a:lnTo>
                  <a:lnTo>
                    <a:pt x="5049" y="2866"/>
                  </a:lnTo>
                  <a:close/>
                  <a:moveTo>
                    <a:pt x="5049" y="3344"/>
                  </a:moveTo>
                  <a:lnTo>
                    <a:pt x="4770" y="3344"/>
                  </a:lnTo>
                  <a:lnTo>
                    <a:pt x="4770" y="2961"/>
                  </a:lnTo>
                  <a:lnTo>
                    <a:pt x="5049" y="2961"/>
                  </a:lnTo>
                  <a:lnTo>
                    <a:pt x="5049" y="3344"/>
                  </a:lnTo>
                  <a:close/>
                  <a:moveTo>
                    <a:pt x="4705" y="2866"/>
                  </a:moveTo>
                  <a:lnTo>
                    <a:pt x="4426" y="2866"/>
                  </a:lnTo>
                  <a:lnTo>
                    <a:pt x="4426" y="2483"/>
                  </a:lnTo>
                  <a:lnTo>
                    <a:pt x="4705" y="2483"/>
                  </a:lnTo>
                  <a:lnTo>
                    <a:pt x="4705" y="2866"/>
                  </a:lnTo>
                  <a:close/>
                  <a:moveTo>
                    <a:pt x="4705" y="3344"/>
                  </a:moveTo>
                  <a:lnTo>
                    <a:pt x="4426" y="3344"/>
                  </a:lnTo>
                  <a:lnTo>
                    <a:pt x="4426" y="2961"/>
                  </a:lnTo>
                  <a:lnTo>
                    <a:pt x="4705" y="2961"/>
                  </a:lnTo>
                  <a:lnTo>
                    <a:pt x="4705" y="3344"/>
                  </a:lnTo>
                  <a:close/>
                  <a:moveTo>
                    <a:pt x="4361" y="2866"/>
                  </a:moveTo>
                  <a:lnTo>
                    <a:pt x="4081" y="2866"/>
                  </a:lnTo>
                  <a:lnTo>
                    <a:pt x="4081" y="2483"/>
                  </a:lnTo>
                  <a:lnTo>
                    <a:pt x="4361" y="2483"/>
                  </a:lnTo>
                  <a:lnTo>
                    <a:pt x="4361" y="2866"/>
                  </a:lnTo>
                  <a:close/>
                  <a:moveTo>
                    <a:pt x="4361" y="3344"/>
                  </a:moveTo>
                  <a:lnTo>
                    <a:pt x="4081" y="3344"/>
                  </a:lnTo>
                  <a:lnTo>
                    <a:pt x="4081" y="2961"/>
                  </a:lnTo>
                  <a:lnTo>
                    <a:pt x="4361" y="2961"/>
                  </a:lnTo>
                  <a:lnTo>
                    <a:pt x="4361" y="3344"/>
                  </a:lnTo>
                  <a:close/>
                  <a:moveTo>
                    <a:pt x="3760" y="3344"/>
                  </a:moveTo>
                  <a:lnTo>
                    <a:pt x="3163" y="3344"/>
                  </a:lnTo>
                  <a:lnTo>
                    <a:pt x="3163" y="2220"/>
                  </a:lnTo>
                  <a:lnTo>
                    <a:pt x="3760" y="2220"/>
                  </a:lnTo>
                  <a:lnTo>
                    <a:pt x="3760" y="3344"/>
                  </a:lnTo>
                  <a:close/>
                  <a:moveTo>
                    <a:pt x="3026" y="3344"/>
                  </a:moveTo>
                  <a:lnTo>
                    <a:pt x="2428" y="3344"/>
                  </a:lnTo>
                  <a:lnTo>
                    <a:pt x="2428" y="2220"/>
                  </a:lnTo>
                  <a:lnTo>
                    <a:pt x="3026" y="2220"/>
                  </a:lnTo>
                  <a:lnTo>
                    <a:pt x="3026" y="3344"/>
                  </a:lnTo>
                  <a:close/>
                  <a:moveTo>
                    <a:pt x="2289" y="3344"/>
                  </a:moveTo>
                  <a:lnTo>
                    <a:pt x="1691" y="3344"/>
                  </a:lnTo>
                  <a:lnTo>
                    <a:pt x="1691" y="2220"/>
                  </a:lnTo>
                  <a:lnTo>
                    <a:pt x="2289" y="2220"/>
                  </a:lnTo>
                  <a:lnTo>
                    <a:pt x="2289" y="3344"/>
                  </a:lnTo>
                  <a:close/>
                  <a:moveTo>
                    <a:pt x="2726" y="1312"/>
                  </a:moveTo>
                  <a:cubicBezTo>
                    <a:pt x="2856" y="1312"/>
                    <a:pt x="2962" y="1418"/>
                    <a:pt x="2962" y="1548"/>
                  </a:cubicBezTo>
                  <a:cubicBezTo>
                    <a:pt x="2962" y="1679"/>
                    <a:pt x="2856" y="1785"/>
                    <a:pt x="2726" y="1785"/>
                  </a:cubicBezTo>
                  <a:cubicBezTo>
                    <a:pt x="2595" y="1785"/>
                    <a:pt x="2489" y="1679"/>
                    <a:pt x="2489" y="1548"/>
                  </a:cubicBezTo>
                  <a:cubicBezTo>
                    <a:pt x="2489" y="1418"/>
                    <a:pt x="2595" y="1312"/>
                    <a:pt x="2726" y="1312"/>
                  </a:cubicBezTo>
                  <a:close/>
                  <a:moveTo>
                    <a:pt x="1370" y="2866"/>
                  </a:moveTo>
                  <a:lnTo>
                    <a:pt x="1091" y="2866"/>
                  </a:lnTo>
                  <a:lnTo>
                    <a:pt x="1091" y="2483"/>
                  </a:lnTo>
                  <a:lnTo>
                    <a:pt x="1370" y="2483"/>
                  </a:lnTo>
                  <a:lnTo>
                    <a:pt x="1370" y="2866"/>
                  </a:lnTo>
                  <a:close/>
                  <a:moveTo>
                    <a:pt x="1370" y="3344"/>
                  </a:moveTo>
                  <a:lnTo>
                    <a:pt x="1091" y="3344"/>
                  </a:lnTo>
                  <a:lnTo>
                    <a:pt x="1091" y="2961"/>
                  </a:lnTo>
                  <a:lnTo>
                    <a:pt x="1370" y="2961"/>
                  </a:lnTo>
                  <a:lnTo>
                    <a:pt x="1370" y="3344"/>
                  </a:lnTo>
                  <a:close/>
                  <a:moveTo>
                    <a:pt x="1026" y="2866"/>
                  </a:moveTo>
                  <a:lnTo>
                    <a:pt x="746" y="2866"/>
                  </a:lnTo>
                  <a:lnTo>
                    <a:pt x="746" y="2483"/>
                  </a:lnTo>
                  <a:lnTo>
                    <a:pt x="1026" y="2483"/>
                  </a:lnTo>
                  <a:lnTo>
                    <a:pt x="1026" y="2866"/>
                  </a:lnTo>
                  <a:close/>
                  <a:moveTo>
                    <a:pt x="1026" y="3344"/>
                  </a:moveTo>
                  <a:lnTo>
                    <a:pt x="746" y="3344"/>
                  </a:lnTo>
                  <a:lnTo>
                    <a:pt x="746" y="2961"/>
                  </a:lnTo>
                  <a:lnTo>
                    <a:pt x="1026" y="2961"/>
                  </a:lnTo>
                  <a:lnTo>
                    <a:pt x="1026" y="3344"/>
                  </a:lnTo>
                  <a:close/>
                  <a:moveTo>
                    <a:pt x="682" y="2866"/>
                  </a:moveTo>
                  <a:lnTo>
                    <a:pt x="402" y="2866"/>
                  </a:lnTo>
                  <a:lnTo>
                    <a:pt x="402" y="2483"/>
                  </a:lnTo>
                  <a:lnTo>
                    <a:pt x="682" y="2483"/>
                  </a:lnTo>
                  <a:lnTo>
                    <a:pt x="682" y="2866"/>
                  </a:lnTo>
                  <a:close/>
                  <a:moveTo>
                    <a:pt x="682" y="3344"/>
                  </a:moveTo>
                  <a:lnTo>
                    <a:pt x="402" y="3344"/>
                  </a:lnTo>
                  <a:lnTo>
                    <a:pt x="402" y="2961"/>
                  </a:lnTo>
                  <a:lnTo>
                    <a:pt x="682" y="2961"/>
                  </a:lnTo>
                  <a:lnTo>
                    <a:pt x="682" y="3344"/>
                  </a:lnTo>
                  <a:close/>
                  <a:moveTo>
                    <a:pt x="4081" y="2227"/>
                  </a:moveTo>
                  <a:lnTo>
                    <a:pt x="4081" y="2018"/>
                  </a:lnTo>
                  <a:lnTo>
                    <a:pt x="4237" y="2018"/>
                  </a:lnTo>
                  <a:lnTo>
                    <a:pt x="4237" y="1785"/>
                  </a:lnTo>
                  <a:lnTo>
                    <a:pt x="3317" y="1785"/>
                  </a:lnTo>
                  <a:lnTo>
                    <a:pt x="3317" y="1354"/>
                  </a:lnTo>
                  <a:lnTo>
                    <a:pt x="3365" y="1354"/>
                  </a:lnTo>
                  <a:lnTo>
                    <a:pt x="3400" y="1201"/>
                  </a:lnTo>
                  <a:lnTo>
                    <a:pt x="2795" y="852"/>
                  </a:lnTo>
                  <a:lnTo>
                    <a:pt x="2795" y="606"/>
                  </a:lnTo>
                  <a:cubicBezTo>
                    <a:pt x="2847" y="586"/>
                    <a:pt x="2927" y="561"/>
                    <a:pt x="3001" y="561"/>
                  </a:cubicBezTo>
                  <a:cubicBezTo>
                    <a:pt x="3002" y="561"/>
                    <a:pt x="3003" y="562"/>
                    <a:pt x="3005" y="562"/>
                  </a:cubicBezTo>
                  <a:lnTo>
                    <a:pt x="3005" y="621"/>
                  </a:lnTo>
                  <a:cubicBezTo>
                    <a:pt x="3005" y="621"/>
                    <a:pt x="3040" y="688"/>
                    <a:pt x="3174" y="688"/>
                  </a:cubicBezTo>
                  <a:cubicBezTo>
                    <a:pt x="3359" y="688"/>
                    <a:pt x="3366" y="559"/>
                    <a:pt x="3519" y="553"/>
                  </a:cubicBezTo>
                  <a:lnTo>
                    <a:pt x="3519" y="0"/>
                  </a:lnTo>
                  <a:cubicBezTo>
                    <a:pt x="3366" y="6"/>
                    <a:pt x="3359" y="135"/>
                    <a:pt x="3174" y="135"/>
                  </a:cubicBezTo>
                  <a:cubicBezTo>
                    <a:pt x="3143" y="135"/>
                    <a:pt x="3119" y="131"/>
                    <a:pt x="3098" y="126"/>
                  </a:cubicBezTo>
                  <a:lnTo>
                    <a:pt x="3098" y="23"/>
                  </a:lnTo>
                  <a:cubicBezTo>
                    <a:pt x="3066" y="14"/>
                    <a:pt x="3033" y="8"/>
                    <a:pt x="3001" y="8"/>
                  </a:cubicBezTo>
                  <a:cubicBezTo>
                    <a:pt x="2926" y="8"/>
                    <a:pt x="2844" y="34"/>
                    <a:pt x="2792" y="54"/>
                  </a:cubicBezTo>
                  <a:cubicBezTo>
                    <a:pt x="2784" y="24"/>
                    <a:pt x="2758" y="1"/>
                    <a:pt x="2726" y="1"/>
                  </a:cubicBezTo>
                  <a:cubicBezTo>
                    <a:pt x="2687" y="1"/>
                    <a:pt x="2656" y="33"/>
                    <a:pt x="2656" y="71"/>
                  </a:cubicBezTo>
                  <a:lnTo>
                    <a:pt x="2656" y="852"/>
                  </a:lnTo>
                  <a:lnTo>
                    <a:pt x="2052" y="1201"/>
                  </a:lnTo>
                  <a:lnTo>
                    <a:pt x="2086" y="1354"/>
                  </a:lnTo>
                  <a:lnTo>
                    <a:pt x="2135" y="1354"/>
                  </a:lnTo>
                  <a:lnTo>
                    <a:pt x="2135" y="1785"/>
                  </a:lnTo>
                  <a:lnTo>
                    <a:pt x="1214" y="1785"/>
                  </a:lnTo>
                  <a:lnTo>
                    <a:pt x="1214" y="2018"/>
                  </a:lnTo>
                  <a:lnTo>
                    <a:pt x="1370" y="2018"/>
                  </a:lnTo>
                  <a:lnTo>
                    <a:pt x="1370" y="2227"/>
                  </a:lnTo>
                  <a:lnTo>
                    <a:pt x="0" y="2227"/>
                  </a:lnTo>
                  <a:lnTo>
                    <a:pt x="0" y="2460"/>
                  </a:lnTo>
                  <a:lnTo>
                    <a:pt x="156" y="2460"/>
                  </a:lnTo>
                  <a:lnTo>
                    <a:pt x="156" y="3627"/>
                  </a:lnTo>
                  <a:lnTo>
                    <a:pt x="5296" y="3627"/>
                  </a:lnTo>
                  <a:lnTo>
                    <a:pt x="5296" y="2460"/>
                  </a:lnTo>
                  <a:lnTo>
                    <a:pt x="5451" y="2460"/>
                  </a:lnTo>
                  <a:lnTo>
                    <a:pt x="5451" y="2227"/>
                  </a:lnTo>
                  <a:lnTo>
                    <a:pt x="4081" y="222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pic>
        <p:nvPicPr>
          <p:cNvPr id="24" name="Picture 6" descr="And the Best SCADA System is...">
            <a:extLst>
              <a:ext uri="{FF2B5EF4-FFF2-40B4-BE49-F238E27FC236}">
                <a16:creationId xmlns:a16="http://schemas.microsoft.com/office/drawing/2014/main" id="{4991C97D-116A-F6AF-571E-DF3983787B17}"/>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884" b="90504" l="9896" r="89931">
                        <a14:foregroundMark x1="30060" y1="18919" x2="38889" y2="41860"/>
                        <a14:foregroundMark x1="22569" y1="33140" x2="20486" y2="40504"/>
                        <a14:foregroundMark x1="22917" y1="24419" x2="20486" y2="31008"/>
                        <a14:foregroundMark x1="38837" y1="15599" x2="64063" y2="16473"/>
                        <a14:foregroundMark x1="64063" y1="16473" x2="75868" y2="31977"/>
                        <a14:foregroundMark x1="75868" y1="31977" x2="78646" y2="40116"/>
                        <a14:foregroundMark x1="77431" y1="31783" x2="82292" y2="54845"/>
                        <a14:foregroundMark x1="82292" y1="54845" x2="78993" y2="67248"/>
                        <a14:foregroundMark x1="84375" y1="42248" x2="84375" y2="45349"/>
                        <a14:foregroundMark x1="77778" y1="68605" x2="62847" y2="79070"/>
                        <a14:foregroundMark x1="79340" y1="65504" x2="74479" y2="77713"/>
                        <a14:foregroundMark x1="74479" y1="77713" x2="57639" y2="87209"/>
                        <a14:foregroundMark x1="57639" y1="87209" x2="56745" y2="87406"/>
                        <a14:foregroundMark x1="35904" y1="85693" x2="27083" y2="79457"/>
                        <a14:foregroundMark x1="27083" y1="79457" x2="14757" y2="55039"/>
                        <a14:foregroundMark x1="44444" y1="23062" x2="50694" y2="32171"/>
                        <a14:foregroundMark x1="27257" y1="70349" x2="36632" y2="77326"/>
                        <a14:foregroundMark x1="38542" y1="70736" x2="48264" y2="78101"/>
                        <a14:foregroundMark x1="56597" y1="66860" x2="46007" y2="75969"/>
                        <a14:foregroundMark x1="46007" y1="75969" x2="46007" y2="75969"/>
                        <a14:foregroundMark x1="40972" y1="84302" x2="42361" y2="86240"/>
                        <a14:foregroundMark x1="45313" y1="86047" x2="48958" y2="87984"/>
                        <a14:foregroundMark x1="37500" y1="84496" x2="40972" y2="86240"/>
                        <a14:foregroundMark x1="41840" y1="86822" x2="45833" y2="87791"/>
                        <a14:foregroundMark x1="49826" y1="87791" x2="53819" y2="88372"/>
                        <a14:foregroundMark x1="32986" y1="21899" x2="34722" y2="18798"/>
                        <a14:foregroundMark x1="37326" y1="19574" x2="37674" y2="17442"/>
                        <a14:backgroundMark x1="30903" y1="16473" x2="30903" y2="16473"/>
                        <a14:backgroundMark x1="37847" y1="14341" x2="33333" y2="16667"/>
                        <a14:backgroundMark x1="28299" y1="18992" x2="25347" y2="21318"/>
                        <a14:backgroundMark x1="31944" y1="15504" x2="23438" y2="17248"/>
                        <a14:backgroundMark x1="47396" y1="91279" x2="53299" y2="93217"/>
                        <a14:backgroundMark x1="52832" y1="89960" x2="61806" y2="90698"/>
                        <a14:backgroundMark x1="47721" y1="89540" x2="48690" y2="89620"/>
                        <a14:backgroundMark x1="33507" y1="88372" x2="40440" y2="88942"/>
                        <a14:backgroundMark x1="61806" y1="90698" x2="64410" y2="90310"/>
                        <a14:backgroundMark x1="56771" y1="90116" x2="68750" y2="84884"/>
                        <a14:backgroundMark x1="9549" y1="49806" x2="11285" y2="50775"/>
                      </a14:backgroundRemoval>
                    </a14:imgEffect>
                  </a14:imgLayer>
                </a14:imgProps>
              </a:ext>
              <a:ext uri="{28A0092B-C50C-407E-A947-70E740481C1C}">
                <a14:useLocalDpi xmlns:a14="http://schemas.microsoft.com/office/drawing/2010/main" val="0"/>
              </a:ext>
            </a:extLst>
          </a:blip>
          <a:srcRect/>
          <a:stretch>
            <a:fillRect/>
          </a:stretch>
        </p:blipFill>
        <p:spPr bwMode="auto">
          <a:xfrm>
            <a:off x="6575876" y="5559364"/>
            <a:ext cx="697715" cy="6151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4,803 Stock Market Clipart Images, Stock Photos &amp; Vectors | Shutterstock">
            <a:extLst>
              <a:ext uri="{FF2B5EF4-FFF2-40B4-BE49-F238E27FC236}">
                <a16:creationId xmlns:a16="http://schemas.microsoft.com/office/drawing/2014/main" id="{5E34B8F4-F114-3DBD-A503-04FF2C267DF6}"/>
              </a:ext>
            </a:extLst>
          </p:cNvPr>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l="11472" t="6428" r="11472" b="16071"/>
          <a:stretch/>
        </p:blipFill>
        <p:spPr bwMode="auto">
          <a:xfrm>
            <a:off x="6294341" y="5972856"/>
            <a:ext cx="564513" cy="4011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Network Grid Vector Images (over 96,000)">
            <a:extLst>
              <a:ext uri="{FF2B5EF4-FFF2-40B4-BE49-F238E27FC236}">
                <a16:creationId xmlns:a16="http://schemas.microsoft.com/office/drawing/2014/main" id="{E5E8466D-910F-7F34-DEC3-6FE8F7C10557}"/>
              </a:ext>
            </a:extLst>
          </p:cNvPr>
          <p:cNvPicPr>
            <a:picLocks noChangeAspect="1" noChangeArrowheads="1"/>
          </p:cNvPicPr>
          <p:nvPr/>
        </p:nvPicPr>
        <p:blipFill rotWithShape="1">
          <a:blip r:embed="rId12" cstate="hqprint">
            <a:duotone>
              <a:schemeClr val="accent1">
                <a:shade val="45000"/>
                <a:satMod val="135000"/>
              </a:schemeClr>
              <a:prstClr val="white"/>
            </a:duotone>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l="17200" t="7600" r="17600" b="26800"/>
          <a:stretch/>
        </p:blipFill>
        <p:spPr bwMode="auto">
          <a:xfrm>
            <a:off x="6765322" y="6398752"/>
            <a:ext cx="426110" cy="4219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30749" y="5424468"/>
            <a:ext cx="3629795" cy="523220"/>
          </a:xfrm>
          <a:prstGeom prst="rect">
            <a:avLst/>
          </a:prstGeom>
        </p:spPr>
        <p:txBody>
          <a:bodyPr wrap="square">
            <a:spAutoFit/>
          </a:bodyPr>
          <a:lstStyle/>
          <a:p>
            <a:pPr marL="171450" indent="-171450" algn="just">
              <a:buFont typeface="Wingdings" panose="05000000000000000000" pitchFamily="2" charset="2"/>
              <a:buChar char="ü"/>
            </a:pPr>
            <a:r>
              <a:rPr lang="en-US" sz="1400" dirty="0">
                <a:solidFill>
                  <a:srgbClr val="002060"/>
                </a:solidFill>
                <a:latin typeface="Arial" panose="020B0604020202020204" pitchFamily="34" charset="0"/>
                <a:cs typeface="Arial" panose="020B0604020202020204" pitchFamily="34" charset="0"/>
              </a:rPr>
              <a:t>Regulations on the Agency for Energy Market Regulator has been developed.</a:t>
            </a:r>
            <a:endParaRPr lang="uz-Cyrl-UZ" sz="1400" dirty="0">
              <a:solidFill>
                <a:srgbClr val="002060"/>
              </a:solidFill>
              <a:latin typeface="Arial" panose="020B0604020202020204" pitchFamily="34" charset="0"/>
              <a:cs typeface="Arial" panose="020B0604020202020204" pitchFamily="34" charset="0"/>
            </a:endParaRPr>
          </a:p>
        </p:txBody>
      </p:sp>
      <p:sp>
        <p:nvSpPr>
          <p:cNvPr id="3" name="Прямоугольник 2"/>
          <p:cNvSpPr/>
          <p:nvPr/>
        </p:nvSpPr>
        <p:spPr>
          <a:xfrm>
            <a:off x="7089234" y="1781755"/>
            <a:ext cx="4956493" cy="954107"/>
          </a:xfrm>
          <a:prstGeom prst="rect">
            <a:avLst/>
          </a:prstGeom>
        </p:spPr>
        <p:txBody>
          <a:bodyPr wrap="square">
            <a:spAutoFit/>
          </a:bodyPr>
          <a:lstStyle/>
          <a:p>
            <a:pPr marL="285750" indent="-285750">
              <a:spcAft>
                <a:spcPts val="300"/>
              </a:spcAft>
              <a:buFont typeface="Wingdings" panose="05000000000000000000" pitchFamily="2" charset="2"/>
              <a:buChar char="v"/>
            </a:pPr>
            <a:r>
              <a:rPr lang="en-US" sz="1400" noProof="1">
                <a:solidFill>
                  <a:srgbClr val="002060"/>
                </a:solidFill>
                <a:latin typeface="Arial" panose="020B0604020202020204" pitchFamily="34" charset="0"/>
                <a:cs typeface="Arial" panose="020B0604020202020204" pitchFamily="34" charset="0"/>
              </a:rPr>
              <a:t>In connection with the construction of private stations not participating in the PPP, the issuance of indirect government guarantees by the PPP will be suspended, which puts pressure on the state’s credit rating;</a:t>
            </a:r>
          </a:p>
        </p:txBody>
      </p:sp>
      <p:sp>
        <p:nvSpPr>
          <p:cNvPr id="17" name="Прямоугольник 16"/>
          <p:cNvSpPr/>
          <p:nvPr/>
        </p:nvSpPr>
        <p:spPr>
          <a:xfrm>
            <a:off x="6719502" y="3514515"/>
            <a:ext cx="5365456" cy="523220"/>
          </a:xfrm>
          <a:prstGeom prst="rect">
            <a:avLst/>
          </a:prstGeom>
        </p:spPr>
        <p:txBody>
          <a:bodyPr wrap="square">
            <a:spAutoFit/>
          </a:bodyPr>
          <a:lstStyle/>
          <a:p>
            <a:pPr marL="285750" indent="-285750">
              <a:spcAft>
                <a:spcPts val="300"/>
              </a:spcAft>
              <a:buFont typeface="Wingdings" panose="05000000000000000000" pitchFamily="2" charset="2"/>
              <a:buChar char="v"/>
            </a:pPr>
            <a:r>
              <a:rPr lang="en-US" sz="1400" noProof="1">
                <a:solidFill>
                  <a:srgbClr val="002060"/>
                </a:solidFill>
                <a:latin typeface="Arial" panose="020B0604020202020204" pitchFamily="34" charset="0"/>
                <a:cs typeface="Arial" panose="020B0604020202020204" pitchFamily="34" charset="0"/>
              </a:rPr>
              <a:t>As a result of competition, power plants and retailers are motivated to reduce costs;</a:t>
            </a:r>
          </a:p>
        </p:txBody>
      </p:sp>
      <p:sp>
        <p:nvSpPr>
          <p:cNvPr id="18" name="Прямоугольник 17"/>
          <p:cNvSpPr/>
          <p:nvPr/>
        </p:nvSpPr>
        <p:spPr>
          <a:xfrm>
            <a:off x="6129743" y="4087376"/>
            <a:ext cx="5645824" cy="523220"/>
          </a:xfrm>
          <a:prstGeom prst="rect">
            <a:avLst/>
          </a:prstGeom>
        </p:spPr>
        <p:txBody>
          <a:bodyPr wrap="square">
            <a:spAutoFit/>
          </a:bodyPr>
          <a:lstStyle/>
          <a:p>
            <a:pPr marL="285750" indent="-285750">
              <a:spcAft>
                <a:spcPts val="300"/>
              </a:spcAft>
              <a:buFont typeface="Wingdings" panose="05000000000000000000" pitchFamily="2" charset="2"/>
              <a:buChar char="v"/>
            </a:pPr>
            <a:r>
              <a:rPr lang="en-US" sz="1400" noProof="1">
                <a:solidFill>
                  <a:srgbClr val="002060"/>
                </a:solidFill>
                <a:latin typeface="Arial" panose="020B0604020202020204" pitchFamily="34" charset="0"/>
                <a:cs typeface="Arial" panose="020B0604020202020204" pitchFamily="34" charset="0"/>
              </a:rPr>
              <a:t>The system of tariffs for social protection of the population will be preserved.</a:t>
            </a:r>
          </a:p>
        </p:txBody>
      </p:sp>
      <p:sp>
        <p:nvSpPr>
          <p:cNvPr id="27" name="Прямоугольник 26"/>
          <p:cNvSpPr/>
          <p:nvPr/>
        </p:nvSpPr>
        <p:spPr>
          <a:xfrm>
            <a:off x="226570" y="2808375"/>
            <a:ext cx="4021786" cy="738664"/>
          </a:xfrm>
          <a:prstGeom prst="rect">
            <a:avLst/>
          </a:prstGeom>
        </p:spPr>
        <p:txBody>
          <a:bodyPr wrap="square">
            <a:spAutoFit/>
          </a:bodyPr>
          <a:lstStyle/>
          <a:p>
            <a:pPr marL="171450" indent="-171450" algn="just">
              <a:buFont typeface="Wingdings" panose="05000000000000000000" pitchFamily="2" charset="2"/>
              <a:buChar char="Ø"/>
            </a:pPr>
            <a:r>
              <a:rPr lang="en-US" sz="1400" dirty="0">
                <a:solidFill>
                  <a:srgbClr val="002060"/>
                </a:solidFill>
                <a:latin typeface="Arial" panose="020B0604020202020204" pitchFamily="34" charset="0"/>
                <a:cs typeface="Arial" panose="020B0604020202020204" pitchFamily="34" charset="0"/>
              </a:rPr>
              <a:t>The first stage of the transition to the “Free Market” model for electricity is the creation of the current “Single Buyer” model;</a:t>
            </a:r>
          </a:p>
        </p:txBody>
      </p:sp>
      <p:pic>
        <p:nvPicPr>
          <p:cNvPr id="42" name="Picture 16" descr="File:NERA Economic Consulting Logo.png - Wikimedia Commons"/>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125770" y="6242137"/>
            <a:ext cx="913785" cy="2981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cookie policy"/>
          <p:cNvPicPr>
            <a:picLocks noChangeAspect="1" noChangeArrowheads="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9548" y="6105291"/>
            <a:ext cx="1080332" cy="60018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McKinsey &amp; Company - Advertising Association"/>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505245" y="6282334"/>
            <a:ext cx="937205" cy="290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sian Development Bank (ADB) - G20 Insights">
            <a:extLst>
              <a:ext uri="{FF2B5EF4-FFF2-40B4-BE49-F238E27FC236}">
                <a16:creationId xmlns:a16="http://schemas.microsoft.com/office/drawing/2014/main" id="{4AF2F7B3-4198-21B5-4405-3842CF5CD464}"/>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4746310" y="1267780"/>
            <a:ext cx="942463" cy="49479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76CA274C-A305-539E-8477-2BD3C500D8DE}"/>
              </a:ext>
            </a:extLst>
          </p:cNvPr>
          <p:cNvSpPr txBox="1"/>
          <p:nvPr/>
        </p:nvSpPr>
        <p:spPr>
          <a:xfrm>
            <a:off x="0" y="979"/>
            <a:ext cx="12191999" cy="400110"/>
          </a:xfrm>
          <a:prstGeom prst="rect">
            <a:avLst/>
          </a:prstGeom>
          <a:solidFill>
            <a:srgbClr val="002060"/>
          </a:solidFill>
        </p:spPr>
        <p:txBody>
          <a:bodyPr wrap="square" rtlCol="0">
            <a:spAutoFit/>
          </a:bodyPr>
          <a:lstStyle/>
          <a:p>
            <a:pPr algn="ctr" defTabSz="1280160"/>
            <a:r>
              <a:rPr lang="en-US" sz="2000" b="1" noProof="1">
                <a:solidFill>
                  <a:schemeClr val="bg1"/>
                </a:solidFill>
                <a:latin typeface="Arial" panose="020B0604020202020204" pitchFamily="34" charset="0"/>
                <a:cs typeface="Arial" panose="020B0604020202020204" pitchFamily="34" charset="0"/>
              </a:rPr>
              <a:t>REFORMS IN THE ENERGY SECTOR OF UZBEKISTAN</a:t>
            </a:r>
            <a:endParaRPr lang="uz-Cyrl-UZ" sz="2000" b="1" noProof="1">
              <a:solidFill>
                <a:schemeClr val="bg1"/>
              </a:solidFill>
              <a:latin typeface="Arial" panose="020B0604020202020204" pitchFamily="34" charset="0"/>
              <a:cs typeface="Arial" panose="020B0604020202020204" pitchFamily="34" charset="0"/>
            </a:endParaRPr>
          </a:p>
        </p:txBody>
      </p:sp>
      <p:sp>
        <p:nvSpPr>
          <p:cNvPr id="40" name="Стрелка: пятиугольник 43">
            <a:extLst>
              <a:ext uri="{FF2B5EF4-FFF2-40B4-BE49-F238E27FC236}">
                <a16:creationId xmlns:a16="http://schemas.microsoft.com/office/drawing/2014/main" id="{0D2DA864-BEE6-6B36-26BB-0BDCFF5FE6B6}"/>
              </a:ext>
            </a:extLst>
          </p:cNvPr>
          <p:cNvSpPr/>
          <p:nvPr/>
        </p:nvSpPr>
        <p:spPr>
          <a:xfrm rot="10800000">
            <a:off x="11597368"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F04971D-8BBD-22CC-ED11-E372C9F0ACF1}"/>
              </a:ext>
            </a:extLst>
          </p:cNvPr>
          <p:cNvSpPr txBox="1"/>
          <p:nvPr/>
        </p:nvSpPr>
        <p:spPr>
          <a:xfrm>
            <a:off x="11680436" y="6487689"/>
            <a:ext cx="494786" cy="369332"/>
          </a:xfrm>
          <a:prstGeom prst="rect">
            <a:avLst/>
          </a:prstGeom>
          <a:noFill/>
        </p:spPr>
        <p:txBody>
          <a:bodyPr wrap="square">
            <a:spAutoFit/>
          </a:bodyPr>
          <a:lstStyle/>
          <a:p>
            <a:pPr algn="ctr"/>
            <a:r>
              <a:rPr lang="uz-Cyrl-UZ" b="1" dirty="0">
                <a:solidFill>
                  <a:schemeClr val="bg1"/>
                </a:solidFill>
                <a:latin typeface="Arial" panose="020B0604020202020204" pitchFamily="34" charset="0"/>
                <a:cs typeface="Arial" panose="020B0604020202020204" pitchFamily="34" charset="0"/>
              </a:rPr>
              <a:t>4</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56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Таблица 93">
            <a:extLst>
              <a:ext uri="{FF2B5EF4-FFF2-40B4-BE49-F238E27FC236}">
                <a16:creationId xmlns:a16="http://schemas.microsoft.com/office/drawing/2014/main" id="{6EDDC474-3220-4D90-BB54-37E19B7CD426}"/>
              </a:ext>
            </a:extLst>
          </p:cNvPr>
          <p:cNvGraphicFramePr>
            <a:graphicFrameLocks noGrp="1"/>
          </p:cNvGraphicFramePr>
          <p:nvPr>
            <p:extLst>
              <p:ext uri="{D42A27DB-BD31-4B8C-83A1-F6EECF244321}">
                <p14:modId xmlns:p14="http://schemas.microsoft.com/office/powerpoint/2010/main" val="4209283773"/>
              </p:ext>
            </p:extLst>
          </p:nvPr>
        </p:nvGraphicFramePr>
        <p:xfrm>
          <a:off x="3131" y="843905"/>
          <a:ext cx="3947751" cy="1818120"/>
        </p:xfrm>
        <a:graphic>
          <a:graphicData uri="http://schemas.openxmlformats.org/drawingml/2006/table">
            <a:tbl>
              <a:tblPr firstRow="1" bandRow="1">
                <a:tableStyleId>{5C22544A-7EE6-4342-B048-85BDC9FD1C3A}</a:tableStyleId>
              </a:tblPr>
              <a:tblGrid>
                <a:gridCol w="441369">
                  <a:extLst>
                    <a:ext uri="{9D8B030D-6E8A-4147-A177-3AD203B41FA5}">
                      <a16:colId xmlns:a16="http://schemas.microsoft.com/office/drawing/2014/main" val="2903792719"/>
                    </a:ext>
                  </a:extLst>
                </a:gridCol>
                <a:gridCol w="1955800">
                  <a:extLst>
                    <a:ext uri="{9D8B030D-6E8A-4147-A177-3AD203B41FA5}">
                      <a16:colId xmlns:a16="http://schemas.microsoft.com/office/drawing/2014/main" val="2855053995"/>
                    </a:ext>
                  </a:extLst>
                </a:gridCol>
                <a:gridCol w="533400">
                  <a:extLst>
                    <a:ext uri="{9D8B030D-6E8A-4147-A177-3AD203B41FA5}">
                      <a16:colId xmlns:a16="http://schemas.microsoft.com/office/drawing/2014/main" val="4168495380"/>
                    </a:ext>
                  </a:extLst>
                </a:gridCol>
                <a:gridCol w="1017182">
                  <a:extLst>
                    <a:ext uri="{9D8B030D-6E8A-4147-A177-3AD203B41FA5}">
                      <a16:colId xmlns:a16="http://schemas.microsoft.com/office/drawing/2014/main" val="4139815217"/>
                    </a:ext>
                  </a:extLst>
                </a:gridCol>
              </a:tblGrid>
              <a:tr h="324000">
                <a:tc gridSpan="2">
                  <a:txBody>
                    <a:bodyPr/>
                    <a:lstStyle/>
                    <a:p>
                      <a:pPr algn="ctr"/>
                      <a:r>
                        <a:rPr lang="en-US" sz="1000" b="1" dirty="0">
                          <a:solidFill>
                            <a:srgbClr val="002060"/>
                          </a:solidFill>
                          <a:latin typeface="Arial" panose="020B0604020202020204" pitchFamily="34" charset="0"/>
                          <a:cs typeface="Arial" panose="020B0604020202020204" pitchFamily="34" charset="0"/>
                        </a:rPr>
                        <a:t>Power plants </a:t>
                      </a:r>
                      <a:endParaRPr lang="ru-RU" sz="10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uz-Cyrl-UZ" sz="1000" b="1" dirty="0">
                          <a:solidFill>
                            <a:srgbClr val="002060"/>
                          </a:solidFill>
                          <a:latin typeface="Arial" panose="020B0604020202020204" pitchFamily="34" charset="0"/>
                          <a:cs typeface="Arial" panose="020B0604020202020204" pitchFamily="34" charset="0"/>
                        </a:rPr>
                        <a:t>Электр станциялари</a:t>
                      </a:r>
                      <a:endParaRPr lang="ru-RU" sz="10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z-Cyrl-UZ" sz="1000" b="1" kern="1200" dirty="0">
                          <a:solidFill>
                            <a:srgbClr val="C00000"/>
                          </a:solidFill>
                          <a:latin typeface="Arial" panose="020B0604020202020204" pitchFamily="34" charset="0"/>
                          <a:ea typeface="+mn-ea"/>
                          <a:cs typeface="Arial" panose="020B0604020202020204" pitchFamily="34" charset="0"/>
                        </a:rPr>
                        <a:t>77</a:t>
                      </a:r>
                      <a:endParaRPr lang="ru-RU" sz="10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uz-Cyrl-UZ" sz="1000" b="1" kern="1200" dirty="0">
                          <a:solidFill>
                            <a:srgbClr val="C00000"/>
                          </a:solidFill>
                          <a:latin typeface="Arial" panose="020B0604020202020204" pitchFamily="34" charset="0"/>
                          <a:ea typeface="+mn-ea"/>
                          <a:cs typeface="Arial" panose="020B0604020202020204" pitchFamily="34" charset="0"/>
                        </a:rPr>
                        <a:t>19 554 </a:t>
                      </a:r>
                      <a:r>
                        <a:rPr lang="en-US" sz="1000" b="1" kern="1200" dirty="0">
                          <a:solidFill>
                            <a:srgbClr val="002060"/>
                          </a:solidFill>
                          <a:latin typeface="Arial" panose="020B0604020202020204" pitchFamily="34" charset="0"/>
                          <a:ea typeface="+mn-ea"/>
                          <a:cs typeface="Arial" panose="020B0604020202020204" pitchFamily="34" charset="0"/>
                        </a:rPr>
                        <a:t>MW</a:t>
                      </a:r>
                      <a:endParaRPr lang="ru-RU" sz="10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793813"/>
                  </a:ext>
                </a:extLst>
              </a:tr>
              <a:tr h="180000">
                <a:tc>
                  <a:txBody>
                    <a:bodyPr/>
                    <a:lstStyle/>
                    <a:p>
                      <a:endParaRPr lang="ru-RU" sz="7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700" b="0" i="1" dirty="0">
                          <a:solidFill>
                            <a:srgbClr val="002060"/>
                          </a:solidFill>
                          <a:latin typeface="Arial" panose="020B0604020202020204" pitchFamily="34" charset="0"/>
                          <a:cs typeface="Arial" panose="020B0604020202020204" pitchFamily="34" charset="0"/>
                        </a:rPr>
                        <a:t>including</a:t>
                      </a:r>
                      <a:r>
                        <a:rPr lang="uz-Cyrl-UZ" sz="700" b="0" i="1" dirty="0">
                          <a:solidFill>
                            <a:srgbClr val="002060"/>
                          </a:solidFill>
                          <a:latin typeface="Arial" panose="020B0604020202020204" pitchFamily="34" charset="0"/>
                          <a:cs typeface="Arial" panose="020B0604020202020204" pitchFamily="34" charset="0"/>
                        </a:rPr>
                        <a:t>:</a:t>
                      </a:r>
                      <a:endParaRPr lang="ru-RU" sz="700" b="0" i="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700" b="0" i="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ru-RU" sz="7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8942327"/>
                  </a:ext>
                </a:extLst>
              </a:tr>
              <a:tr h="32400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000" b="0" dirty="0">
                          <a:solidFill>
                            <a:srgbClr val="002060"/>
                          </a:solidFill>
                          <a:latin typeface="Arial" panose="020B0604020202020204" pitchFamily="34" charset="0"/>
                          <a:cs typeface="Arial" panose="020B0604020202020204" pitchFamily="34" charset="0"/>
                        </a:rPr>
                        <a:t>Thermal power plats </a:t>
                      </a:r>
                      <a:endParaRPr lang="ru-RU"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z-Cyrl-UZ" sz="1000" b="0" kern="1200" dirty="0">
                          <a:solidFill>
                            <a:srgbClr val="C00000"/>
                          </a:solidFill>
                          <a:latin typeface="Arial" panose="020B0604020202020204" pitchFamily="34" charset="0"/>
                          <a:ea typeface="+mn-ea"/>
                          <a:cs typeface="Arial" panose="020B0604020202020204" pitchFamily="34" charset="0"/>
                        </a:rPr>
                        <a:t>18 </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kern="1200" dirty="0">
                          <a:solidFill>
                            <a:srgbClr val="C00000"/>
                          </a:solidFill>
                          <a:latin typeface="Arial" panose="020B0604020202020204" pitchFamily="34" charset="0"/>
                          <a:ea typeface="+mn-ea"/>
                          <a:cs typeface="Arial" panose="020B0604020202020204" pitchFamily="34" charset="0"/>
                        </a:rPr>
                        <a:t>16</a:t>
                      </a:r>
                      <a:r>
                        <a:rPr lang="uz-Cyrl-UZ" sz="1000" b="0" kern="1200" dirty="0">
                          <a:solidFill>
                            <a:srgbClr val="002060"/>
                          </a:solidFill>
                          <a:latin typeface="Arial" panose="020B0604020202020204" pitchFamily="34" charset="0"/>
                          <a:ea typeface="+mn-ea"/>
                          <a:cs typeface="Arial" panose="020B0604020202020204" pitchFamily="34" charset="0"/>
                        </a:rPr>
                        <a:t> </a:t>
                      </a:r>
                      <a:r>
                        <a:rPr lang="uz-Cyrl-UZ" sz="1000" b="0" kern="1200" dirty="0">
                          <a:solidFill>
                            <a:srgbClr val="C00000"/>
                          </a:solidFill>
                          <a:latin typeface="Arial" panose="020B0604020202020204" pitchFamily="34" charset="0"/>
                          <a:ea typeface="+mn-ea"/>
                          <a:cs typeface="Arial" panose="020B0604020202020204" pitchFamily="34" charset="0"/>
                        </a:rPr>
                        <a:t>906</a:t>
                      </a:r>
                      <a:r>
                        <a:rPr lang="uz-Cyrl-UZ" sz="1000" b="0" kern="1200" dirty="0">
                          <a:solidFill>
                            <a:srgbClr val="002060"/>
                          </a:solidFill>
                          <a:latin typeface="Arial" panose="020B0604020202020204" pitchFamily="34" charset="0"/>
                          <a:ea typeface="+mn-ea"/>
                          <a:cs typeface="Arial" panose="020B0604020202020204" pitchFamily="34" charset="0"/>
                        </a:rPr>
                        <a:t> </a:t>
                      </a:r>
                      <a:r>
                        <a:rPr lang="en-US" sz="1000" b="1" kern="1200" dirty="0">
                          <a:solidFill>
                            <a:srgbClr val="002060"/>
                          </a:solidFill>
                          <a:latin typeface="Arial" panose="020B0604020202020204" pitchFamily="34" charset="0"/>
                          <a:ea typeface="+mn-ea"/>
                          <a:cs typeface="Arial" panose="020B0604020202020204" pitchFamily="34" charset="0"/>
                        </a:rPr>
                        <a:t>MW</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878405"/>
                  </a:ext>
                </a:extLst>
              </a:tr>
              <a:tr h="324000">
                <a:tc>
                  <a:txBody>
                    <a:bodyPr/>
                    <a:lstStyle/>
                    <a:p>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dirty="0">
                          <a:solidFill>
                            <a:srgbClr val="002060"/>
                          </a:solidFill>
                          <a:latin typeface="Arial" panose="020B0604020202020204" pitchFamily="34" charset="0"/>
                          <a:cs typeface="Arial" panose="020B0604020202020204" pitchFamily="34" charset="0"/>
                        </a:rPr>
                        <a:t>Hydro power plants </a:t>
                      </a:r>
                      <a:endParaRPr lang="ru-RU"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z-Cyrl-UZ" sz="1000" b="0" kern="1200" dirty="0">
                          <a:solidFill>
                            <a:srgbClr val="C00000"/>
                          </a:solidFill>
                          <a:latin typeface="Arial" panose="020B0604020202020204" pitchFamily="34" charset="0"/>
                          <a:ea typeface="+mn-ea"/>
                          <a:cs typeface="Arial" panose="020B0604020202020204" pitchFamily="34" charset="0"/>
                        </a:rPr>
                        <a:t>54 </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kern="1200" dirty="0">
                          <a:solidFill>
                            <a:srgbClr val="C00000"/>
                          </a:solidFill>
                          <a:latin typeface="Arial" panose="020B0604020202020204" pitchFamily="34" charset="0"/>
                          <a:ea typeface="+mn-ea"/>
                          <a:cs typeface="Arial" panose="020B0604020202020204" pitchFamily="34" charset="0"/>
                        </a:rPr>
                        <a:t>2</a:t>
                      </a:r>
                      <a:r>
                        <a:rPr lang="en-US" sz="1000" b="0" kern="1200" dirty="0">
                          <a:solidFill>
                            <a:srgbClr val="C00000"/>
                          </a:solidFill>
                          <a:latin typeface="Arial" panose="020B0604020202020204" pitchFamily="34" charset="0"/>
                          <a:ea typeface="+mn-ea"/>
                          <a:cs typeface="Arial" panose="020B0604020202020204" pitchFamily="34" charset="0"/>
                        </a:rPr>
                        <a:t> </a:t>
                      </a:r>
                      <a:r>
                        <a:rPr lang="uz-Cyrl-UZ" sz="1000" b="0" kern="1200" dirty="0">
                          <a:solidFill>
                            <a:srgbClr val="C00000"/>
                          </a:solidFill>
                          <a:latin typeface="Arial" panose="020B0604020202020204" pitchFamily="34" charset="0"/>
                          <a:ea typeface="+mn-ea"/>
                          <a:cs typeface="Arial" panose="020B0604020202020204" pitchFamily="34" charset="0"/>
                        </a:rPr>
                        <a:t>225</a:t>
                      </a:r>
                      <a:r>
                        <a:rPr lang="uz-Cyrl-UZ" sz="1000" b="0" kern="1200" dirty="0">
                          <a:solidFill>
                            <a:srgbClr val="002060"/>
                          </a:solidFill>
                          <a:latin typeface="Arial" panose="020B0604020202020204" pitchFamily="34" charset="0"/>
                          <a:ea typeface="+mn-ea"/>
                          <a:cs typeface="Arial" panose="020B0604020202020204" pitchFamily="34" charset="0"/>
                        </a:rPr>
                        <a:t> </a:t>
                      </a:r>
                      <a:r>
                        <a:rPr lang="en-US" sz="1000" b="1" kern="1200" dirty="0">
                          <a:solidFill>
                            <a:srgbClr val="002060"/>
                          </a:solidFill>
                          <a:latin typeface="Arial" panose="020B0604020202020204" pitchFamily="34" charset="0"/>
                          <a:ea typeface="+mn-ea"/>
                          <a:cs typeface="Arial" panose="020B0604020202020204" pitchFamily="34" charset="0"/>
                        </a:rPr>
                        <a:t>MW</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762856"/>
                  </a:ext>
                </a:extLst>
              </a:tr>
              <a:tr h="324000">
                <a:tc>
                  <a:txBody>
                    <a:bodyPr/>
                    <a:lstStyle/>
                    <a:p>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dirty="0">
                          <a:solidFill>
                            <a:srgbClr val="002060"/>
                          </a:solidFill>
                          <a:latin typeface="Arial" panose="020B0604020202020204" pitchFamily="34" charset="0"/>
                          <a:cs typeface="Arial" panose="020B0604020202020204" pitchFamily="34" charset="0"/>
                        </a:rPr>
                        <a:t>PV stations </a:t>
                      </a:r>
                      <a:endParaRPr lang="ru-RU"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z-Cyrl-UZ" sz="1000" b="0" kern="1200" dirty="0">
                          <a:solidFill>
                            <a:srgbClr val="C00000"/>
                          </a:solidFill>
                          <a:latin typeface="Arial" panose="020B0604020202020204" pitchFamily="34" charset="0"/>
                          <a:ea typeface="+mn-ea"/>
                          <a:cs typeface="Arial" panose="020B0604020202020204" pitchFamily="34" charset="0"/>
                        </a:rPr>
                        <a:t>2 </a:t>
                      </a:r>
                      <a:r>
                        <a:rPr lang="uz-Cyrl-UZ" sz="1000" b="0" kern="1200" dirty="0">
                          <a:solidFill>
                            <a:srgbClr val="002060"/>
                          </a:solidFill>
                          <a:latin typeface="Arial" panose="020B0604020202020204" pitchFamily="34" charset="0"/>
                          <a:ea typeface="+mn-ea"/>
                          <a:cs typeface="Arial" panose="020B0604020202020204" pitchFamily="34" charset="0"/>
                        </a:rPr>
                        <a:t> </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kern="1200" dirty="0">
                          <a:solidFill>
                            <a:srgbClr val="C00000"/>
                          </a:solidFill>
                          <a:latin typeface="Arial" panose="020B0604020202020204" pitchFamily="34" charset="0"/>
                          <a:ea typeface="+mn-ea"/>
                          <a:cs typeface="Arial" panose="020B0604020202020204" pitchFamily="34" charset="0"/>
                        </a:rPr>
                        <a:t>200</a:t>
                      </a:r>
                      <a:r>
                        <a:rPr lang="uz-Cyrl-UZ" sz="1000" b="0" kern="1200" dirty="0">
                          <a:solidFill>
                            <a:srgbClr val="002060"/>
                          </a:solidFill>
                          <a:latin typeface="Arial" panose="020B0604020202020204" pitchFamily="34" charset="0"/>
                          <a:ea typeface="+mn-ea"/>
                          <a:cs typeface="Arial" panose="020B0604020202020204" pitchFamily="34" charset="0"/>
                        </a:rPr>
                        <a:t> </a:t>
                      </a:r>
                      <a:r>
                        <a:rPr lang="en-US" sz="1000" b="1" kern="1200" dirty="0">
                          <a:solidFill>
                            <a:srgbClr val="002060"/>
                          </a:solidFill>
                          <a:latin typeface="Arial" panose="020B0604020202020204" pitchFamily="34" charset="0"/>
                          <a:ea typeface="+mn-ea"/>
                          <a:cs typeface="Arial" panose="020B0604020202020204" pitchFamily="34" charset="0"/>
                        </a:rPr>
                        <a:t>MW</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129708"/>
                  </a:ext>
                </a:extLst>
              </a:tr>
              <a:tr h="324000">
                <a:tc>
                  <a:txBody>
                    <a:bodyPr/>
                    <a:lstStyle/>
                    <a:p>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dirty="0">
                          <a:solidFill>
                            <a:srgbClr val="002060"/>
                          </a:solidFill>
                          <a:latin typeface="Arial" panose="020B0604020202020204" pitchFamily="34" charset="0"/>
                          <a:cs typeface="Arial" panose="020B0604020202020204" pitchFamily="34" charset="0"/>
                        </a:rPr>
                        <a:t>Block stations </a:t>
                      </a:r>
                      <a:endParaRPr lang="uz-Cyrl-UZ"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z-Cyrl-UZ" sz="1000" b="0" kern="1200" dirty="0">
                          <a:solidFill>
                            <a:srgbClr val="C00000"/>
                          </a:solidFill>
                          <a:latin typeface="Arial" panose="020B0604020202020204" pitchFamily="34" charset="0"/>
                          <a:ea typeface="+mn-ea"/>
                          <a:cs typeface="Arial" panose="020B0604020202020204" pitchFamily="34" charset="0"/>
                        </a:rPr>
                        <a:t>3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kern="1200" baseline="0" dirty="0">
                          <a:solidFill>
                            <a:srgbClr val="C00000"/>
                          </a:solidFill>
                          <a:latin typeface="Arial" panose="020B0604020202020204" pitchFamily="34" charset="0"/>
                          <a:ea typeface="+mn-ea"/>
                          <a:cs typeface="Arial" panose="020B0604020202020204" pitchFamily="34" charset="0"/>
                        </a:rPr>
                        <a:t>223</a:t>
                      </a:r>
                      <a:r>
                        <a:rPr lang="uz-Cyrl-UZ" sz="1000" b="0" kern="1200" baseline="0" dirty="0">
                          <a:solidFill>
                            <a:srgbClr val="002060"/>
                          </a:solidFill>
                          <a:latin typeface="Arial" panose="020B0604020202020204" pitchFamily="34" charset="0"/>
                          <a:ea typeface="+mn-ea"/>
                          <a:cs typeface="Arial" panose="020B0604020202020204" pitchFamily="34" charset="0"/>
                        </a:rPr>
                        <a:t> </a:t>
                      </a:r>
                      <a:r>
                        <a:rPr lang="en-US" sz="1000" b="1" kern="1200" dirty="0">
                          <a:solidFill>
                            <a:srgbClr val="002060"/>
                          </a:solidFill>
                          <a:latin typeface="Arial" panose="020B0604020202020204" pitchFamily="34" charset="0"/>
                          <a:ea typeface="+mn-ea"/>
                          <a:cs typeface="Arial" panose="020B0604020202020204" pitchFamily="34" charset="0"/>
                        </a:rPr>
                        <a:t>MW</a:t>
                      </a:r>
                      <a:endParaRPr lang="uz-Cyrl-UZ" sz="1000" b="0" kern="1200" baseline="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470167"/>
                  </a:ext>
                </a:extLst>
              </a:tr>
            </a:tbl>
          </a:graphicData>
        </a:graphic>
      </p:graphicFrame>
      <p:sp>
        <p:nvSpPr>
          <p:cNvPr id="43" name="Прямоугольник 42">
            <a:extLst>
              <a:ext uri="{FF2B5EF4-FFF2-40B4-BE49-F238E27FC236}">
                <a16:creationId xmlns:a16="http://schemas.microsoft.com/office/drawing/2014/main" id="{46E2CD8A-91C2-437F-863C-AE69A31CBAEA}"/>
              </a:ext>
            </a:extLst>
          </p:cNvPr>
          <p:cNvSpPr/>
          <p:nvPr/>
        </p:nvSpPr>
        <p:spPr>
          <a:xfrm>
            <a:off x="45471" y="4912135"/>
            <a:ext cx="3928266" cy="246221"/>
          </a:xfrm>
          <a:prstGeom prst="rect">
            <a:avLst/>
          </a:prstGeom>
        </p:spPr>
        <p:txBody>
          <a:bodyPr wrap="square">
            <a:spAutoFit/>
          </a:bodyPr>
          <a:lstStyle/>
          <a:p>
            <a:pPr marL="0" marR="0" lvl="0" indent="0" algn="l" defTabSz="76812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Total length of overhead lines are: </a:t>
            </a:r>
            <a:r>
              <a:rPr kumimoji="0" lang="uz-Cyrl-UZ" sz="1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a:t>
            </a:r>
            <a:r>
              <a:rPr lang="uz-Cyrl-UZ" sz="1000" b="1" dirty="0">
                <a:solidFill>
                  <a:srgbClr val="C00000"/>
                </a:solidFill>
                <a:latin typeface="Arial" panose="020B0604020202020204" pitchFamily="34" charset="0"/>
                <a:cs typeface="Arial" panose="020B0604020202020204" pitchFamily="34" charset="0"/>
              </a:rPr>
              <a:t>84</a:t>
            </a:r>
            <a:r>
              <a:rPr lang="en-US" sz="1000" b="1" dirty="0">
                <a:solidFill>
                  <a:srgbClr val="002060"/>
                </a:solidFill>
                <a:latin typeface="Arial" panose="020B0604020202020204" pitchFamily="34" charset="0"/>
                <a:cs typeface="Arial" panose="020B0604020202020204" pitchFamily="34" charset="0"/>
              </a:rPr>
              <a:t> </a:t>
            </a:r>
            <a:r>
              <a:rPr lang="uz-Cyrl-UZ" sz="1000" b="1" dirty="0">
                <a:solidFill>
                  <a:srgbClr val="C00000"/>
                </a:solidFill>
                <a:latin typeface="Arial" panose="020B0604020202020204" pitchFamily="34" charset="0"/>
                <a:cs typeface="Arial" panose="020B0604020202020204" pitchFamily="34" charset="0"/>
              </a:rPr>
              <a:t>299</a:t>
            </a:r>
            <a:r>
              <a:rPr lang="en-US" sz="800" b="1" dirty="0">
                <a:solidFill>
                  <a:srgbClr val="C00000"/>
                </a:solidFill>
                <a:latin typeface="Arial" panose="020B0604020202020204" pitchFamily="34" charset="0"/>
                <a:cs typeface="Arial" panose="020B0604020202020204" pitchFamily="34" charset="0"/>
              </a:rPr>
              <a:t> </a:t>
            </a:r>
            <a:r>
              <a:rPr kumimoji="0" lang="en-US"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km</a:t>
            </a:r>
            <a:r>
              <a:rPr kumimoji="0" lang="uz-Cyrl-UZ"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US" sz="1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7" name="Rectangle: Rounded Corners 19">
            <a:extLst>
              <a:ext uri="{FF2B5EF4-FFF2-40B4-BE49-F238E27FC236}">
                <a16:creationId xmlns:a16="http://schemas.microsoft.com/office/drawing/2014/main" id="{E932AA98-5BBD-45AC-A22E-2A4AA0624AF4}"/>
              </a:ext>
            </a:extLst>
          </p:cNvPr>
          <p:cNvSpPr/>
          <p:nvPr/>
        </p:nvSpPr>
        <p:spPr>
          <a:xfrm>
            <a:off x="301906" y="5481804"/>
            <a:ext cx="3532541" cy="205714"/>
          </a:xfrm>
          <a:prstGeom prst="roundRect">
            <a:avLst>
              <a:gd name="adj" fmla="val 50000"/>
            </a:avLst>
          </a:prstGeom>
          <a:solidFill>
            <a:srgbClr val="D3D4DC">
              <a:alpha val="69804"/>
            </a:srgbClr>
          </a:solidFill>
          <a:ln w="15875" cap="flat" cmpd="sng" algn="ctr">
            <a:noFill/>
            <a:prstDash val="solid"/>
          </a:ln>
          <a:effectLst/>
        </p:spPr>
        <p:txBody>
          <a:bodyPr rtlCol="0" anchor="ctr"/>
          <a:lstStyle/>
          <a:p>
            <a:pPr marL="0" marR="0" lvl="0" indent="0" algn="ctr" defTabSz="768126" rtl="0" eaLnBrk="1" fontAlgn="auto" latinLnBrk="0" hangingPunct="1">
              <a:lnSpc>
                <a:spcPct val="100000"/>
              </a:lnSpc>
              <a:spcBef>
                <a:spcPts val="0"/>
              </a:spcBef>
              <a:spcAft>
                <a:spcPts val="0"/>
              </a:spcAft>
              <a:buClrTx/>
              <a:buSzTx/>
              <a:buFontTx/>
              <a:buNone/>
              <a:tabLst/>
              <a:defRPr/>
            </a:pPr>
            <a:endParaRPr kumimoji="0" lang="en-US" sz="2571"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Rectangle 126">
            <a:extLst>
              <a:ext uri="{FF2B5EF4-FFF2-40B4-BE49-F238E27FC236}">
                <a16:creationId xmlns:a16="http://schemas.microsoft.com/office/drawing/2014/main" id="{4A01A9B9-5576-4FBB-A7BA-9761E62D79B6}"/>
              </a:ext>
            </a:extLst>
          </p:cNvPr>
          <p:cNvSpPr/>
          <p:nvPr/>
        </p:nvSpPr>
        <p:spPr>
          <a:xfrm rot="5400000">
            <a:off x="673908" y="5150831"/>
            <a:ext cx="205714" cy="874286"/>
          </a:xfrm>
          <a:prstGeom prst="round2SameRect">
            <a:avLst>
              <a:gd name="adj1" fmla="val 50000"/>
              <a:gd name="adj2" fmla="val 0"/>
            </a:avLst>
          </a:prstGeom>
          <a:solidFill>
            <a:srgbClr val="54648B"/>
          </a:solidFill>
          <a:ln w="12700" cap="flat" cmpd="sng" algn="ctr">
            <a:noFill/>
            <a:prstDash val="solid"/>
            <a:miter lim="800000"/>
          </a:ln>
          <a:effectLst/>
        </p:spPr>
        <p:txBody>
          <a:bodyPr rtlCol="0" anchor="ctr"/>
          <a:lstStyle/>
          <a:p>
            <a:pPr marL="0" marR="0" lvl="0" indent="0" algn="ctr" defTabSz="326584" rtl="0" eaLnBrk="1" fontAlgn="auto" latinLnBrk="0" hangingPunct="1">
              <a:lnSpc>
                <a:spcPct val="100000"/>
              </a:lnSpc>
              <a:spcBef>
                <a:spcPts val="0"/>
              </a:spcBef>
              <a:spcAft>
                <a:spcPts val="0"/>
              </a:spcAft>
              <a:buClrTx/>
              <a:buSzTx/>
              <a:buFontTx/>
              <a:buNone/>
              <a:tabLst/>
              <a:defRPr/>
            </a:pPr>
            <a:endParaRPr kumimoji="0" lang="en-US" sz="1286"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9" name="Oval 127">
            <a:extLst>
              <a:ext uri="{FF2B5EF4-FFF2-40B4-BE49-F238E27FC236}">
                <a16:creationId xmlns:a16="http://schemas.microsoft.com/office/drawing/2014/main" id="{63CBA650-C995-4084-A915-0976EAEB5EE5}"/>
              </a:ext>
            </a:extLst>
          </p:cNvPr>
          <p:cNvSpPr/>
          <p:nvPr/>
        </p:nvSpPr>
        <p:spPr>
          <a:xfrm>
            <a:off x="123003" y="5249738"/>
            <a:ext cx="437143" cy="437143"/>
          </a:xfrm>
          <a:prstGeom prst="ellipse">
            <a:avLst/>
          </a:prstGeom>
          <a:solidFill>
            <a:srgbClr val="FFFFFF"/>
          </a:solidFill>
          <a:ln w="28575" cap="rnd" cmpd="sng" algn="ctr">
            <a:solidFill>
              <a:srgbClr val="174496"/>
            </a:solidFill>
            <a:prstDash val="solid"/>
          </a:ln>
          <a:effectLst/>
        </p:spPr>
        <p:txBody>
          <a:bodyPr rtlCol="0" anchor="ctr"/>
          <a:lstStyle/>
          <a:p>
            <a:pPr marL="0" marR="0" lvl="0" indent="0" algn="ctr" defTabSz="326584" rtl="0" eaLnBrk="1" fontAlgn="auto" latinLnBrk="0" hangingPunct="1">
              <a:lnSpc>
                <a:spcPct val="100000"/>
              </a:lnSpc>
              <a:spcBef>
                <a:spcPts val="0"/>
              </a:spcBef>
              <a:spcAft>
                <a:spcPts val="0"/>
              </a:spcAft>
              <a:buClrTx/>
              <a:buSzTx/>
              <a:buFontTx/>
              <a:buNone/>
              <a:tabLst/>
              <a:defRPr/>
            </a:pPr>
            <a:endParaRPr kumimoji="0" lang="en-US" sz="786"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Rounded Corners 19">
            <a:extLst>
              <a:ext uri="{FF2B5EF4-FFF2-40B4-BE49-F238E27FC236}">
                <a16:creationId xmlns:a16="http://schemas.microsoft.com/office/drawing/2014/main" id="{6B445E6B-4BC4-4DFE-8292-1EBE7B1684ED}"/>
              </a:ext>
            </a:extLst>
          </p:cNvPr>
          <p:cNvSpPr/>
          <p:nvPr/>
        </p:nvSpPr>
        <p:spPr>
          <a:xfrm>
            <a:off x="315812" y="6009738"/>
            <a:ext cx="3518636" cy="205714"/>
          </a:xfrm>
          <a:prstGeom prst="roundRect">
            <a:avLst>
              <a:gd name="adj" fmla="val 50000"/>
            </a:avLst>
          </a:prstGeom>
          <a:solidFill>
            <a:srgbClr val="D3D4DC">
              <a:alpha val="69804"/>
            </a:srgbClr>
          </a:solidFill>
          <a:ln w="15875" cap="flat" cmpd="sng" algn="ctr">
            <a:noFill/>
            <a:prstDash val="solid"/>
          </a:ln>
          <a:effectLst/>
        </p:spPr>
        <p:txBody>
          <a:bodyPr rtlCol="0" anchor="ctr"/>
          <a:lstStyle/>
          <a:p>
            <a:pPr marL="0" marR="0" lvl="0" indent="0" algn="ctr" defTabSz="768126" rtl="0" eaLnBrk="1" fontAlgn="auto" latinLnBrk="0" hangingPunct="1">
              <a:lnSpc>
                <a:spcPct val="100000"/>
              </a:lnSpc>
              <a:spcBef>
                <a:spcPts val="0"/>
              </a:spcBef>
              <a:spcAft>
                <a:spcPts val="0"/>
              </a:spcAft>
              <a:buClrTx/>
              <a:buSzTx/>
              <a:buFontTx/>
              <a:buNone/>
              <a:tabLst/>
              <a:defRPr/>
            </a:pPr>
            <a:endParaRPr kumimoji="0" lang="en-US" sz="2571"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Rectangle 126">
            <a:extLst>
              <a:ext uri="{FF2B5EF4-FFF2-40B4-BE49-F238E27FC236}">
                <a16:creationId xmlns:a16="http://schemas.microsoft.com/office/drawing/2014/main" id="{3E168A49-52C0-45EB-A479-4C4DEC356D20}"/>
              </a:ext>
            </a:extLst>
          </p:cNvPr>
          <p:cNvSpPr/>
          <p:nvPr/>
        </p:nvSpPr>
        <p:spPr>
          <a:xfrm rot="5400000">
            <a:off x="1000487" y="5373089"/>
            <a:ext cx="205714" cy="1476724"/>
          </a:xfrm>
          <a:prstGeom prst="round2SameRect">
            <a:avLst>
              <a:gd name="adj1" fmla="val 50000"/>
              <a:gd name="adj2" fmla="val 0"/>
            </a:avLst>
          </a:prstGeom>
          <a:solidFill>
            <a:srgbClr val="54648B"/>
          </a:solidFill>
          <a:ln w="12700" cap="flat" cmpd="sng" algn="ctr">
            <a:noFill/>
            <a:prstDash val="solid"/>
            <a:miter lim="800000"/>
          </a:ln>
          <a:effectLst/>
        </p:spPr>
        <p:txBody>
          <a:bodyPr rtlCol="0" anchor="ctr"/>
          <a:lstStyle/>
          <a:p>
            <a:pPr marL="0" marR="0" lvl="0" indent="0" algn="ctr" defTabSz="326584" rtl="0" eaLnBrk="1" fontAlgn="auto" latinLnBrk="0" hangingPunct="1">
              <a:lnSpc>
                <a:spcPct val="100000"/>
              </a:lnSpc>
              <a:spcBef>
                <a:spcPts val="0"/>
              </a:spcBef>
              <a:spcAft>
                <a:spcPts val="0"/>
              </a:spcAft>
              <a:buClrTx/>
              <a:buSzTx/>
              <a:buFontTx/>
              <a:buNone/>
              <a:tabLst/>
              <a:defRPr/>
            </a:pPr>
            <a:endParaRPr kumimoji="0" lang="en-US" sz="1286"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2" name="Oval 127">
            <a:extLst>
              <a:ext uri="{FF2B5EF4-FFF2-40B4-BE49-F238E27FC236}">
                <a16:creationId xmlns:a16="http://schemas.microsoft.com/office/drawing/2014/main" id="{88A0A6BF-5095-48A9-8523-C7FCA255AC0C}"/>
              </a:ext>
            </a:extLst>
          </p:cNvPr>
          <p:cNvSpPr/>
          <p:nvPr/>
        </p:nvSpPr>
        <p:spPr>
          <a:xfrm>
            <a:off x="103903" y="5770165"/>
            <a:ext cx="437143" cy="437143"/>
          </a:xfrm>
          <a:prstGeom prst="ellipse">
            <a:avLst/>
          </a:prstGeom>
          <a:solidFill>
            <a:srgbClr val="FFFFFF"/>
          </a:solidFill>
          <a:ln w="28575" cap="rnd" cmpd="sng" algn="ctr">
            <a:solidFill>
              <a:srgbClr val="174496"/>
            </a:solidFill>
            <a:prstDash val="solid"/>
          </a:ln>
          <a:effectLst/>
        </p:spPr>
        <p:txBody>
          <a:bodyPr rtlCol="0" anchor="ctr"/>
          <a:lstStyle/>
          <a:p>
            <a:pPr marL="0" marR="0" lvl="0" indent="0" algn="ctr" defTabSz="326584" rtl="0" eaLnBrk="1" fontAlgn="auto" latinLnBrk="0" hangingPunct="1">
              <a:lnSpc>
                <a:spcPct val="100000"/>
              </a:lnSpc>
              <a:spcBef>
                <a:spcPts val="0"/>
              </a:spcBef>
              <a:spcAft>
                <a:spcPts val="0"/>
              </a:spcAft>
              <a:buClrTx/>
              <a:buSzTx/>
              <a:buFontTx/>
              <a:buNone/>
              <a:tabLst/>
              <a:defRPr/>
            </a:pPr>
            <a:endParaRPr kumimoji="0" lang="en-US" sz="786"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3" name="Rectangle: Rounded Corners 19">
            <a:extLst>
              <a:ext uri="{FF2B5EF4-FFF2-40B4-BE49-F238E27FC236}">
                <a16:creationId xmlns:a16="http://schemas.microsoft.com/office/drawing/2014/main" id="{C4C8CDCC-3BEE-4898-B87D-F0744EACC857}"/>
              </a:ext>
            </a:extLst>
          </p:cNvPr>
          <p:cNvSpPr/>
          <p:nvPr/>
        </p:nvSpPr>
        <p:spPr>
          <a:xfrm>
            <a:off x="314716" y="6515235"/>
            <a:ext cx="3518637" cy="205714"/>
          </a:xfrm>
          <a:prstGeom prst="roundRect">
            <a:avLst>
              <a:gd name="adj" fmla="val 50000"/>
            </a:avLst>
          </a:prstGeom>
          <a:solidFill>
            <a:srgbClr val="D3D4DC">
              <a:alpha val="69804"/>
            </a:srgbClr>
          </a:solidFill>
          <a:ln w="15875" cap="flat" cmpd="sng" algn="ctr">
            <a:noFill/>
            <a:prstDash val="solid"/>
          </a:ln>
          <a:effectLst/>
        </p:spPr>
        <p:txBody>
          <a:bodyPr rtlCol="0" anchor="ctr"/>
          <a:lstStyle/>
          <a:p>
            <a:pPr marL="0" marR="0" lvl="0" indent="0" algn="ctr" defTabSz="768126" rtl="0" eaLnBrk="1" fontAlgn="auto" latinLnBrk="0" hangingPunct="1">
              <a:lnSpc>
                <a:spcPct val="100000"/>
              </a:lnSpc>
              <a:spcBef>
                <a:spcPts val="0"/>
              </a:spcBef>
              <a:spcAft>
                <a:spcPts val="0"/>
              </a:spcAft>
              <a:buClrTx/>
              <a:buSzTx/>
              <a:buFontTx/>
              <a:buNone/>
              <a:tabLst/>
              <a:defRPr/>
            </a:pPr>
            <a:endParaRPr kumimoji="0" lang="en-US" sz="2571"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126">
            <a:extLst>
              <a:ext uri="{FF2B5EF4-FFF2-40B4-BE49-F238E27FC236}">
                <a16:creationId xmlns:a16="http://schemas.microsoft.com/office/drawing/2014/main" id="{C0A5E3DC-BFEA-4F92-8B7B-6936A09C6876}"/>
              </a:ext>
            </a:extLst>
          </p:cNvPr>
          <p:cNvSpPr/>
          <p:nvPr/>
        </p:nvSpPr>
        <p:spPr>
          <a:xfrm rot="5400000">
            <a:off x="1713636" y="5171760"/>
            <a:ext cx="205714" cy="2903021"/>
          </a:xfrm>
          <a:prstGeom prst="round2SameRect">
            <a:avLst>
              <a:gd name="adj1" fmla="val 50000"/>
              <a:gd name="adj2" fmla="val 0"/>
            </a:avLst>
          </a:prstGeom>
          <a:solidFill>
            <a:srgbClr val="54648B"/>
          </a:solidFill>
          <a:ln w="12700" cap="flat" cmpd="sng" algn="ctr">
            <a:noFill/>
            <a:prstDash val="solid"/>
            <a:miter lim="800000"/>
          </a:ln>
          <a:effectLst/>
        </p:spPr>
        <p:txBody>
          <a:bodyPr rtlCol="0" anchor="ctr"/>
          <a:lstStyle/>
          <a:p>
            <a:pPr marL="0" marR="0" lvl="0" indent="0" algn="ctr" defTabSz="326584" rtl="0" eaLnBrk="1" fontAlgn="auto" latinLnBrk="0" hangingPunct="1">
              <a:lnSpc>
                <a:spcPct val="100000"/>
              </a:lnSpc>
              <a:spcBef>
                <a:spcPts val="0"/>
              </a:spcBef>
              <a:spcAft>
                <a:spcPts val="0"/>
              </a:spcAft>
              <a:buClrTx/>
              <a:buSzTx/>
              <a:buFontTx/>
              <a:buNone/>
              <a:tabLst/>
              <a:defRPr/>
            </a:pPr>
            <a:endParaRPr kumimoji="0" lang="en-US" sz="1286"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5" name="Oval 127">
            <a:extLst>
              <a:ext uri="{FF2B5EF4-FFF2-40B4-BE49-F238E27FC236}">
                <a16:creationId xmlns:a16="http://schemas.microsoft.com/office/drawing/2014/main" id="{46BE267B-8A81-4AF7-9D3F-CCB34FACA382}"/>
              </a:ext>
            </a:extLst>
          </p:cNvPr>
          <p:cNvSpPr/>
          <p:nvPr/>
        </p:nvSpPr>
        <p:spPr>
          <a:xfrm>
            <a:off x="110349" y="6285302"/>
            <a:ext cx="437143" cy="437143"/>
          </a:xfrm>
          <a:prstGeom prst="ellipse">
            <a:avLst/>
          </a:prstGeom>
          <a:solidFill>
            <a:srgbClr val="FFFFFF"/>
          </a:solidFill>
          <a:ln w="28575" cap="rnd" cmpd="sng" algn="ctr">
            <a:solidFill>
              <a:srgbClr val="174496"/>
            </a:solidFill>
            <a:prstDash val="solid"/>
          </a:ln>
          <a:effectLst/>
        </p:spPr>
        <p:txBody>
          <a:bodyPr rtlCol="0" anchor="ctr"/>
          <a:lstStyle/>
          <a:p>
            <a:pPr marL="0" marR="0" lvl="0" indent="0" algn="ctr" defTabSz="326584" rtl="0" eaLnBrk="1" fontAlgn="auto" latinLnBrk="0" hangingPunct="1">
              <a:lnSpc>
                <a:spcPct val="100000"/>
              </a:lnSpc>
              <a:spcBef>
                <a:spcPts val="0"/>
              </a:spcBef>
              <a:spcAft>
                <a:spcPts val="0"/>
              </a:spcAft>
              <a:buClrTx/>
              <a:buSzTx/>
              <a:buFontTx/>
              <a:buNone/>
              <a:tabLst/>
              <a:defRPr/>
            </a:pPr>
            <a:endParaRPr kumimoji="0" lang="en-US" sz="786"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6" name="High_voltage3" descr="{&quot;Key&quot;:&quot;POWER_USER_SHAPE_ICON&quot;,&quot;Value&quot;:&quot;POWER_USER_SHAPE_ICON_STYLE_1&quot;}">
            <a:extLst>
              <a:ext uri="{FF2B5EF4-FFF2-40B4-BE49-F238E27FC236}">
                <a16:creationId xmlns:a16="http://schemas.microsoft.com/office/drawing/2014/main" id="{DB4BE4C1-FB2D-45C7-AE10-A8D7BE87554F}"/>
              </a:ext>
            </a:extLst>
          </p:cNvPr>
          <p:cNvSpPr>
            <a:spLocks noChangeAspect="1" noEditPoints="1"/>
          </p:cNvSpPr>
          <p:nvPr>
            <p:custDataLst>
              <p:tags r:id="rId1"/>
            </p:custDataLst>
          </p:nvPr>
        </p:nvSpPr>
        <p:spPr bwMode="auto">
          <a:xfrm>
            <a:off x="218300" y="5845845"/>
            <a:ext cx="209644" cy="291890"/>
          </a:xfrm>
          <a:custGeom>
            <a:avLst/>
            <a:gdLst>
              <a:gd name="T0" fmla="*/ 244 w 542"/>
              <a:gd name="T1" fmla="*/ 590 h 753"/>
              <a:gd name="T2" fmla="*/ 181 w 542"/>
              <a:gd name="T3" fmla="*/ 645 h 753"/>
              <a:gd name="T4" fmla="*/ 361 w 542"/>
              <a:gd name="T5" fmla="*/ 645 h 753"/>
              <a:gd name="T6" fmla="*/ 298 w 542"/>
              <a:gd name="T7" fmla="*/ 590 h 753"/>
              <a:gd name="T8" fmla="*/ 376 w 542"/>
              <a:gd name="T9" fmla="*/ 706 h 753"/>
              <a:gd name="T10" fmla="*/ 166 w 542"/>
              <a:gd name="T11" fmla="*/ 706 h 753"/>
              <a:gd name="T12" fmla="*/ 122 w 542"/>
              <a:gd name="T13" fmla="*/ 395 h 753"/>
              <a:gd name="T14" fmla="*/ 204 w 542"/>
              <a:gd name="T15" fmla="*/ 347 h 753"/>
              <a:gd name="T16" fmla="*/ 338 w 542"/>
              <a:gd name="T17" fmla="*/ 347 h 753"/>
              <a:gd name="T18" fmla="*/ 420 w 542"/>
              <a:gd name="T19" fmla="*/ 395 h 753"/>
              <a:gd name="T20" fmla="*/ 219 w 542"/>
              <a:gd name="T21" fmla="*/ 521 h 753"/>
              <a:gd name="T22" fmla="*/ 323 w 542"/>
              <a:gd name="T23" fmla="*/ 521 h 753"/>
              <a:gd name="T24" fmla="*/ 247 w 542"/>
              <a:gd name="T25" fmla="*/ 430 h 753"/>
              <a:gd name="T26" fmla="*/ 251 w 542"/>
              <a:gd name="T27" fmla="*/ 395 h 753"/>
              <a:gd name="T28" fmla="*/ 291 w 542"/>
              <a:gd name="T29" fmla="*/ 331 h 753"/>
              <a:gd name="T30" fmla="*/ 38 w 542"/>
              <a:gd name="T31" fmla="*/ 412 h 753"/>
              <a:gd name="T32" fmla="*/ 204 w 542"/>
              <a:gd name="T33" fmla="*/ 306 h 753"/>
              <a:gd name="T34" fmla="*/ 95 w 542"/>
              <a:gd name="T35" fmla="*/ 231 h 753"/>
              <a:gd name="T36" fmla="*/ 77 w 542"/>
              <a:gd name="T37" fmla="*/ 303 h 753"/>
              <a:gd name="T38" fmla="*/ 60 w 542"/>
              <a:gd name="T39" fmla="*/ 213 h 753"/>
              <a:gd name="T40" fmla="*/ 212 w 542"/>
              <a:gd name="T41" fmla="*/ 115 h 753"/>
              <a:gd name="T42" fmla="*/ 257 w 542"/>
              <a:gd name="T43" fmla="*/ 0 h 753"/>
              <a:gd name="T44" fmla="*/ 303 w 542"/>
              <a:gd name="T45" fmla="*/ 14 h 753"/>
              <a:gd name="T46" fmla="*/ 472 w 542"/>
              <a:gd name="T47" fmla="*/ 197 h 753"/>
              <a:gd name="T48" fmla="*/ 482 w 542"/>
              <a:gd name="T49" fmla="*/ 285 h 753"/>
              <a:gd name="T50" fmla="*/ 447 w 542"/>
              <a:gd name="T51" fmla="*/ 285 h 753"/>
              <a:gd name="T52" fmla="*/ 338 w 542"/>
              <a:gd name="T53" fmla="*/ 231 h 753"/>
              <a:gd name="T54" fmla="*/ 494 w 542"/>
              <a:gd name="T55" fmla="*/ 397 h 753"/>
              <a:gd name="T56" fmla="*/ 504 w 542"/>
              <a:gd name="T57" fmla="*/ 484 h 753"/>
              <a:gd name="T58" fmla="*/ 469 w 542"/>
              <a:gd name="T59" fmla="*/ 484 h 753"/>
              <a:gd name="T60" fmla="*/ 344 w 542"/>
              <a:gd name="T61" fmla="*/ 430 h 753"/>
              <a:gd name="T62" fmla="*/ 519 w 542"/>
              <a:gd name="T63" fmla="*/ 706 h 753"/>
              <a:gd name="T64" fmla="*/ 519 w 542"/>
              <a:gd name="T65" fmla="*/ 753 h 753"/>
              <a:gd name="T66" fmla="*/ 0 w 542"/>
              <a:gd name="T67" fmla="*/ 730 h 753"/>
              <a:gd name="T68" fmla="*/ 114 w 542"/>
              <a:gd name="T69" fmla="*/ 706 h 753"/>
              <a:gd name="T70" fmla="*/ 73 w 542"/>
              <a:gd name="T71" fmla="*/ 430 h 753"/>
              <a:gd name="T72" fmla="*/ 56 w 542"/>
              <a:gd name="T73" fmla="*/ 502 h 753"/>
              <a:gd name="T74" fmla="*/ 38 w 542"/>
              <a:gd name="T75" fmla="*/ 412 h 753"/>
              <a:gd name="T76" fmla="*/ 144 w 542"/>
              <a:gd name="T77" fmla="*/ 195 h 753"/>
              <a:gd name="T78" fmla="*/ 204 w 542"/>
              <a:gd name="T79" fmla="*/ 160 h 753"/>
              <a:gd name="T80" fmla="*/ 338 w 542"/>
              <a:gd name="T81" fmla="*/ 160 h 753"/>
              <a:gd name="T82" fmla="*/ 399 w 542"/>
              <a:gd name="T83" fmla="*/ 195 h 753"/>
              <a:gd name="T84" fmla="*/ 271 w 542"/>
              <a:gd name="T85" fmla="*/ 35 h 753"/>
              <a:gd name="T86" fmla="*/ 291 w 542"/>
              <a:gd name="T87" fmla="*/ 109 h 753"/>
              <a:gd name="T88" fmla="*/ 251 w 542"/>
              <a:gd name="T89" fmla="*/ 296 h 753"/>
              <a:gd name="T90" fmla="*/ 291 w 542"/>
              <a:gd name="T91" fmla="*/ 231 h 753"/>
              <a:gd name="T92" fmla="*/ 251 w 542"/>
              <a:gd name="T93" fmla="*/ 144 h 753"/>
              <a:gd name="T94" fmla="*/ 291 w 542"/>
              <a:gd name="T95" fmla="*/ 195 h 753"/>
              <a:gd name="T96" fmla="*/ 251 w 542"/>
              <a:gd name="T97" fmla="*/ 14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2" h="753">
                <a:moveTo>
                  <a:pt x="181" y="645"/>
                </a:moveTo>
                <a:lnTo>
                  <a:pt x="244" y="590"/>
                </a:lnTo>
                <a:lnTo>
                  <a:pt x="208" y="558"/>
                </a:lnTo>
                <a:lnTo>
                  <a:pt x="181" y="645"/>
                </a:lnTo>
                <a:close/>
                <a:moveTo>
                  <a:pt x="298" y="590"/>
                </a:moveTo>
                <a:lnTo>
                  <a:pt x="361" y="645"/>
                </a:lnTo>
                <a:lnTo>
                  <a:pt x="334" y="558"/>
                </a:lnTo>
                <a:lnTo>
                  <a:pt x="298" y="590"/>
                </a:lnTo>
                <a:close/>
                <a:moveTo>
                  <a:pt x="166" y="706"/>
                </a:moveTo>
                <a:lnTo>
                  <a:pt x="376" y="706"/>
                </a:lnTo>
                <a:lnTo>
                  <a:pt x="271" y="614"/>
                </a:lnTo>
                <a:lnTo>
                  <a:pt x="166" y="706"/>
                </a:lnTo>
                <a:close/>
                <a:moveTo>
                  <a:pt x="204" y="347"/>
                </a:moveTo>
                <a:lnTo>
                  <a:pt x="122" y="395"/>
                </a:lnTo>
                <a:lnTo>
                  <a:pt x="204" y="395"/>
                </a:lnTo>
                <a:lnTo>
                  <a:pt x="204" y="347"/>
                </a:lnTo>
                <a:close/>
                <a:moveTo>
                  <a:pt x="420" y="395"/>
                </a:moveTo>
                <a:lnTo>
                  <a:pt x="338" y="347"/>
                </a:lnTo>
                <a:lnTo>
                  <a:pt x="338" y="395"/>
                </a:lnTo>
                <a:lnTo>
                  <a:pt x="420" y="395"/>
                </a:lnTo>
                <a:close/>
                <a:moveTo>
                  <a:pt x="247" y="430"/>
                </a:moveTo>
                <a:lnTo>
                  <a:pt x="219" y="521"/>
                </a:lnTo>
                <a:lnTo>
                  <a:pt x="271" y="566"/>
                </a:lnTo>
                <a:lnTo>
                  <a:pt x="323" y="521"/>
                </a:lnTo>
                <a:lnTo>
                  <a:pt x="295" y="430"/>
                </a:lnTo>
                <a:lnTo>
                  <a:pt x="247" y="430"/>
                </a:lnTo>
                <a:close/>
                <a:moveTo>
                  <a:pt x="251" y="331"/>
                </a:moveTo>
                <a:lnTo>
                  <a:pt x="251" y="395"/>
                </a:lnTo>
                <a:lnTo>
                  <a:pt x="291" y="395"/>
                </a:lnTo>
                <a:lnTo>
                  <a:pt x="291" y="331"/>
                </a:lnTo>
                <a:lnTo>
                  <a:pt x="251" y="331"/>
                </a:lnTo>
                <a:close/>
                <a:moveTo>
                  <a:pt x="38" y="412"/>
                </a:moveTo>
                <a:cubicBezTo>
                  <a:pt x="38" y="406"/>
                  <a:pt x="41" y="400"/>
                  <a:pt x="47" y="397"/>
                </a:cubicBezTo>
                <a:lnTo>
                  <a:pt x="204" y="306"/>
                </a:lnTo>
                <a:lnTo>
                  <a:pt x="204" y="231"/>
                </a:lnTo>
                <a:lnTo>
                  <a:pt x="95" y="231"/>
                </a:lnTo>
                <a:lnTo>
                  <a:pt x="95" y="285"/>
                </a:lnTo>
                <a:cubicBezTo>
                  <a:pt x="95" y="295"/>
                  <a:pt x="87" y="303"/>
                  <a:pt x="77" y="303"/>
                </a:cubicBezTo>
                <a:cubicBezTo>
                  <a:pt x="68" y="303"/>
                  <a:pt x="60" y="295"/>
                  <a:pt x="60" y="285"/>
                </a:cubicBezTo>
                <a:lnTo>
                  <a:pt x="60" y="213"/>
                </a:lnTo>
                <a:cubicBezTo>
                  <a:pt x="60" y="207"/>
                  <a:pt x="63" y="201"/>
                  <a:pt x="69" y="198"/>
                </a:cubicBezTo>
                <a:lnTo>
                  <a:pt x="212" y="115"/>
                </a:lnTo>
                <a:lnTo>
                  <a:pt x="240" y="13"/>
                </a:lnTo>
                <a:cubicBezTo>
                  <a:pt x="242" y="5"/>
                  <a:pt x="249" y="0"/>
                  <a:pt x="257" y="0"/>
                </a:cubicBezTo>
                <a:lnTo>
                  <a:pt x="285" y="0"/>
                </a:lnTo>
                <a:cubicBezTo>
                  <a:pt x="294" y="0"/>
                  <a:pt x="300" y="6"/>
                  <a:pt x="303" y="14"/>
                </a:cubicBezTo>
                <a:lnTo>
                  <a:pt x="330" y="115"/>
                </a:lnTo>
                <a:lnTo>
                  <a:pt x="472" y="197"/>
                </a:lnTo>
                <a:cubicBezTo>
                  <a:pt x="478" y="200"/>
                  <a:pt x="482" y="206"/>
                  <a:pt x="482" y="213"/>
                </a:cubicBezTo>
                <a:lnTo>
                  <a:pt x="482" y="285"/>
                </a:lnTo>
                <a:cubicBezTo>
                  <a:pt x="482" y="295"/>
                  <a:pt x="474" y="303"/>
                  <a:pt x="465" y="303"/>
                </a:cubicBezTo>
                <a:cubicBezTo>
                  <a:pt x="455" y="303"/>
                  <a:pt x="447" y="295"/>
                  <a:pt x="447" y="285"/>
                </a:cubicBezTo>
                <a:lnTo>
                  <a:pt x="447" y="231"/>
                </a:lnTo>
                <a:lnTo>
                  <a:pt x="338" y="231"/>
                </a:lnTo>
                <a:lnTo>
                  <a:pt x="338" y="306"/>
                </a:lnTo>
                <a:lnTo>
                  <a:pt x="494" y="397"/>
                </a:lnTo>
                <a:cubicBezTo>
                  <a:pt x="500" y="400"/>
                  <a:pt x="504" y="405"/>
                  <a:pt x="504" y="412"/>
                </a:cubicBezTo>
                <a:lnTo>
                  <a:pt x="504" y="484"/>
                </a:lnTo>
                <a:cubicBezTo>
                  <a:pt x="504" y="494"/>
                  <a:pt x="496" y="502"/>
                  <a:pt x="486" y="502"/>
                </a:cubicBezTo>
                <a:cubicBezTo>
                  <a:pt x="477" y="502"/>
                  <a:pt x="469" y="494"/>
                  <a:pt x="469" y="484"/>
                </a:cubicBezTo>
                <a:lnTo>
                  <a:pt x="469" y="430"/>
                </a:lnTo>
                <a:lnTo>
                  <a:pt x="344" y="430"/>
                </a:lnTo>
                <a:lnTo>
                  <a:pt x="428" y="706"/>
                </a:lnTo>
                <a:lnTo>
                  <a:pt x="519" y="706"/>
                </a:lnTo>
                <a:cubicBezTo>
                  <a:pt x="532" y="706"/>
                  <a:pt x="542" y="717"/>
                  <a:pt x="542" y="730"/>
                </a:cubicBezTo>
                <a:cubicBezTo>
                  <a:pt x="542" y="743"/>
                  <a:pt x="532" y="753"/>
                  <a:pt x="519" y="753"/>
                </a:cubicBezTo>
                <a:lnTo>
                  <a:pt x="23" y="753"/>
                </a:lnTo>
                <a:cubicBezTo>
                  <a:pt x="10" y="753"/>
                  <a:pt x="0" y="743"/>
                  <a:pt x="0" y="730"/>
                </a:cubicBezTo>
                <a:cubicBezTo>
                  <a:pt x="0" y="717"/>
                  <a:pt x="10" y="706"/>
                  <a:pt x="23" y="706"/>
                </a:cubicBezTo>
                <a:lnTo>
                  <a:pt x="114" y="706"/>
                </a:lnTo>
                <a:lnTo>
                  <a:pt x="198" y="430"/>
                </a:lnTo>
                <a:lnTo>
                  <a:pt x="73" y="430"/>
                </a:lnTo>
                <a:lnTo>
                  <a:pt x="73" y="484"/>
                </a:lnTo>
                <a:cubicBezTo>
                  <a:pt x="73" y="494"/>
                  <a:pt x="65" y="502"/>
                  <a:pt x="56" y="502"/>
                </a:cubicBezTo>
                <a:cubicBezTo>
                  <a:pt x="46" y="502"/>
                  <a:pt x="38" y="494"/>
                  <a:pt x="38" y="484"/>
                </a:cubicBezTo>
                <a:lnTo>
                  <a:pt x="38" y="412"/>
                </a:lnTo>
                <a:close/>
                <a:moveTo>
                  <a:pt x="204" y="160"/>
                </a:moveTo>
                <a:lnTo>
                  <a:pt x="144" y="195"/>
                </a:lnTo>
                <a:lnTo>
                  <a:pt x="204" y="195"/>
                </a:lnTo>
                <a:lnTo>
                  <a:pt x="204" y="160"/>
                </a:lnTo>
                <a:close/>
                <a:moveTo>
                  <a:pt x="399" y="195"/>
                </a:moveTo>
                <a:lnTo>
                  <a:pt x="338" y="160"/>
                </a:lnTo>
                <a:lnTo>
                  <a:pt x="338" y="195"/>
                </a:lnTo>
                <a:lnTo>
                  <a:pt x="399" y="195"/>
                </a:lnTo>
                <a:close/>
                <a:moveTo>
                  <a:pt x="291" y="109"/>
                </a:moveTo>
                <a:lnTo>
                  <a:pt x="271" y="35"/>
                </a:lnTo>
                <a:lnTo>
                  <a:pt x="251" y="109"/>
                </a:lnTo>
                <a:lnTo>
                  <a:pt x="291" y="109"/>
                </a:lnTo>
                <a:close/>
                <a:moveTo>
                  <a:pt x="251" y="231"/>
                </a:moveTo>
                <a:lnTo>
                  <a:pt x="251" y="296"/>
                </a:lnTo>
                <a:lnTo>
                  <a:pt x="291" y="296"/>
                </a:lnTo>
                <a:lnTo>
                  <a:pt x="291" y="231"/>
                </a:lnTo>
                <a:lnTo>
                  <a:pt x="251" y="231"/>
                </a:lnTo>
                <a:close/>
                <a:moveTo>
                  <a:pt x="251" y="144"/>
                </a:moveTo>
                <a:lnTo>
                  <a:pt x="251" y="195"/>
                </a:lnTo>
                <a:lnTo>
                  <a:pt x="291" y="195"/>
                </a:lnTo>
                <a:lnTo>
                  <a:pt x="291" y="144"/>
                </a:lnTo>
                <a:lnTo>
                  <a:pt x="251" y="144"/>
                </a:lnTo>
                <a:lnTo>
                  <a:pt x="251" y="144"/>
                </a:lnTo>
                <a:close/>
              </a:path>
            </a:pathLst>
          </a:custGeom>
          <a:solidFill>
            <a:srgbClr val="54648B"/>
          </a:solidFill>
          <a:ln>
            <a:noFill/>
          </a:ln>
          <a:effectLst/>
        </p:spPr>
        <p:txBody>
          <a:bodyPr vert="horz" wrap="square" lIns="48986" tIns="24493" rIns="48986" bIns="24493" numCol="1" anchor="t" anchorCtr="0" compatLnSpc="1">
            <a:prstTxWarp prst="textNoShape">
              <a:avLst/>
            </a:prstTxWarp>
          </a:bodyPr>
          <a:lstStyle/>
          <a:p>
            <a:pPr marL="0" marR="0" lvl="0" indent="0" algn="l" defTabSz="768126" rtl="0" eaLnBrk="1" fontAlgn="auto" latinLnBrk="0" hangingPunct="1">
              <a:lnSpc>
                <a:spcPct val="100000"/>
              </a:lnSpc>
              <a:spcBef>
                <a:spcPts val="0"/>
              </a:spcBef>
              <a:spcAft>
                <a:spcPts val="0"/>
              </a:spcAft>
              <a:buClrTx/>
              <a:buSzTx/>
              <a:buFontTx/>
              <a:buNone/>
              <a:tabLst/>
              <a:defRPr/>
            </a:pPr>
            <a:endParaRPr kumimoji="0" lang="fr-FR" sz="1134"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7" name="Рисунок 76">
            <a:hlinkClick r:id="" action="ppaction://noaction"/>
            <a:extLst>
              <a:ext uri="{FF2B5EF4-FFF2-40B4-BE49-F238E27FC236}">
                <a16:creationId xmlns:a16="http://schemas.microsoft.com/office/drawing/2014/main" id="{361A8425-67D0-42C4-9435-45EADAAD8367}"/>
              </a:ext>
            </a:extLst>
          </p:cNvPr>
          <p:cNvPicPr>
            <a:picLocks noChangeAspect="1"/>
          </p:cNvPicPr>
          <p:nvPr/>
        </p:nvPicPr>
        <p:blipFill>
          <a:blip r:embed="rId65" cstate="print">
            <a:duotone>
              <a:prstClr val="black"/>
              <a:schemeClr val="accent1">
                <a:tint val="45000"/>
                <a:satMod val="400000"/>
              </a:schemeClr>
            </a:duotone>
            <a:extLst>
              <a:ext uri="{BEBA8EAE-BF5A-486C-A8C5-ECC9F3942E4B}">
                <a14:imgProps xmlns:a14="http://schemas.microsoft.com/office/drawing/2010/main">
                  <a14:imgLayer r:embed="rId6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3976" y="5316772"/>
            <a:ext cx="303681" cy="303681"/>
          </a:xfrm>
          <a:prstGeom prst="rect">
            <a:avLst/>
          </a:prstGeom>
          <a:effectLst/>
        </p:spPr>
      </p:pic>
      <p:grpSp>
        <p:nvGrpSpPr>
          <p:cNvPr id="78" name="Power_Lines" descr="{&quot;Key&quot;:&quot;POWER_USER_SHAPE_ICON&quot;,&quot;Value&quot;:&quot;POWER_USER_SHAPE_ICON_STYLE_1&quot;}">
            <a:extLst>
              <a:ext uri="{FF2B5EF4-FFF2-40B4-BE49-F238E27FC236}">
                <a16:creationId xmlns:a16="http://schemas.microsoft.com/office/drawing/2014/main" id="{31B2375E-D826-4E32-B0A9-CBEC3F77A7A7}"/>
              </a:ext>
            </a:extLst>
          </p:cNvPr>
          <p:cNvGrpSpPr>
            <a:grpSpLocks noChangeAspect="1"/>
          </p:cNvGrpSpPr>
          <p:nvPr>
            <p:custDataLst>
              <p:tags r:id="rId2"/>
            </p:custDataLst>
          </p:nvPr>
        </p:nvGrpSpPr>
        <p:grpSpPr bwMode="auto">
          <a:xfrm>
            <a:off x="205290" y="6380679"/>
            <a:ext cx="247260" cy="302783"/>
            <a:chOff x="8" y="8"/>
            <a:chExt cx="334" cy="409"/>
          </a:xfrm>
          <a:solidFill>
            <a:srgbClr val="54648B"/>
          </a:solidFill>
          <a:effectLst/>
        </p:grpSpPr>
        <p:sp>
          <p:nvSpPr>
            <p:cNvPr id="79" name="Power_Lines">
              <a:extLst>
                <a:ext uri="{FF2B5EF4-FFF2-40B4-BE49-F238E27FC236}">
                  <a16:creationId xmlns:a16="http://schemas.microsoft.com/office/drawing/2014/main" id="{C8D065BC-BB7C-45CF-965E-4BDFFBBEE858}"/>
                </a:ext>
              </a:extLst>
            </p:cNvPr>
            <p:cNvSpPr>
              <a:spLocks/>
            </p:cNvSpPr>
            <p:nvPr>
              <p:custDataLst>
                <p:tags r:id="rId59"/>
              </p:custDataLst>
            </p:nvPr>
          </p:nvSpPr>
          <p:spPr bwMode="auto">
            <a:xfrm>
              <a:off x="8" y="64"/>
              <a:ext cx="141" cy="81"/>
            </a:xfrm>
            <a:custGeom>
              <a:avLst/>
              <a:gdLst>
                <a:gd name="T0" fmla="*/ 41 w 83"/>
                <a:gd name="T1" fmla="*/ 0 h 48"/>
                <a:gd name="T2" fmla="*/ 19 w 83"/>
                <a:gd name="T3" fmla="*/ 27 h 48"/>
                <a:gd name="T4" fmla="*/ 0 w 83"/>
                <a:gd name="T5" fmla="*/ 35 h 48"/>
                <a:gd name="T6" fmla="*/ 0 w 83"/>
                <a:gd name="T7" fmla="*/ 41 h 48"/>
                <a:gd name="T8" fmla="*/ 22 w 83"/>
                <a:gd name="T9" fmla="*/ 33 h 48"/>
                <a:gd name="T10" fmla="*/ 43 w 83"/>
                <a:gd name="T11" fmla="*/ 14 h 48"/>
                <a:gd name="T12" fmla="*/ 56 w 83"/>
                <a:gd name="T13" fmla="*/ 31 h 48"/>
                <a:gd name="T14" fmla="*/ 83 w 83"/>
                <a:gd name="T15" fmla="*/ 48 h 48"/>
                <a:gd name="T16" fmla="*/ 83 w 83"/>
                <a:gd name="T17" fmla="*/ 41 h 48"/>
                <a:gd name="T18" fmla="*/ 60 w 83"/>
                <a:gd name="T19" fmla="*/ 26 h 48"/>
                <a:gd name="T20" fmla="*/ 47 w 83"/>
                <a:gd name="T21" fmla="*/ 0 h 48"/>
                <a:gd name="T22" fmla="*/ 41 w 83"/>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48">
                  <a:moveTo>
                    <a:pt x="41" y="0"/>
                  </a:moveTo>
                  <a:cubicBezTo>
                    <a:pt x="41" y="13"/>
                    <a:pt x="29" y="22"/>
                    <a:pt x="19" y="27"/>
                  </a:cubicBezTo>
                  <a:cubicBezTo>
                    <a:pt x="13" y="30"/>
                    <a:pt x="7" y="33"/>
                    <a:pt x="0" y="35"/>
                  </a:cubicBezTo>
                  <a:lnTo>
                    <a:pt x="0" y="41"/>
                  </a:lnTo>
                  <a:cubicBezTo>
                    <a:pt x="8" y="39"/>
                    <a:pt x="15" y="36"/>
                    <a:pt x="22" y="33"/>
                  </a:cubicBezTo>
                  <a:cubicBezTo>
                    <a:pt x="30" y="28"/>
                    <a:pt x="39" y="22"/>
                    <a:pt x="43" y="14"/>
                  </a:cubicBezTo>
                  <a:cubicBezTo>
                    <a:pt x="46" y="20"/>
                    <a:pt x="51" y="26"/>
                    <a:pt x="56" y="31"/>
                  </a:cubicBezTo>
                  <a:cubicBezTo>
                    <a:pt x="64" y="38"/>
                    <a:pt x="74" y="44"/>
                    <a:pt x="83" y="48"/>
                  </a:cubicBezTo>
                  <a:lnTo>
                    <a:pt x="83" y="41"/>
                  </a:lnTo>
                  <a:cubicBezTo>
                    <a:pt x="75" y="37"/>
                    <a:pt x="67" y="32"/>
                    <a:pt x="60" y="26"/>
                  </a:cubicBezTo>
                  <a:cubicBezTo>
                    <a:pt x="53" y="19"/>
                    <a:pt x="47" y="11"/>
                    <a:pt x="47" y="0"/>
                  </a:cubicBezTo>
                  <a:lnTo>
                    <a:pt x="41" y="0"/>
                  </a:lnTo>
                  <a:close/>
                </a:path>
              </a:pathLst>
            </a:custGeom>
            <a:grpFill/>
            <a:ln w="0">
              <a:noFill/>
              <a:prstDash val="solid"/>
              <a:round/>
              <a:headEnd/>
              <a:tailEnd/>
            </a:ln>
          </p:spPr>
          <p:txBody>
            <a:bodyPr vert="horz" wrap="square" lIns="48986" tIns="24493" rIns="48986" bIns="24493" numCol="1" anchor="t" anchorCtr="0" compatLnSpc="1">
              <a:prstTxWarp prst="textNoShape">
                <a:avLst/>
              </a:prstTxWarp>
            </a:bodyPr>
            <a:lstStyle/>
            <a:p>
              <a:pPr marL="0" marR="0" lvl="0" indent="0" algn="l" defTabSz="768126" rtl="0" eaLnBrk="1" fontAlgn="auto" latinLnBrk="0" hangingPunct="1">
                <a:lnSpc>
                  <a:spcPct val="100000"/>
                </a:lnSpc>
                <a:spcBef>
                  <a:spcPts val="0"/>
                </a:spcBef>
                <a:spcAft>
                  <a:spcPts val="0"/>
                </a:spcAft>
                <a:buClrTx/>
                <a:buSzTx/>
                <a:buFontTx/>
                <a:buNone/>
                <a:tabLst/>
                <a:defRPr/>
              </a:pPr>
              <a:endParaRPr kumimoji="0" lang="en-US" sz="1134"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 name="Power_Lines">
              <a:extLst>
                <a:ext uri="{FF2B5EF4-FFF2-40B4-BE49-F238E27FC236}">
                  <a16:creationId xmlns:a16="http://schemas.microsoft.com/office/drawing/2014/main" id="{0ADC02CF-7228-4D1F-AB68-86740A5AC026}"/>
                </a:ext>
              </a:extLst>
            </p:cNvPr>
            <p:cNvSpPr>
              <a:spLocks/>
            </p:cNvSpPr>
            <p:nvPr>
              <p:custDataLst>
                <p:tags r:id="rId60"/>
              </p:custDataLst>
            </p:nvPr>
          </p:nvSpPr>
          <p:spPr bwMode="auto">
            <a:xfrm>
              <a:off x="8" y="64"/>
              <a:ext cx="334" cy="353"/>
            </a:xfrm>
            <a:custGeom>
              <a:avLst/>
              <a:gdLst>
                <a:gd name="T0" fmla="*/ 0 w 197"/>
                <a:gd name="T1" fmla="*/ 68 h 208"/>
                <a:gd name="T2" fmla="*/ 41 w 197"/>
                <a:gd name="T3" fmla="*/ 64 h 208"/>
                <a:gd name="T4" fmla="*/ 90 w 197"/>
                <a:gd name="T5" fmla="*/ 52 h 208"/>
                <a:gd name="T6" fmla="*/ 90 w 197"/>
                <a:gd name="T7" fmla="*/ 18 h 208"/>
                <a:gd name="T8" fmla="*/ 66 w 197"/>
                <a:gd name="T9" fmla="*/ 0 h 208"/>
                <a:gd name="T10" fmla="*/ 133 w 197"/>
                <a:gd name="T11" fmla="*/ 0 h 208"/>
                <a:gd name="T12" fmla="*/ 109 w 197"/>
                <a:gd name="T13" fmla="*/ 18 h 208"/>
                <a:gd name="T14" fmla="*/ 109 w 197"/>
                <a:gd name="T15" fmla="*/ 44 h 208"/>
                <a:gd name="T16" fmla="*/ 138 w 197"/>
                <a:gd name="T17" fmla="*/ 26 h 208"/>
                <a:gd name="T18" fmla="*/ 152 w 197"/>
                <a:gd name="T19" fmla="*/ 0 h 208"/>
                <a:gd name="T20" fmla="*/ 158 w 197"/>
                <a:gd name="T21" fmla="*/ 0 h 208"/>
                <a:gd name="T22" fmla="*/ 179 w 197"/>
                <a:gd name="T23" fmla="*/ 27 h 208"/>
                <a:gd name="T24" fmla="*/ 197 w 197"/>
                <a:gd name="T25" fmla="*/ 34 h 208"/>
                <a:gd name="T26" fmla="*/ 197 w 197"/>
                <a:gd name="T27" fmla="*/ 41 h 208"/>
                <a:gd name="T28" fmla="*/ 176 w 197"/>
                <a:gd name="T29" fmla="*/ 33 h 208"/>
                <a:gd name="T30" fmla="*/ 155 w 197"/>
                <a:gd name="T31" fmla="*/ 14 h 208"/>
                <a:gd name="T32" fmla="*/ 142 w 197"/>
                <a:gd name="T33" fmla="*/ 31 h 208"/>
                <a:gd name="T34" fmla="*/ 109 w 197"/>
                <a:gd name="T35" fmla="*/ 51 h 208"/>
                <a:gd name="T36" fmla="*/ 109 w 197"/>
                <a:gd name="T37" fmla="*/ 208 h 208"/>
                <a:gd name="T38" fmla="*/ 90 w 197"/>
                <a:gd name="T39" fmla="*/ 208 h 208"/>
                <a:gd name="T40" fmla="*/ 90 w 197"/>
                <a:gd name="T41" fmla="*/ 59 h 208"/>
                <a:gd name="T42" fmla="*/ 42 w 197"/>
                <a:gd name="T43" fmla="*/ 70 h 208"/>
                <a:gd name="T44" fmla="*/ 0 w 197"/>
                <a:gd name="T45" fmla="*/ 75 h 208"/>
                <a:gd name="T46" fmla="*/ 0 w 197"/>
                <a:gd name="T4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08">
                  <a:moveTo>
                    <a:pt x="0" y="68"/>
                  </a:moveTo>
                  <a:cubicBezTo>
                    <a:pt x="14" y="67"/>
                    <a:pt x="28" y="66"/>
                    <a:pt x="41" y="64"/>
                  </a:cubicBezTo>
                  <a:cubicBezTo>
                    <a:pt x="58" y="61"/>
                    <a:pt x="74" y="57"/>
                    <a:pt x="90" y="52"/>
                  </a:cubicBezTo>
                  <a:lnTo>
                    <a:pt x="90" y="18"/>
                  </a:lnTo>
                  <a:lnTo>
                    <a:pt x="66" y="0"/>
                  </a:lnTo>
                  <a:lnTo>
                    <a:pt x="133" y="0"/>
                  </a:lnTo>
                  <a:lnTo>
                    <a:pt x="109" y="18"/>
                  </a:lnTo>
                  <a:lnTo>
                    <a:pt x="109" y="44"/>
                  </a:lnTo>
                  <a:cubicBezTo>
                    <a:pt x="119" y="40"/>
                    <a:pt x="130" y="34"/>
                    <a:pt x="138" y="26"/>
                  </a:cubicBezTo>
                  <a:cubicBezTo>
                    <a:pt x="145" y="19"/>
                    <a:pt x="152" y="11"/>
                    <a:pt x="152" y="0"/>
                  </a:cubicBezTo>
                  <a:lnTo>
                    <a:pt x="158" y="0"/>
                  </a:lnTo>
                  <a:cubicBezTo>
                    <a:pt x="158" y="13"/>
                    <a:pt x="169" y="22"/>
                    <a:pt x="179" y="27"/>
                  </a:cubicBezTo>
                  <a:cubicBezTo>
                    <a:pt x="185" y="30"/>
                    <a:pt x="191" y="32"/>
                    <a:pt x="197" y="34"/>
                  </a:cubicBezTo>
                  <a:lnTo>
                    <a:pt x="197" y="41"/>
                  </a:lnTo>
                  <a:cubicBezTo>
                    <a:pt x="190" y="39"/>
                    <a:pt x="183" y="36"/>
                    <a:pt x="176" y="33"/>
                  </a:cubicBezTo>
                  <a:cubicBezTo>
                    <a:pt x="168" y="28"/>
                    <a:pt x="160" y="22"/>
                    <a:pt x="155" y="14"/>
                  </a:cubicBezTo>
                  <a:cubicBezTo>
                    <a:pt x="152" y="20"/>
                    <a:pt x="148" y="26"/>
                    <a:pt x="142" y="31"/>
                  </a:cubicBezTo>
                  <a:cubicBezTo>
                    <a:pt x="133" y="39"/>
                    <a:pt x="121" y="46"/>
                    <a:pt x="109" y="51"/>
                  </a:cubicBezTo>
                  <a:lnTo>
                    <a:pt x="109" y="208"/>
                  </a:lnTo>
                  <a:lnTo>
                    <a:pt x="90" y="208"/>
                  </a:lnTo>
                  <a:lnTo>
                    <a:pt x="90" y="59"/>
                  </a:lnTo>
                  <a:cubicBezTo>
                    <a:pt x="74" y="64"/>
                    <a:pt x="58" y="67"/>
                    <a:pt x="42" y="70"/>
                  </a:cubicBezTo>
                  <a:cubicBezTo>
                    <a:pt x="28" y="72"/>
                    <a:pt x="14" y="74"/>
                    <a:pt x="0" y="75"/>
                  </a:cubicBezTo>
                  <a:lnTo>
                    <a:pt x="0" y="68"/>
                  </a:lnTo>
                  <a:close/>
                </a:path>
              </a:pathLst>
            </a:custGeom>
            <a:grpFill/>
            <a:ln w="0">
              <a:noFill/>
              <a:prstDash val="solid"/>
              <a:round/>
              <a:headEnd/>
              <a:tailEnd/>
            </a:ln>
          </p:spPr>
          <p:txBody>
            <a:bodyPr vert="horz" wrap="square" lIns="48986" tIns="24493" rIns="48986" bIns="24493" numCol="1" anchor="t" anchorCtr="0" compatLnSpc="1">
              <a:prstTxWarp prst="textNoShape">
                <a:avLst/>
              </a:prstTxWarp>
            </a:bodyPr>
            <a:lstStyle/>
            <a:p>
              <a:pPr marL="0" marR="0" lvl="0" indent="0" algn="l" defTabSz="768126" rtl="0" eaLnBrk="1" fontAlgn="auto" latinLnBrk="0" hangingPunct="1">
                <a:lnSpc>
                  <a:spcPct val="100000"/>
                </a:lnSpc>
                <a:spcBef>
                  <a:spcPts val="0"/>
                </a:spcBef>
                <a:spcAft>
                  <a:spcPts val="0"/>
                </a:spcAft>
                <a:buClrTx/>
                <a:buSzTx/>
                <a:buFontTx/>
                <a:buNone/>
                <a:tabLst/>
                <a:defRPr/>
              </a:pPr>
              <a:endParaRPr kumimoji="0" lang="en-US" sz="1134"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Power_Lines">
              <a:extLst>
                <a:ext uri="{FF2B5EF4-FFF2-40B4-BE49-F238E27FC236}">
                  <a16:creationId xmlns:a16="http://schemas.microsoft.com/office/drawing/2014/main" id="{8244783E-D5CA-4C6D-9F5D-3C1BCBB7EB7D}"/>
                </a:ext>
              </a:extLst>
            </p:cNvPr>
            <p:cNvSpPr>
              <a:spLocks/>
            </p:cNvSpPr>
            <p:nvPr>
              <p:custDataLst>
                <p:tags r:id="rId61"/>
              </p:custDataLst>
            </p:nvPr>
          </p:nvSpPr>
          <p:spPr bwMode="auto">
            <a:xfrm>
              <a:off x="203" y="156"/>
              <a:ext cx="139" cy="35"/>
            </a:xfrm>
            <a:custGeom>
              <a:avLst/>
              <a:gdLst>
                <a:gd name="T0" fmla="*/ 82 w 82"/>
                <a:gd name="T1" fmla="*/ 14 h 21"/>
                <a:gd name="T2" fmla="*/ 42 w 82"/>
                <a:gd name="T3" fmla="*/ 10 h 21"/>
                <a:gd name="T4" fmla="*/ 0 w 82"/>
                <a:gd name="T5" fmla="*/ 0 h 21"/>
                <a:gd name="T6" fmla="*/ 0 w 82"/>
                <a:gd name="T7" fmla="*/ 7 h 21"/>
                <a:gd name="T8" fmla="*/ 41 w 82"/>
                <a:gd name="T9" fmla="*/ 16 h 21"/>
                <a:gd name="T10" fmla="*/ 82 w 82"/>
                <a:gd name="T11" fmla="*/ 21 h 21"/>
                <a:gd name="T12" fmla="*/ 82 w 82"/>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82" h="21">
                  <a:moveTo>
                    <a:pt x="82" y="14"/>
                  </a:moveTo>
                  <a:cubicBezTo>
                    <a:pt x="68" y="13"/>
                    <a:pt x="55" y="12"/>
                    <a:pt x="42" y="10"/>
                  </a:cubicBezTo>
                  <a:cubicBezTo>
                    <a:pt x="28" y="7"/>
                    <a:pt x="14" y="4"/>
                    <a:pt x="0" y="0"/>
                  </a:cubicBezTo>
                  <a:lnTo>
                    <a:pt x="0" y="7"/>
                  </a:lnTo>
                  <a:cubicBezTo>
                    <a:pt x="14" y="11"/>
                    <a:pt x="27" y="14"/>
                    <a:pt x="41" y="16"/>
                  </a:cubicBezTo>
                  <a:cubicBezTo>
                    <a:pt x="54" y="18"/>
                    <a:pt x="68" y="20"/>
                    <a:pt x="82" y="21"/>
                  </a:cubicBezTo>
                  <a:lnTo>
                    <a:pt x="82" y="14"/>
                  </a:lnTo>
                  <a:close/>
                </a:path>
              </a:pathLst>
            </a:custGeom>
            <a:grpFill/>
            <a:ln w="0">
              <a:noFill/>
              <a:prstDash val="solid"/>
              <a:round/>
              <a:headEnd/>
              <a:tailEnd/>
            </a:ln>
          </p:spPr>
          <p:txBody>
            <a:bodyPr vert="horz" wrap="square" lIns="48986" tIns="24493" rIns="48986" bIns="24493" numCol="1" anchor="t" anchorCtr="0" compatLnSpc="1">
              <a:prstTxWarp prst="textNoShape">
                <a:avLst/>
              </a:prstTxWarp>
            </a:bodyPr>
            <a:lstStyle/>
            <a:p>
              <a:pPr marL="0" marR="0" lvl="0" indent="0" algn="l" defTabSz="768126" rtl="0" eaLnBrk="1" fontAlgn="auto" latinLnBrk="0" hangingPunct="1">
                <a:lnSpc>
                  <a:spcPct val="100000"/>
                </a:lnSpc>
                <a:spcBef>
                  <a:spcPts val="0"/>
                </a:spcBef>
                <a:spcAft>
                  <a:spcPts val="0"/>
                </a:spcAft>
                <a:buClrTx/>
                <a:buSzTx/>
                <a:buFontTx/>
                <a:buNone/>
                <a:tabLst/>
                <a:defRPr/>
              </a:pPr>
              <a:endParaRPr kumimoji="0" lang="en-US" sz="1134"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Power_Lines">
              <a:extLst>
                <a:ext uri="{FF2B5EF4-FFF2-40B4-BE49-F238E27FC236}">
                  <a16:creationId xmlns:a16="http://schemas.microsoft.com/office/drawing/2014/main" id="{DEF6D114-8D88-4B84-BE5C-079A2DD212BB}"/>
                </a:ext>
              </a:extLst>
            </p:cNvPr>
            <p:cNvSpPr>
              <a:spLocks/>
            </p:cNvSpPr>
            <p:nvPr>
              <p:custDataLst>
                <p:tags r:id="rId62"/>
              </p:custDataLst>
            </p:nvPr>
          </p:nvSpPr>
          <p:spPr bwMode="auto">
            <a:xfrm>
              <a:off x="42" y="8"/>
              <a:ext cx="270" cy="46"/>
            </a:xfrm>
            <a:custGeom>
              <a:avLst/>
              <a:gdLst>
                <a:gd name="T0" fmla="*/ 6 w 159"/>
                <a:gd name="T1" fmla="*/ 0 h 27"/>
                <a:gd name="T2" fmla="*/ 19 w 159"/>
                <a:gd name="T3" fmla="*/ 0 h 27"/>
                <a:gd name="T4" fmla="*/ 19 w 159"/>
                <a:gd name="T5" fmla="*/ 13 h 27"/>
                <a:gd name="T6" fmla="*/ 29 w 159"/>
                <a:gd name="T7" fmla="*/ 13 h 27"/>
                <a:gd name="T8" fmla="*/ 29 w 159"/>
                <a:gd name="T9" fmla="*/ 0 h 27"/>
                <a:gd name="T10" fmla="*/ 41 w 159"/>
                <a:gd name="T11" fmla="*/ 0 h 27"/>
                <a:gd name="T12" fmla="*/ 41 w 159"/>
                <a:gd name="T13" fmla="*/ 13 h 27"/>
                <a:gd name="T14" fmla="*/ 117 w 159"/>
                <a:gd name="T15" fmla="*/ 13 h 27"/>
                <a:gd name="T16" fmla="*/ 117 w 159"/>
                <a:gd name="T17" fmla="*/ 0 h 27"/>
                <a:gd name="T18" fmla="*/ 130 w 159"/>
                <a:gd name="T19" fmla="*/ 0 h 27"/>
                <a:gd name="T20" fmla="*/ 130 w 159"/>
                <a:gd name="T21" fmla="*/ 13 h 27"/>
                <a:gd name="T22" fmla="*/ 139 w 159"/>
                <a:gd name="T23" fmla="*/ 13 h 27"/>
                <a:gd name="T24" fmla="*/ 139 w 159"/>
                <a:gd name="T25" fmla="*/ 0 h 27"/>
                <a:gd name="T26" fmla="*/ 152 w 159"/>
                <a:gd name="T27" fmla="*/ 0 h 27"/>
                <a:gd name="T28" fmla="*/ 152 w 159"/>
                <a:gd name="T29" fmla="*/ 13 h 27"/>
                <a:gd name="T30" fmla="*/ 159 w 159"/>
                <a:gd name="T31" fmla="*/ 13 h 27"/>
                <a:gd name="T32" fmla="*/ 159 w 159"/>
                <a:gd name="T33" fmla="*/ 27 h 27"/>
                <a:gd name="T34" fmla="*/ 0 w 159"/>
                <a:gd name="T35" fmla="*/ 27 h 27"/>
                <a:gd name="T36" fmla="*/ 0 w 159"/>
                <a:gd name="T37" fmla="*/ 13 h 27"/>
                <a:gd name="T38" fmla="*/ 6 w 159"/>
                <a:gd name="T39" fmla="*/ 13 h 27"/>
                <a:gd name="T40" fmla="*/ 6 w 159"/>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27">
                  <a:moveTo>
                    <a:pt x="6" y="0"/>
                  </a:moveTo>
                  <a:lnTo>
                    <a:pt x="19" y="0"/>
                  </a:lnTo>
                  <a:lnTo>
                    <a:pt x="19" y="13"/>
                  </a:lnTo>
                  <a:lnTo>
                    <a:pt x="29" y="13"/>
                  </a:lnTo>
                  <a:lnTo>
                    <a:pt x="29" y="0"/>
                  </a:lnTo>
                  <a:lnTo>
                    <a:pt x="41" y="0"/>
                  </a:lnTo>
                  <a:lnTo>
                    <a:pt x="41" y="13"/>
                  </a:lnTo>
                  <a:lnTo>
                    <a:pt x="117" y="13"/>
                  </a:lnTo>
                  <a:lnTo>
                    <a:pt x="117" y="0"/>
                  </a:lnTo>
                  <a:lnTo>
                    <a:pt x="130" y="0"/>
                  </a:lnTo>
                  <a:lnTo>
                    <a:pt x="130" y="13"/>
                  </a:lnTo>
                  <a:lnTo>
                    <a:pt x="139" y="13"/>
                  </a:lnTo>
                  <a:lnTo>
                    <a:pt x="139" y="0"/>
                  </a:lnTo>
                  <a:lnTo>
                    <a:pt x="152" y="0"/>
                  </a:lnTo>
                  <a:lnTo>
                    <a:pt x="152" y="13"/>
                  </a:lnTo>
                  <a:lnTo>
                    <a:pt x="159" y="13"/>
                  </a:lnTo>
                  <a:lnTo>
                    <a:pt x="159" y="27"/>
                  </a:lnTo>
                  <a:lnTo>
                    <a:pt x="0" y="27"/>
                  </a:lnTo>
                  <a:lnTo>
                    <a:pt x="0" y="13"/>
                  </a:lnTo>
                  <a:lnTo>
                    <a:pt x="6" y="13"/>
                  </a:lnTo>
                  <a:lnTo>
                    <a:pt x="6" y="0"/>
                  </a:lnTo>
                  <a:close/>
                </a:path>
              </a:pathLst>
            </a:custGeom>
            <a:grpFill/>
            <a:ln w="0">
              <a:noFill/>
              <a:prstDash val="solid"/>
              <a:round/>
              <a:headEnd/>
              <a:tailEnd/>
            </a:ln>
          </p:spPr>
          <p:txBody>
            <a:bodyPr vert="horz" wrap="square" lIns="48986" tIns="24493" rIns="48986" bIns="24493" numCol="1" anchor="t" anchorCtr="0" compatLnSpc="1">
              <a:prstTxWarp prst="textNoShape">
                <a:avLst/>
              </a:prstTxWarp>
            </a:bodyPr>
            <a:lstStyle/>
            <a:p>
              <a:pPr marL="0" marR="0" lvl="0" indent="0" algn="l" defTabSz="768126" rtl="0" eaLnBrk="1" fontAlgn="auto" latinLnBrk="0" hangingPunct="1">
                <a:lnSpc>
                  <a:spcPct val="100000"/>
                </a:lnSpc>
                <a:spcBef>
                  <a:spcPts val="0"/>
                </a:spcBef>
                <a:spcAft>
                  <a:spcPts val="0"/>
                </a:spcAft>
                <a:buClrTx/>
                <a:buSzTx/>
                <a:buFontTx/>
                <a:buNone/>
                <a:tabLst/>
                <a:defRPr/>
              </a:pPr>
              <a:endParaRPr kumimoji="0" lang="en-US" sz="1134"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07" name="Dam" descr="{&quot;Key&quot;:&quot;POWER_USER_SHAPE_ICON&quot;,&quot;Value&quot;:&quot;POWER_USER_SHAPE_ICON_STYLE_1&quot;}">
            <a:extLst>
              <a:ext uri="{FF2B5EF4-FFF2-40B4-BE49-F238E27FC236}">
                <a16:creationId xmlns:a16="http://schemas.microsoft.com/office/drawing/2014/main" id="{7B2C92DC-E45C-4C6A-95AF-4EA212FDD298}"/>
              </a:ext>
            </a:extLst>
          </p:cNvPr>
          <p:cNvSpPr>
            <a:spLocks noChangeAspect="1" noEditPoints="1"/>
          </p:cNvSpPr>
          <p:nvPr>
            <p:custDataLst>
              <p:tags r:id="rId3"/>
            </p:custDataLst>
          </p:nvPr>
        </p:nvSpPr>
        <p:spPr bwMode="auto">
          <a:xfrm>
            <a:off x="107897" y="1744532"/>
            <a:ext cx="238308" cy="216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1D499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9" name="Solar_panel2" descr="{&quot;Key&quot;:&quot;POWER_USER_SHAPE_ICON&quot;,&quot;Value&quot;:&quot;POWER_USER_SHAPE_ICON_STYLE_1&quot;}">
            <a:extLst>
              <a:ext uri="{FF2B5EF4-FFF2-40B4-BE49-F238E27FC236}">
                <a16:creationId xmlns:a16="http://schemas.microsoft.com/office/drawing/2014/main" id="{9B977999-754B-45F5-9ECE-24F638CC66A2}"/>
              </a:ext>
            </a:extLst>
          </p:cNvPr>
          <p:cNvSpPr>
            <a:spLocks noChangeAspect="1" noEditPoints="1"/>
          </p:cNvSpPr>
          <p:nvPr>
            <p:custDataLst>
              <p:tags r:id="rId4"/>
            </p:custDataLst>
          </p:nvPr>
        </p:nvSpPr>
        <p:spPr bwMode="auto">
          <a:xfrm>
            <a:off x="126597" y="2061088"/>
            <a:ext cx="227239" cy="216000"/>
          </a:xfrm>
          <a:custGeom>
            <a:avLst/>
            <a:gdLst>
              <a:gd name="T0" fmla="*/ 399 w 759"/>
              <a:gd name="T1" fmla="*/ 481 h 721"/>
              <a:gd name="T2" fmla="*/ 367 w 759"/>
              <a:gd name="T3" fmla="*/ 433 h 721"/>
              <a:gd name="T4" fmla="*/ 447 w 759"/>
              <a:gd name="T5" fmla="*/ 397 h 721"/>
              <a:gd name="T6" fmla="*/ 415 w 759"/>
              <a:gd name="T7" fmla="*/ 349 h 721"/>
              <a:gd name="T8" fmla="*/ 447 w 759"/>
              <a:gd name="T9" fmla="*/ 397 h 721"/>
              <a:gd name="T10" fmla="*/ 287 w 759"/>
              <a:gd name="T11" fmla="*/ 397 h 721"/>
              <a:gd name="T12" fmla="*/ 375 w 759"/>
              <a:gd name="T13" fmla="*/ 349 h 721"/>
              <a:gd name="T14" fmla="*/ 267 w 759"/>
              <a:gd name="T15" fmla="*/ 433 h 721"/>
              <a:gd name="T16" fmla="*/ 298 w 759"/>
              <a:gd name="T17" fmla="*/ 481 h 721"/>
              <a:gd name="T18" fmla="*/ 267 w 759"/>
              <a:gd name="T19" fmla="*/ 433 h 721"/>
              <a:gd name="T20" fmla="*/ 499 w 759"/>
              <a:gd name="T21" fmla="*/ 481 h 721"/>
              <a:gd name="T22" fmla="*/ 467 w 759"/>
              <a:gd name="T23" fmla="*/ 433 h 721"/>
              <a:gd name="T24" fmla="*/ 547 w 759"/>
              <a:gd name="T25" fmla="*/ 397 h 721"/>
              <a:gd name="T26" fmla="*/ 516 w 759"/>
              <a:gd name="T27" fmla="*/ 349 h 721"/>
              <a:gd name="T28" fmla="*/ 547 w 759"/>
              <a:gd name="T29" fmla="*/ 397 h 721"/>
              <a:gd name="T30" fmla="*/ 624 w 759"/>
              <a:gd name="T31" fmla="*/ 265 h 721"/>
              <a:gd name="T32" fmla="*/ 536 w 759"/>
              <a:gd name="T33" fmla="*/ 314 h 721"/>
              <a:gd name="T34" fmla="*/ 495 w 759"/>
              <a:gd name="T35" fmla="*/ 314 h 721"/>
              <a:gd name="T36" fmla="*/ 464 w 759"/>
              <a:gd name="T37" fmla="*/ 265 h 721"/>
              <a:gd name="T38" fmla="*/ 495 w 759"/>
              <a:gd name="T39" fmla="*/ 314 h 721"/>
              <a:gd name="T40" fmla="*/ 336 w 759"/>
              <a:gd name="T41" fmla="*/ 314 h 721"/>
              <a:gd name="T42" fmla="*/ 423 w 759"/>
              <a:gd name="T43" fmla="*/ 265 h 721"/>
              <a:gd name="T44" fmla="*/ 246 w 759"/>
              <a:gd name="T45" fmla="*/ 397 h 721"/>
              <a:gd name="T46" fmla="*/ 215 w 759"/>
              <a:gd name="T47" fmla="*/ 349 h 721"/>
              <a:gd name="T48" fmla="*/ 246 w 759"/>
              <a:gd name="T49" fmla="*/ 397 h 721"/>
              <a:gd name="T50" fmla="*/ 198 w 759"/>
              <a:gd name="T51" fmla="*/ 481 h 721"/>
              <a:gd name="T52" fmla="*/ 166 w 759"/>
              <a:gd name="T53" fmla="*/ 433 h 721"/>
              <a:gd name="T54" fmla="*/ 295 w 759"/>
              <a:gd name="T55" fmla="*/ 314 h 721"/>
              <a:gd name="T56" fmla="*/ 263 w 759"/>
              <a:gd name="T57" fmla="*/ 265 h 721"/>
              <a:gd name="T58" fmla="*/ 295 w 759"/>
              <a:gd name="T59" fmla="*/ 314 h 721"/>
              <a:gd name="T60" fmla="*/ 241 w 759"/>
              <a:gd name="T61" fmla="*/ 227 h 721"/>
              <a:gd name="T62" fmla="*/ 521 w 759"/>
              <a:gd name="T63" fmla="*/ 519 h 721"/>
              <a:gd name="T64" fmla="*/ 228 w 759"/>
              <a:gd name="T65" fmla="*/ 180 h 721"/>
              <a:gd name="T66" fmla="*/ 228 w 759"/>
              <a:gd name="T67" fmla="*/ 104 h 721"/>
              <a:gd name="T68" fmla="*/ 159 w 759"/>
              <a:gd name="T69" fmla="*/ 276 h 721"/>
              <a:gd name="T70" fmla="*/ 228 w 759"/>
              <a:gd name="T71" fmla="*/ 180 h 721"/>
              <a:gd name="T72" fmla="*/ 114 w 759"/>
              <a:gd name="T73" fmla="*/ 296 h 721"/>
              <a:gd name="T74" fmla="*/ 52 w 759"/>
              <a:gd name="T75" fmla="*/ 305 h 721"/>
              <a:gd name="T76" fmla="*/ 91 w 759"/>
              <a:gd name="T77" fmla="*/ 256 h 721"/>
              <a:gd name="T78" fmla="*/ 24 w 759"/>
              <a:gd name="T79" fmla="*/ 227 h 721"/>
              <a:gd name="T80" fmla="*/ 24 w 759"/>
              <a:gd name="T81" fmla="*/ 180 h 721"/>
              <a:gd name="T82" fmla="*/ 90 w 759"/>
              <a:gd name="T83" fmla="*/ 152 h 721"/>
              <a:gd name="T84" fmla="*/ 52 w 759"/>
              <a:gd name="T85" fmla="*/ 102 h 721"/>
              <a:gd name="T86" fmla="*/ 114 w 759"/>
              <a:gd name="T87" fmla="*/ 111 h 721"/>
              <a:gd name="T88" fmla="*/ 105 w 759"/>
              <a:gd name="T89" fmla="*/ 39 h 721"/>
              <a:gd name="T90" fmla="*/ 146 w 759"/>
              <a:gd name="T91" fmla="*/ 16 h 721"/>
              <a:gd name="T92" fmla="*/ 204 w 759"/>
              <a:gd name="T93" fmla="*/ 59 h 721"/>
              <a:gd name="T94" fmla="*/ 228 w 759"/>
              <a:gd name="T95" fmla="*/ 1 h 721"/>
              <a:gd name="T96" fmla="*/ 251 w 759"/>
              <a:gd name="T97" fmla="*/ 59 h 721"/>
              <a:gd name="T98" fmla="*/ 309 w 759"/>
              <a:gd name="T99" fmla="*/ 16 h 721"/>
              <a:gd name="T100" fmla="*/ 350 w 759"/>
              <a:gd name="T101" fmla="*/ 39 h 721"/>
              <a:gd name="T102" fmla="*/ 341 w 759"/>
              <a:gd name="T103" fmla="*/ 111 h 721"/>
              <a:gd name="T104" fmla="*/ 403 w 759"/>
              <a:gd name="T105" fmla="*/ 102 h 721"/>
              <a:gd name="T106" fmla="*/ 365 w 759"/>
              <a:gd name="T107" fmla="*/ 152 h 721"/>
              <a:gd name="T108" fmla="*/ 730 w 759"/>
              <a:gd name="T109" fmla="*/ 180 h 721"/>
              <a:gd name="T110" fmla="*/ 555 w 759"/>
              <a:gd name="T111" fmla="*/ 554 h 721"/>
              <a:gd name="T112" fmla="*/ 416 w 759"/>
              <a:gd name="T113" fmla="*/ 566 h 721"/>
              <a:gd name="T114" fmla="*/ 632 w 759"/>
              <a:gd name="T115" fmla="*/ 673 h 721"/>
              <a:gd name="T116" fmla="*/ 632 w 759"/>
              <a:gd name="T117" fmla="*/ 721 h 721"/>
              <a:gd name="T118" fmla="*/ 106 w 759"/>
              <a:gd name="T119" fmla="*/ 697 h 721"/>
              <a:gd name="T120" fmla="*/ 346 w 759"/>
              <a:gd name="T121" fmla="*/ 673 h 721"/>
              <a:gd name="T122" fmla="*/ 32 w 759"/>
              <a:gd name="T123" fmla="*/ 566 h 721"/>
              <a:gd name="T124" fmla="*/ 135 w 759"/>
              <a:gd name="T125" fmla="*/ 31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721">
                <a:moveTo>
                  <a:pt x="339" y="481"/>
                </a:moveTo>
                <a:lnTo>
                  <a:pt x="399" y="481"/>
                </a:lnTo>
                <a:lnTo>
                  <a:pt x="427" y="433"/>
                </a:lnTo>
                <a:lnTo>
                  <a:pt x="367" y="433"/>
                </a:lnTo>
                <a:lnTo>
                  <a:pt x="339" y="481"/>
                </a:lnTo>
                <a:close/>
                <a:moveTo>
                  <a:pt x="447" y="397"/>
                </a:moveTo>
                <a:lnTo>
                  <a:pt x="475" y="349"/>
                </a:lnTo>
                <a:lnTo>
                  <a:pt x="415" y="349"/>
                </a:lnTo>
                <a:lnTo>
                  <a:pt x="387" y="397"/>
                </a:lnTo>
                <a:lnTo>
                  <a:pt x="447" y="397"/>
                </a:lnTo>
                <a:close/>
                <a:moveTo>
                  <a:pt x="315" y="349"/>
                </a:moveTo>
                <a:lnTo>
                  <a:pt x="287" y="397"/>
                </a:lnTo>
                <a:lnTo>
                  <a:pt x="347" y="397"/>
                </a:lnTo>
                <a:lnTo>
                  <a:pt x="375" y="349"/>
                </a:lnTo>
                <a:lnTo>
                  <a:pt x="315" y="349"/>
                </a:lnTo>
                <a:close/>
                <a:moveTo>
                  <a:pt x="267" y="433"/>
                </a:moveTo>
                <a:lnTo>
                  <a:pt x="239" y="481"/>
                </a:lnTo>
                <a:lnTo>
                  <a:pt x="298" y="481"/>
                </a:lnTo>
                <a:lnTo>
                  <a:pt x="326" y="433"/>
                </a:lnTo>
                <a:lnTo>
                  <a:pt x="267" y="433"/>
                </a:lnTo>
                <a:close/>
                <a:moveTo>
                  <a:pt x="439" y="481"/>
                </a:moveTo>
                <a:lnTo>
                  <a:pt x="499" y="481"/>
                </a:lnTo>
                <a:lnTo>
                  <a:pt x="527" y="433"/>
                </a:lnTo>
                <a:lnTo>
                  <a:pt x="467" y="433"/>
                </a:lnTo>
                <a:lnTo>
                  <a:pt x="439" y="481"/>
                </a:lnTo>
                <a:close/>
                <a:moveTo>
                  <a:pt x="547" y="397"/>
                </a:moveTo>
                <a:lnTo>
                  <a:pt x="575" y="349"/>
                </a:lnTo>
                <a:lnTo>
                  <a:pt x="516" y="349"/>
                </a:lnTo>
                <a:lnTo>
                  <a:pt x="488" y="397"/>
                </a:lnTo>
                <a:lnTo>
                  <a:pt x="547" y="397"/>
                </a:lnTo>
                <a:close/>
                <a:moveTo>
                  <a:pt x="596" y="314"/>
                </a:moveTo>
                <a:lnTo>
                  <a:pt x="624" y="265"/>
                </a:lnTo>
                <a:lnTo>
                  <a:pt x="564" y="265"/>
                </a:lnTo>
                <a:lnTo>
                  <a:pt x="536" y="314"/>
                </a:lnTo>
                <a:lnTo>
                  <a:pt x="596" y="314"/>
                </a:lnTo>
                <a:close/>
                <a:moveTo>
                  <a:pt x="495" y="314"/>
                </a:moveTo>
                <a:lnTo>
                  <a:pt x="523" y="265"/>
                </a:lnTo>
                <a:lnTo>
                  <a:pt x="464" y="265"/>
                </a:lnTo>
                <a:lnTo>
                  <a:pt x="436" y="314"/>
                </a:lnTo>
                <a:lnTo>
                  <a:pt x="495" y="314"/>
                </a:lnTo>
                <a:close/>
                <a:moveTo>
                  <a:pt x="363" y="265"/>
                </a:moveTo>
                <a:lnTo>
                  <a:pt x="336" y="314"/>
                </a:lnTo>
                <a:lnTo>
                  <a:pt x="395" y="314"/>
                </a:lnTo>
                <a:lnTo>
                  <a:pt x="423" y="265"/>
                </a:lnTo>
                <a:lnTo>
                  <a:pt x="363" y="265"/>
                </a:lnTo>
                <a:close/>
                <a:moveTo>
                  <a:pt x="246" y="397"/>
                </a:moveTo>
                <a:lnTo>
                  <a:pt x="274" y="349"/>
                </a:lnTo>
                <a:lnTo>
                  <a:pt x="215" y="349"/>
                </a:lnTo>
                <a:lnTo>
                  <a:pt x="187" y="397"/>
                </a:lnTo>
                <a:lnTo>
                  <a:pt x="246" y="397"/>
                </a:lnTo>
                <a:close/>
                <a:moveTo>
                  <a:pt x="138" y="481"/>
                </a:moveTo>
                <a:lnTo>
                  <a:pt x="198" y="481"/>
                </a:lnTo>
                <a:lnTo>
                  <a:pt x="226" y="433"/>
                </a:lnTo>
                <a:lnTo>
                  <a:pt x="166" y="433"/>
                </a:lnTo>
                <a:lnTo>
                  <a:pt x="138" y="481"/>
                </a:lnTo>
                <a:close/>
                <a:moveTo>
                  <a:pt x="295" y="314"/>
                </a:moveTo>
                <a:lnTo>
                  <a:pt x="323" y="265"/>
                </a:lnTo>
                <a:lnTo>
                  <a:pt x="263" y="265"/>
                </a:lnTo>
                <a:lnTo>
                  <a:pt x="235" y="314"/>
                </a:lnTo>
                <a:lnTo>
                  <a:pt x="295" y="314"/>
                </a:lnTo>
                <a:close/>
                <a:moveTo>
                  <a:pt x="689" y="227"/>
                </a:moveTo>
                <a:lnTo>
                  <a:pt x="241" y="227"/>
                </a:lnTo>
                <a:lnTo>
                  <a:pt x="73" y="519"/>
                </a:lnTo>
                <a:lnTo>
                  <a:pt x="521" y="519"/>
                </a:lnTo>
                <a:lnTo>
                  <a:pt x="689" y="227"/>
                </a:lnTo>
                <a:close/>
                <a:moveTo>
                  <a:pt x="228" y="180"/>
                </a:moveTo>
                <a:lnTo>
                  <a:pt x="324" y="180"/>
                </a:lnTo>
                <a:cubicBezTo>
                  <a:pt x="313" y="136"/>
                  <a:pt x="273" y="104"/>
                  <a:pt x="228" y="104"/>
                </a:cubicBezTo>
                <a:cubicBezTo>
                  <a:pt x="173" y="104"/>
                  <a:pt x="128" y="149"/>
                  <a:pt x="128" y="204"/>
                </a:cubicBezTo>
                <a:cubicBezTo>
                  <a:pt x="128" y="231"/>
                  <a:pt x="139" y="257"/>
                  <a:pt x="159" y="276"/>
                </a:cubicBezTo>
                <a:lnTo>
                  <a:pt x="207" y="192"/>
                </a:lnTo>
                <a:cubicBezTo>
                  <a:pt x="212" y="184"/>
                  <a:pt x="220" y="180"/>
                  <a:pt x="228" y="180"/>
                </a:cubicBezTo>
                <a:close/>
                <a:moveTo>
                  <a:pt x="135" y="317"/>
                </a:moveTo>
                <a:cubicBezTo>
                  <a:pt x="127" y="311"/>
                  <a:pt x="120" y="304"/>
                  <a:pt x="114" y="296"/>
                </a:cubicBezTo>
                <a:lnTo>
                  <a:pt x="84" y="314"/>
                </a:lnTo>
                <a:cubicBezTo>
                  <a:pt x="73" y="320"/>
                  <a:pt x="59" y="316"/>
                  <a:pt x="52" y="305"/>
                </a:cubicBezTo>
                <a:cubicBezTo>
                  <a:pt x="46" y="294"/>
                  <a:pt x="49" y="280"/>
                  <a:pt x="61" y="273"/>
                </a:cubicBezTo>
                <a:lnTo>
                  <a:pt x="91" y="256"/>
                </a:lnTo>
                <a:cubicBezTo>
                  <a:pt x="87" y="247"/>
                  <a:pt x="85" y="237"/>
                  <a:pt x="83" y="227"/>
                </a:cubicBezTo>
                <a:lnTo>
                  <a:pt x="24" y="227"/>
                </a:lnTo>
                <a:cubicBezTo>
                  <a:pt x="11" y="227"/>
                  <a:pt x="0" y="217"/>
                  <a:pt x="0" y="204"/>
                </a:cubicBezTo>
                <a:cubicBezTo>
                  <a:pt x="0" y="191"/>
                  <a:pt x="11" y="180"/>
                  <a:pt x="24" y="180"/>
                </a:cubicBezTo>
                <a:lnTo>
                  <a:pt x="83" y="180"/>
                </a:lnTo>
                <a:cubicBezTo>
                  <a:pt x="84" y="170"/>
                  <a:pt x="87" y="161"/>
                  <a:pt x="90" y="152"/>
                </a:cubicBezTo>
                <a:lnTo>
                  <a:pt x="61" y="135"/>
                </a:lnTo>
                <a:cubicBezTo>
                  <a:pt x="49" y="128"/>
                  <a:pt x="46" y="114"/>
                  <a:pt x="52" y="102"/>
                </a:cubicBezTo>
                <a:cubicBezTo>
                  <a:pt x="59" y="91"/>
                  <a:pt x="73" y="87"/>
                  <a:pt x="84" y="94"/>
                </a:cubicBezTo>
                <a:lnTo>
                  <a:pt x="114" y="111"/>
                </a:lnTo>
                <a:cubicBezTo>
                  <a:pt x="120" y="103"/>
                  <a:pt x="127" y="96"/>
                  <a:pt x="135" y="90"/>
                </a:cubicBezTo>
                <a:lnTo>
                  <a:pt x="105" y="39"/>
                </a:lnTo>
                <a:cubicBezTo>
                  <a:pt x="99" y="28"/>
                  <a:pt x="103" y="13"/>
                  <a:pt x="114" y="7"/>
                </a:cubicBezTo>
                <a:cubicBezTo>
                  <a:pt x="125" y="1"/>
                  <a:pt x="140" y="4"/>
                  <a:pt x="146" y="16"/>
                </a:cubicBezTo>
                <a:lnTo>
                  <a:pt x="176" y="67"/>
                </a:lnTo>
                <a:cubicBezTo>
                  <a:pt x="185" y="63"/>
                  <a:pt x="194" y="61"/>
                  <a:pt x="204" y="59"/>
                </a:cubicBezTo>
                <a:lnTo>
                  <a:pt x="204" y="25"/>
                </a:lnTo>
                <a:cubicBezTo>
                  <a:pt x="204" y="12"/>
                  <a:pt x="215" y="1"/>
                  <a:pt x="228" y="1"/>
                </a:cubicBezTo>
                <a:cubicBezTo>
                  <a:pt x="241" y="1"/>
                  <a:pt x="251" y="12"/>
                  <a:pt x="251" y="25"/>
                </a:cubicBezTo>
                <a:lnTo>
                  <a:pt x="251" y="59"/>
                </a:lnTo>
                <a:cubicBezTo>
                  <a:pt x="261" y="61"/>
                  <a:pt x="271" y="63"/>
                  <a:pt x="280" y="67"/>
                </a:cubicBezTo>
                <a:lnTo>
                  <a:pt x="309" y="16"/>
                </a:lnTo>
                <a:cubicBezTo>
                  <a:pt x="316" y="4"/>
                  <a:pt x="330" y="0"/>
                  <a:pt x="341" y="7"/>
                </a:cubicBezTo>
                <a:cubicBezTo>
                  <a:pt x="353" y="13"/>
                  <a:pt x="356" y="28"/>
                  <a:pt x="350" y="39"/>
                </a:cubicBezTo>
                <a:lnTo>
                  <a:pt x="320" y="90"/>
                </a:lnTo>
                <a:cubicBezTo>
                  <a:pt x="328" y="96"/>
                  <a:pt x="335" y="103"/>
                  <a:pt x="341" y="111"/>
                </a:cubicBezTo>
                <a:lnTo>
                  <a:pt x="371" y="94"/>
                </a:lnTo>
                <a:cubicBezTo>
                  <a:pt x="382" y="87"/>
                  <a:pt x="397" y="91"/>
                  <a:pt x="403" y="102"/>
                </a:cubicBezTo>
                <a:cubicBezTo>
                  <a:pt x="410" y="114"/>
                  <a:pt x="406" y="128"/>
                  <a:pt x="395" y="135"/>
                </a:cubicBezTo>
                <a:lnTo>
                  <a:pt x="365" y="152"/>
                </a:lnTo>
                <a:cubicBezTo>
                  <a:pt x="368" y="161"/>
                  <a:pt x="371" y="170"/>
                  <a:pt x="372" y="180"/>
                </a:cubicBezTo>
                <a:lnTo>
                  <a:pt x="730" y="180"/>
                </a:lnTo>
                <a:cubicBezTo>
                  <a:pt x="749" y="180"/>
                  <a:pt x="759" y="201"/>
                  <a:pt x="750" y="217"/>
                </a:cubicBezTo>
                <a:lnTo>
                  <a:pt x="555" y="554"/>
                </a:lnTo>
                <a:cubicBezTo>
                  <a:pt x="550" y="562"/>
                  <a:pt x="542" y="566"/>
                  <a:pt x="533" y="566"/>
                </a:cubicBezTo>
                <a:lnTo>
                  <a:pt x="416" y="566"/>
                </a:lnTo>
                <a:lnTo>
                  <a:pt x="416" y="673"/>
                </a:lnTo>
                <a:lnTo>
                  <a:pt x="632" y="673"/>
                </a:lnTo>
                <a:cubicBezTo>
                  <a:pt x="645" y="673"/>
                  <a:pt x="656" y="684"/>
                  <a:pt x="656" y="697"/>
                </a:cubicBezTo>
                <a:cubicBezTo>
                  <a:pt x="656" y="710"/>
                  <a:pt x="645" y="721"/>
                  <a:pt x="632" y="721"/>
                </a:cubicBezTo>
                <a:lnTo>
                  <a:pt x="130" y="721"/>
                </a:lnTo>
                <a:cubicBezTo>
                  <a:pt x="117" y="721"/>
                  <a:pt x="106" y="710"/>
                  <a:pt x="106" y="697"/>
                </a:cubicBezTo>
                <a:cubicBezTo>
                  <a:pt x="106" y="684"/>
                  <a:pt x="117" y="673"/>
                  <a:pt x="130" y="673"/>
                </a:cubicBezTo>
                <a:lnTo>
                  <a:pt x="346" y="673"/>
                </a:lnTo>
                <a:lnTo>
                  <a:pt x="346" y="566"/>
                </a:lnTo>
                <a:lnTo>
                  <a:pt x="32" y="566"/>
                </a:lnTo>
                <a:cubicBezTo>
                  <a:pt x="14" y="566"/>
                  <a:pt x="3" y="546"/>
                  <a:pt x="12" y="531"/>
                </a:cubicBezTo>
                <a:lnTo>
                  <a:pt x="135" y="317"/>
                </a:lnTo>
                <a:lnTo>
                  <a:pt x="135" y="317"/>
                </a:lnTo>
              </a:path>
            </a:pathLst>
          </a:custGeom>
          <a:solidFill>
            <a:srgbClr val="1D499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8" name="Power_Plant2" descr="{&quot;Key&quot;:&quot;POWER_USER_SHAPE_ICON&quot;,&quot;Value&quot;:&quot;POWER_USER_SHAPE_ICON_STYLE_1&quot;}">
            <a:extLst>
              <a:ext uri="{FF2B5EF4-FFF2-40B4-BE49-F238E27FC236}">
                <a16:creationId xmlns:a16="http://schemas.microsoft.com/office/drawing/2014/main" id="{869B0F82-5457-4CEE-BF63-1258548ECB9E}"/>
              </a:ext>
            </a:extLst>
          </p:cNvPr>
          <p:cNvGrpSpPr>
            <a:grpSpLocks noChangeAspect="1"/>
          </p:cNvGrpSpPr>
          <p:nvPr>
            <p:custDataLst>
              <p:tags r:id="rId5"/>
            </p:custDataLst>
          </p:nvPr>
        </p:nvGrpSpPr>
        <p:grpSpPr bwMode="auto">
          <a:xfrm>
            <a:off x="134230" y="1405389"/>
            <a:ext cx="211976" cy="216003"/>
            <a:chOff x="8" y="8"/>
            <a:chExt cx="418" cy="471"/>
          </a:xfrm>
          <a:solidFill>
            <a:srgbClr val="1D4999"/>
          </a:solidFill>
        </p:grpSpPr>
        <p:sp>
          <p:nvSpPr>
            <p:cNvPr id="89" name="Power_Plant2">
              <a:extLst>
                <a:ext uri="{FF2B5EF4-FFF2-40B4-BE49-F238E27FC236}">
                  <a16:creationId xmlns:a16="http://schemas.microsoft.com/office/drawing/2014/main" id="{39D5E5D0-8B8B-4578-ABD4-FFD53BBC9ED6}"/>
                </a:ext>
              </a:extLst>
            </p:cNvPr>
            <p:cNvSpPr>
              <a:spLocks/>
            </p:cNvSpPr>
            <p:nvPr>
              <p:custDataLst>
                <p:tags r:id="rId57"/>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Power_Plant2">
              <a:extLst>
                <a:ext uri="{FF2B5EF4-FFF2-40B4-BE49-F238E27FC236}">
                  <a16:creationId xmlns:a16="http://schemas.microsoft.com/office/drawing/2014/main" id="{FB184DA6-EB6B-4C2D-B0CB-2F81425EE682}"/>
                </a:ext>
              </a:extLst>
            </p:cNvPr>
            <p:cNvSpPr>
              <a:spLocks noEditPoints="1"/>
            </p:cNvSpPr>
            <p:nvPr>
              <p:custDataLst>
                <p:tags r:id="rId58"/>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10" name="Power_Plant2" descr="{&quot;Key&quot;:&quot;POWER_USER_SHAPE_ICON&quot;,&quot;Value&quot;:&quot;POWER_USER_SHAPE_ICON_STYLE_1&quot;}">
            <a:extLst>
              <a:ext uri="{FF2B5EF4-FFF2-40B4-BE49-F238E27FC236}">
                <a16:creationId xmlns:a16="http://schemas.microsoft.com/office/drawing/2014/main" id="{DC71A36E-9E11-47A9-B98E-9D827B9F7612}"/>
              </a:ext>
            </a:extLst>
          </p:cNvPr>
          <p:cNvGrpSpPr>
            <a:grpSpLocks noChangeAspect="1"/>
          </p:cNvGrpSpPr>
          <p:nvPr>
            <p:custDataLst>
              <p:tags r:id="rId6"/>
            </p:custDataLst>
          </p:nvPr>
        </p:nvGrpSpPr>
        <p:grpSpPr bwMode="auto">
          <a:xfrm>
            <a:off x="134228" y="2379565"/>
            <a:ext cx="211976" cy="216003"/>
            <a:chOff x="8" y="8"/>
            <a:chExt cx="418" cy="471"/>
          </a:xfrm>
          <a:solidFill>
            <a:srgbClr val="1D4999"/>
          </a:solidFill>
        </p:grpSpPr>
        <p:sp>
          <p:nvSpPr>
            <p:cNvPr id="311" name="Power_Plant2">
              <a:extLst>
                <a:ext uri="{FF2B5EF4-FFF2-40B4-BE49-F238E27FC236}">
                  <a16:creationId xmlns:a16="http://schemas.microsoft.com/office/drawing/2014/main" id="{AF02CC29-42FA-4822-9EE9-26171F9DD288}"/>
                </a:ext>
              </a:extLst>
            </p:cNvPr>
            <p:cNvSpPr>
              <a:spLocks/>
            </p:cNvSpPr>
            <p:nvPr>
              <p:custDataLst>
                <p:tags r:id="rId55"/>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2" name="Power_Plant2">
              <a:extLst>
                <a:ext uri="{FF2B5EF4-FFF2-40B4-BE49-F238E27FC236}">
                  <a16:creationId xmlns:a16="http://schemas.microsoft.com/office/drawing/2014/main" id="{ADBFBBF4-877F-41D6-8DB9-AB6B18FFEE9E}"/>
                </a:ext>
              </a:extLst>
            </p:cNvPr>
            <p:cNvSpPr>
              <a:spLocks noEditPoints="1"/>
            </p:cNvSpPr>
            <p:nvPr>
              <p:custDataLst>
                <p:tags r:id="rId56"/>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18" name="Прямоугольник 317">
            <a:extLst>
              <a:ext uri="{FF2B5EF4-FFF2-40B4-BE49-F238E27FC236}">
                <a16:creationId xmlns:a16="http://schemas.microsoft.com/office/drawing/2014/main" id="{4D55D031-387E-4C33-9AAE-AB11696553B3}"/>
              </a:ext>
            </a:extLst>
          </p:cNvPr>
          <p:cNvSpPr/>
          <p:nvPr/>
        </p:nvSpPr>
        <p:spPr>
          <a:xfrm>
            <a:off x="102516" y="468538"/>
            <a:ext cx="3731931" cy="249504"/>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Generation capacities of Uzbekistan</a:t>
            </a:r>
            <a:r>
              <a:rPr kumimoji="0" lang="uz-Cyrl-UZ"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ru-RU"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20" name="Заголовок 1">
            <a:extLst>
              <a:ext uri="{FF2B5EF4-FFF2-40B4-BE49-F238E27FC236}">
                <a16:creationId xmlns:a16="http://schemas.microsoft.com/office/drawing/2014/main" id="{E73DF8F4-9D63-43F9-AB9F-AF7461C73396}"/>
              </a:ext>
            </a:extLst>
          </p:cNvPr>
          <p:cNvSpPr txBox="1">
            <a:spLocks/>
          </p:cNvSpPr>
          <p:nvPr/>
        </p:nvSpPr>
        <p:spPr>
          <a:xfrm>
            <a:off x="6" y="-13874"/>
            <a:ext cx="12220569" cy="432000"/>
          </a:xfrm>
          <a:prstGeom prst="rect">
            <a:avLst/>
          </a:prstGeom>
          <a:solidFill>
            <a:srgbClr val="002060"/>
          </a:solidFill>
          <a:ln w="1587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768126" rtl="0" eaLnBrk="1" fontAlgn="auto" latinLnBrk="0" hangingPunct="1">
              <a:lnSpc>
                <a:spcPct val="90000"/>
              </a:lnSpc>
              <a:spcBef>
                <a:spcPct val="0"/>
              </a:spcBef>
              <a:spcAft>
                <a:spcPts val="0"/>
              </a:spcAft>
              <a:buClrTx/>
              <a:buSzTx/>
              <a:buFontTx/>
              <a:buNone/>
              <a:tabLst/>
              <a:defRPr/>
            </a:pPr>
            <a:r>
              <a:rPr lang="en-US" sz="2000" b="1" dirty="0">
                <a:solidFill>
                  <a:prstClr val="white"/>
                </a:solidFill>
                <a:latin typeface="Arial" panose="020B0604020202020204" pitchFamily="34" charset="0"/>
                <a:cs typeface="Arial" panose="020B0604020202020204" pitchFamily="34" charset="0"/>
              </a:rPr>
              <a:t>Current condition of Power sector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5" name="Прямоугольник 334">
            <a:extLst>
              <a:ext uri="{FF2B5EF4-FFF2-40B4-BE49-F238E27FC236}">
                <a16:creationId xmlns:a16="http://schemas.microsoft.com/office/drawing/2014/main" id="{8608A9F4-ECFF-4AC6-8613-8D43B700FD44}"/>
              </a:ext>
            </a:extLst>
          </p:cNvPr>
          <p:cNvSpPr/>
          <p:nvPr/>
        </p:nvSpPr>
        <p:spPr>
          <a:xfrm>
            <a:off x="102518" y="4624452"/>
            <a:ext cx="3731930" cy="249504"/>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a:solidFill>
                  <a:srgbClr val="002060"/>
                </a:solidFill>
                <a:latin typeface="Arial" panose="020B0604020202020204" pitchFamily="34" charset="0"/>
                <a:cs typeface="Arial" panose="020B0604020202020204" pitchFamily="34" charset="0"/>
              </a:rPr>
              <a:t>Existing lines</a:t>
            </a:r>
            <a:r>
              <a:rPr kumimoji="0" lang="uz-Cyrl-UZ" sz="1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ru-RU" sz="1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339" name="Таблица 338">
            <a:extLst>
              <a:ext uri="{FF2B5EF4-FFF2-40B4-BE49-F238E27FC236}">
                <a16:creationId xmlns:a16="http://schemas.microsoft.com/office/drawing/2014/main" id="{363B9252-431B-431D-9921-09FCFFEF128D}"/>
              </a:ext>
            </a:extLst>
          </p:cNvPr>
          <p:cNvGraphicFramePr>
            <a:graphicFrameLocks noGrp="1"/>
          </p:cNvGraphicFramePr>
          <p:nvPr>
            <p:extLst>
              <p:ext uri="{D42A27DB-BD31-4B8C-83A1-F6EECF244321}">
                <p14:modId xmlns:p14="http://schemas.microsoft.com/office/powerpoint/2010/main" val="874668424"/>
              </p:ext>
            </p:extLst>
          </p:nvPr>
        </p:nvGraphicFramePr>
        <p:xfrm>
          <a:off x="56060" y="3028534"/>
          <a:ext cx="3905411" cy="1620000"/>
        </p:xfrm>
        <a:graphic>
          <a:graphicData uri="http://schemas.openxmlformats.org/drawingml/2006/table">
            <a:tbl>
              <a:tblPr firstRow="1" bandRow="1">
                <a:tableStyleId>{5C22544A-7EE6-4342-B048-85BDC9FD1C3A}</a:tableStyleId>
              </a:tblPr>
              <a:tblGrid>
                <a:gridCol w="399029">
                  <a:extLst>
                    <a:ext uri="{9D8B030D-6E8A-4147-A177-3AD203B41FA5}">
                      <a16:colId xmlns:a16="http://schemas.microsoft.com/office/drawing/2014/main" val="2903792719"/>
                    </a:ext>
                  </a:extLst>
                </a:gridCol>
                <a:gridCol w="1879600">
                  <a:extLst>
                    <a:ext uri="{9D8B030D-6E8A-4147-A177-3AD203B41FA5}">
                      <a16:colId xmlns:a16="http://schemas.microsoft.com/office/drawing/2014/main" val="2855053995"/>
                    </a:ext>
                  </a:extLst>
                </a:gridCol>
                <a:gridCol w="679450">
                  <a:extLst>
                    <a:ext uri="{9D8B030D-6E8A-4147-A177-3AD203B41FA5}">
                      <a16:colId xmlns:a16="http://schemas.microsoft.com/office/drawing/2014/main" val="920113293"/>
                    </a:ext>
                  </a:extLst>
                </a:gridCol>
                <a:gridCol w="947332">
                  <a:extLst>
                    <a:ext uri="{9D8B030D-6E8A-4147-A177-3AD203B41FA5}">
                      <a16:colId xmlns:a16="http://schemas.microsoft.com/office/drawing/2014/main" val="4139815217"/>
                    </a:ext>
                  </a:extLst>
                </a:gridCol>
              </a:tblGrid>
              <a:tr h="324000">
                <a:tc gridSpan="4">
                  <a:txBody>
                    <a:bodyPr/>
                    <a:lstStyle/>
                    <a:p>
                      <a:pPr algn="ctr"/>
                      <a:r>
                        <a:rPr lang="en-US" sz="1000" b="1" dirty="0">
                          <a:solidFill>
                            <a:srgbClr val="002060"/>
                          </a:solidFill>
                          <a:latin typeface="Arial" panose="020B0604020202020204" pitchFamily="34" charset="0"/>
                          <a:cs typeface="Arial" panose="020B0604020202020204" pitchFamily="34" charset="0"/>
                        </a:rPr>
                        <a:t>Substations </a:t>
                      </a:r>
                      <a:endParaRPr lang="ru-RU" sz="10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uz-Cyrl-UZ" sz="1000" b="1" dirty="0">
                          <a:solidFill>
                            <a:srgbClr val="002060"/>
                          </a:solidFill>
                          <a:latin typeface="Arial" panose="020B0604020202020204" pitchFamily="34" charset="0"/>
                          <a:cs typeface="Arial" panose="020B0604020202020204" pitchFamily="34" charset="0"/>
                        </a:rPr>
                        <a:t>Жами</a:t>
                      </a:r>
                      <a:endParaRPr lang="ru-RU" sz="10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10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ru-RU" sz="10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793813"/>
                  </a:ext>
                </a:extLst>
              </a:tr>
              <a:tr h="32400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50" b="0" dirty="0">
                          <a:solidFill>
                            <a:srgbClr val="002060"/>
                          </a:solidFill>
                          <a:latin typeface="Arial" panose="020B0604020202020204" pitchFamily="34" charset="0"/>
                          <a:cs typeface="Arial" panose="020B0604020202020204" pitchFamily="34" charset="0"/>
                        </a:rPr>
                        <a:t>500 </a:t>
                      </a:r>
                      <a:r>
                        <a:rPr lang="en-US" sz="1000" b="0" dirty="0">
                          <a:solidFill>
                            <a:srgbClr val="002060"/>
                          </a:solidFill>
                          <a:latin typeface="Arial" panose="020B0604020202020204" pitchFamily="34" charset="0"/>
                          <a:cs typeface="Arial" panose="020B0604020202020204" pitchFamily="34" charset="0"/>
                        </a:rPr>
                        <a:t>kV </a:t>
                      </a:r>
                      <a:r>
                        <a:rPr lang="en-US" sz="950" b="0" kern="1200" dirty="0">
                          <a:solidFill>
                            <a:srgbClr val="002060"/>
                          </a:solidFill>
                          <a:latin typeface="Arial" panose="020B0604020202020204" pitchFamily="34" charset="0"/>
                          <a:ea typeface="+mn-ea"/>
                          <a:cs typeface="Arial" panose="020B0604020202020204" pitchFamily="34" charset="0"/>
                        </a:rPr>
                        <a:t>substations</a:t>
                      </a:r>
                      <a:endParaRPr lang="ru-RU" sz="95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dirty="0">
                          <a:solidFill>
                            <a:srgbClr val="C00000"/>
                          </a:solidFill>
                          <a:latin typeface="Arial" panose="020B0604020202020204" pitchFamily="34" charset="0"/>
                          <a:cs typeface="Arial" panose="020B0604020202020204" pitchFamily="34" charset="0"/>
                        </a:rPr>
                        <a:t>7</a:t>
                      </a:r>
                      <a:r>
                        <a:rPr lang="uz-Cyrl-UZ" sz="1000" b="0" dirty="0">
                          <a:solidFill>
                            <a:srgbClr val="002060"/>
                          </a:solidFill>
                          <a:latin typeface="Arial" panose="020B0604020202020204" pitchFamily="34" charset="0"/>
                          <a:cs typeface="Arial" panose="020B0604020202020204" pitchFamily="34" charset="0"/>
                        </a:rPr>
                        <a:t> </a:t>
                      </a:r>
                      <a:endParaRPr lang="ru-RU"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uz-Cyrl-UZ" sz="1000" b="0" kern="1200" dirty="0">
                          <a:solidFill>
                            <a:srgbClr val="C00000"/>
                          </a:solidFill>
                          <a:latin typeface="Arial" panose="020B0604020202020204" pitchFamily="34" charset="0"/>
                          <a:ea typeface="+mn-ea"/>
                          <a:cs typeface="Arial" panose="020B0604020202020204" pitchFamily="34" charset="0"/>
                        </a:rPr>
                        <a:t>7 540 </a:t>
                      </a:r>
                      <a:r>
                        <a:rPr lang="uz-Cyrl-UZ" sz="1000" b="0" kern="1200" dirty="0">
                          <a:solidFill>
                            <a:srgbClr val="002060"/>
                          </a:solidFill>
                          <a:latin typeface="Arial" panose="020B0604020202020204" pitchFamily="34" charset="0"/>
                          <a:ea typeface="+mn-ea"/>
                          <a:cs typeface="Arial" panose="020B0604020202020204" pitchFamily="34" charset="0"/>
                        </a:rPr>
                        <a:t>М</a:t>
                      </a:r>
                      <a:r>
                        <a:rPr lang="en-US" sz="1000" b="0" kern="1200" dirty="0">
                          <a:solidFill>
                            <a:srgbClr val="002060"/>
                          </a:solidFill>
                          <a:latin typeface="Arial" panose="020B0604020202020204" pitchFamily="34" charset="0"/>
                          <a:ea typeface="+mn-ea"/>
                          <a:cs typeface="Arial" panose="020B0604020202020204" pitchFamily="34" charset="0"/>
                        </a:rPr>
                        <a:t>V</a:t>
                      </a:r>
                      <a:r>
                        <a:rPr lang="uz-Cyrl-UZ" sz="1000" b="0" kern="1200" dirty="0">
                          <a:solidFill>
                            <a:srgbClr val="002060"/>
                          </a:solidFill>
                          <a:latin typeface="Arial" panose="020B0604020202020204" pitchFamily="34" charset="0"/>
                          <a:ea typeface="+mn-ea"/>
                          <a:cs typeface="Arial" panose="020B0604020202020204" pitchFamily="34" charset="0"/>
                        </a:rPr>
                        <a:t>А</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878405"/>
                  </a:ext>
                </a:extLst>
              </a:tr>
              <a:tr h="324000">
                <a:tc>
                  <a:txBody>
                    <a:bodyPr/>
                    <a:lstStyle/>
                    <a:p>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uz-Cyrl-UZ" sz="950" b="0" dirty="0">
                          <a:solidFill>
                            <a:srgbClr val="002060"/>
                          </a:solidFill>
                          <a:latin typeface="Arial" panose="020B0604020202020204" pitchFamily="34" charset="0"/>
                          <a:cs typeface="Arial" panose="020B0604020202020204" pitchFamily="34" charset="0"/>
                        </a:rPr>
                        <a:t>220 </a:t>
                      </a:r>
                      <a:r>
                        <a:rPr lang="en-US" sz="1000" b="0" dirty="0">
                          <a:solidFill>
                            <a:srgbClr val="002060"/>
                          </a:solidFill>
                          <a:latin typeface="Arial" panose="020B0604020202020204" pitchFamily="34" charset="0"/>
                          <a:cs typeface="Arial" panose="020B0604020202020204" pitchFamily="34" charset="0"/>
                        </a:rPr>
                        <a:t>kV </a:t>
                      </a:r>
                      <a:r>
                        <a:rPr lang="en-US" sz="950" b="0" dirty="0">
                          <a:solidFill>
                            <a:srgbClr val="002060"/>
                          </a:solidFill>
                          <a:latin typeface="Arial" panose="020B0604020202020204" pitchFamily="34" charset="0"/>
                          <a:cs typeface="Arial" panose="020B0604020202020204" pitchFamily="34" charset="0"/>
                        </a:rPr>
                        <a:t>substations</a:t>
                      </a:r>
                      <a:endParaRPr lang="ru-RU" sz="95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uz-Cyrl-UZ" sz="1000" b="0" dirty="0">
                          <a:solidFill>
                            <a:srgbClr val="C00000"/>
                          </a:solidFill>
                          <a:latin typeface="Arial" panose="020B0604020202020204" pitchFamily="34" charset="0"/>
                          <a:cs typeface="Arial" panose="020B0604020202020204" pitchFamily="34" charset="0"/>
                        </a:rPr>
                        <a:t>72</a:t>
                      </a:r>
                      <a:endParaRPr lang="ru-RU"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uz-Cyrl-UZ" sz="1000" b="0" kern="1200" dirty="0">
                          <a:solidFill>
                            <a:srgbClr val="C00000"/>
                          </a:solidFill>
                          <a:latin typeface="Arial" panose="020B0604020202020204" pitchFamily="34" charset="0"/>
                          <a:ea typeface="+mn-ea"/>
                          <a:cs typeface="Arial" panose="020B0604020202020204" pitchFamily="34" charset="0"/>
                        </a:rPr>
                        <a:t>20 158 </a:t>
                      </a:r>
                      <a:r>
                        <a:rPr lang="uz-Cyrl-UZ" sz="1000" b="0" kern="1200" dirty="0">
                          <a:solidFill>
                            <a:srgbClr val="002060"/>
                          </a:solidFill>
                          <a:latin typeface="Arial" panose="020B0604020202020204" pitchFamily="34" charset="0"/>
                          <a:ea typeface="+mn-ea"/>
                          <a:cs typeface="Arial" panose="020B0604020202020204" pitchFamily="34" charset="0"/>
                        </a:rPr>
                        <a:t>М</a:t>
                      </a:r>
                      <a:r>
                        <a:rPr lang="en-US" sz="1000" b="0" kern="1200" dirty="0">
                          <a:solidFill>
                            <a:srgbClr val="002060"/>
                          </a:solidFill>
                          <a:latin typeface="Arial" panose="020B0604020202020204" pitchFamily="34" charset="0"/>
                          <a:ea typeface="+mn-ea"/>
                          <a:cs typeface="Arial" panose="020B0604020202020204" pitchFamily="34" charset="0"/>
                        </a:rPr>
                        <a:t>V</a:t>
                      </a:r>
                      <a:r>
                        <a:rPr lang="uz-Cyrl-UZ" sz="1000" b="0" kern="1200" dirty="0">
                          <a:solidFill>
                            <a:srgbClr val="002060"/>
                          </a:solidFill>
                          <a:latin typeface="Arial" panose="020B0604020202020204" pitchFamily="34" charset="0"/>
                          <a:ea typeface="+mn-ea"/>
                          <a:cs typeface="Arial" panose="020B0604020202020204" pitchFamily="34" charset="0"/>
                        </a:rPr>
                        <a:t>А</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762856"/>
                  </a:ext>
                </a:extLst>
              </a:tr>
              <a:tr h="324000">
                <a:tc>
                  <a:txBody>
                    <a:bodyPr/>
                    <a:lstStyle/>
                    <a:p>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950" b="0" dirty="0">
                          <a:solidFill>
                            <a:srgbClr val="002060"/>
                          </a:solidFill>
                          <a:latin typeface="Arial" panose="020B0604020202020204" pitchFamily="34" charset="0"/>
                          <a:cs typeface="Arial" panose="020B0604020202020204" pitchFamily="34" charset="0"/>
                        </a:rPr>
                        <a:t>35-110 </a:t>
                      </a:r>
                      <a:r>
                        <a:rPr lang="en-US" sz="950" b="0" dirty="0">
                          <a:solidFill>
                            <a:srgbClr val="002060"/>
                          </a:solidFill>
                          <a:latin typeface="Arial" panose="020B0604020202020204" pitchFamily="34" charset="0"/>
                          <a:cs typeface="Arial" panose="020B0604020202020204" pitchFamily="34" charset="0"/>
                        </a:rPr>
                        <a:t>kV substations</a:t>
                      </a:r>
                      <a:endParaRPr lang="ru-RU" sz="95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dirty="0">
                          <a:solidFill>
                            <a:srgbClr val="C00000"/>
                          </a:solidFill>
                          <a:latin typeface="Arial" panose="020B0604020202020204" pitchFamily="34" charset="0"/>
                          <a:cs typeface="Arial" panose="020B0604020202020204" pitchFamily="34" charset="0"/>
                        </a:rPr>
                        <a:t>1793</a:t>
                      </a:r>
                      <a:r>
                        <a:rPr lang="en-US" sz="1000" b="0" dirty="0">
                          <a:solidFill>
                            <a:srgbClr val="C00000"/>
                          </a:solidFill>
                          <a:latin typeface="Arial" panose="020B0604020202020204" pitchFamily="34" charset="0"/>
                          <a:cs typeface="Arial" panose="020B0604020202020204" pitchFamily="34" charset="0"/>
                        </a:rPr>
                        <a:t> </a:t>
                      </a:r>
                      <a:endParaRPr lang="ru-RU"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uz-Cyrl-UZ" sz="1000" b="0" kern="1200" dirty="0">
                          <a:solidFill>
                            <a:srgbClr val="C00000"/>
                          </a:solidFill>
                          <a:latin typeface="Arial" panose="020B0604020202020204" pitchFamily="34" charset="0"/>
                          <a:ea typeface="+mn-ea"/>
                          <a:cs typeface="Arial" panose="020B0604020202020204" pitchFamily="34" charset="0"/>
                        </a:rPr>
                        <a:t>21</a:t>
                      </a:r>
                      <a:r>
                        <a:rPr lang="en-US" sz="1000" b="0" kern="1200" dirty="0">
                          <a:solidFill>
                            <a:srgbClr val="C00000"/>
                          </a:solidFill>
                          <a:latin typeface="Arial" panose="020B0604020202020204" pitchFamily="34" charset="0"/>
                          <a:ea typeface="+mn-ea"/>
                          <a:cs typeface="Arial" panose="020B0604020202020204" pitchFamily="34" charset="0"/>
                        </a:rPr>
                        <a:t> </a:t>
                      </a:r>
                      <a:r>
                        <a:rPr lang="uz-Cyrl-UZ" sz="1000" b="0" kern="1200" dirty="0">
                          <a:solidFill>
                            <a:srgbClr val="C00000"/>
                          </a:solidFill>
                          <a:latin typeface="Arial" panose="020B0604020202020204" pitchFamily="34" charset="0"/>
                          <a:ea typeface="+mn-ea"/>
                          <a:cs typeface="Arial" panose="020B0604020202020204" pitchFamily="34" charset="0"/>
                        </a:rPr>
                        <a:t>95</a:t>
                      </a:r>
                      <a:r>
                        <a:rPr lang="en-US" sz="1000" b="0" kern="1200" dirty="0">
                          <a:solidFill>
                            <a:srgbClr val="C00000"/>
                          </a:solidFill>
                          <a:latin typeface="Arial" panose="020B0604020202020204" pitchFamily="34" charset="0"/>
                          <a:ea typeface="+mn-ea"/>
                          <a:cs typeface="Arial" panose="020B0604020202020204" pitchFamily="34" charset="0"/>
                        </a:rPr>
                        <a:t>0</a:t>
                      </a:r>
                      <a:r>
                        <a:rPr lang="uz-Cyrl-UZ" sz="1000" b="0" kern="1200" dirty="0">
                          <a:solidFill>
                            <a:srgbClr val="002060"/>
                          </a:solidFill>
                          <a:latin typeface="Arial" panose="020B0604020202020204" pitchFamily="34" charset="0"/>
                          <a:ea typeface="+mn-ea"/>
                          <a:cs typeface="Arial" panose="020B0604020202020204" pitchFamily="34" charset="0"/>
                        </a:rPr>
                        <a:t> М</a:t>
                      </a:r>
                      <a:r>
                        <a:rPr lang="en-US" sz="1000" b="0" kern="1200" dirty="0">
                          <a:solidFill>
                            <a:srgbClr val="002060"/>
                          </a:solidFill>
                          <a:latin typeface="Arial" panose="020B0604020202020204" pitchFamily="34" charset="0"/>
                          <a:ea typeface="+mn-ea"/>
                          <a:cs typeface="Arial" panose="020B0604020202020204" pitchFamily="34" charset="0"/>
                        </a:rPr>
                        <a:t>V</a:t>
                      </a:r>
                      <a:r>
                        <a:rPr lang="uz-Cyrl-UZ" sz="1000" b="0" kern="1200" dirty="0">
                          <a:solidFill>
                            <a:srgbClr val="002060"/>
                          </a:solidFill>
                          <a:latin typeface="Arial" panose="020B0604020202020204" pitchFamily="34" charset="0"/>
                          <a:ea typeface="+mn-ea"/>
                          <a:cs typeface="Arial" panose="020B0604020202020204" pitchFamily="34" charset="0"/>
                        </a:rPr>
                        <a:t>А</a:t>
                      </a:r>
                      <a:endParaRPr lang="ru-RU" sz="10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129708"/>
                  </a:ext>
                </a:extLst>
              </a:tr>
              <a:tr h="324000">
                <a:tc>
                  <a:txBody>
                    <a:bodyPr/>
                    <a:lstStyle/>
                    <a:p>
                      <a:endParaRPr lang="ru-RU"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900" b="0" dirty="0">
                          <a:solidFill>
                            <a:srgbClr val="002060"/>
                          </a:solidFill>
                          <a:latin typeface="Arial" panose="020B0604020202020204" pitchFamily="34" charset="0"/>
                          <a:cs typeface="Arial" panose="020B0604020202020204" pitchFamily="34" charset="0"/>
                        </a:rPr>
                        <a:t>6-10/0,4 </a:t>
                      </a:r>
                      <a:r>
                        <a:rPr lang="en-US" sz="900" b="0" dirty="0">
                          <a:solidFill>
                            <a:srgbClr val="002060"/>
                          </a:solidFill>
                          <a:latin typeface="Arial" panose="020B0604020202020204" pitchFamily="34" charset="0"/>
                          <a:cs typeface="Arial" panose="020B0604020202020204" pitchFamily="34" charset="0"/>
                        </a:rPr>
                        <a:t>kV</a:t>
                      </a:r>
                      <a:r>
                        <a:rPr lang="uz-Cyrl-UZ" sz="900" b="0" dirty="0">
                          <a:solidFill>
                            <a:srgbClr val="002060"/>
                          </a:solidFill>
                          <a:latin typeface="Arial" panose="020B0604020202020204" pitchFamily="34" charset="0"/>
                          <a:cs typeface="Arial" panose="020B0604020202020204" pitchFamily="34" charset="0"/>
                        </a:rPr>
                        <a:t> </a:t>
                      </a:r>
                      <a:r>
                        <a:rPr lang="en-US" sz="900" b="0" kern="1200" dirty="0">
                          <a:solidFill>
                            <a:srgbClr val="002060"/>
                          </a:solidFill>
                          <a:latin typeface="Arial" panose="020B0604020202020204" pitchFamily="34" charset="0"/>
                          <a:ea typeface="+mn-ea"/>
                          <a:cs typeface="Arial" panose="020B0604020202020204" pitchFamily="34" charset="0"/>
                        </a:rPr>
                        <a:t>transformers</a:t>
                      </a:r>
                      <a:endParaRPr lang="uz-Cyrl-UZ" sz="900" b="0"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uz-Cyrl-UZ" sz="1000" b="0" dirty="0">
                          <a:solidFill>
                            <a:srgbClr val="C00000"/>
                          </a:solidFill>
                          <a:latin typeface="Arial" panose="020B0604020202020204" pitchFamily="34" charset="0"/>
                          <a:cs typeface="Arial" panose="020B0604020202020204" pitchFamily="34" charset="0"/>
                        </a:rPr>
                        <a:t>94 538</a:t>
                      </a:r>
                      <a:endParaRPr lang="uz-Cyrl-UZ" sz="1000" b="0"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uz-Cyrl-UZ" sz="1000" b="0" kern="1200" baseline="0" dirty="0">
                          <a:solidFill>
                            <a:srgbClr val="C00000"/>
                          </a:solidFill>
                          <a:latin typeface="Arial" panose="020B0604020202020204" pitchFamily="34" charset="0"/>
                          <a:ea typeface="+mn-ea"/>
                          <a:cs typeface="Arial" panose="020B0604020202020204" pitchFamily="34" charset="0"/>
                        </a:rPr>
                        <a:t>17 150 </a:t>
                      </a:r>
                      <a:r>
                        <a:rPr lang="uz-Cyrl-UZ" sz="1000" b="0" kern="1200" dirty="0">
                          <a:solidFill>
                            <a:srgbClr val="002060"/>
                          </a:solidFill>
                          <a:latin typeface="Arial" panose="020B0604020202020204" pitchFamily="34" charset="0"/>
                          <a:ea typeface="+mn-ea"/>
                          <a:cs typeface="Arial" panose="020B0604020202020204" pitchFamily="34" charset="0"/>
                        </a:rPr>
                        <a:t>М</a:t>
                      </a:r>
                      <a:r>
                        <a:rPr lang="en-US" sz="1000" b="0" kern="1200" dirty="0">
                          <a:solidFill>
                            <a:srgbClr val="002060"/>
                          </a:solidFill>
                          <a:latin typeface="Arial" panose="020B0604020202020204" pitchFamily="34" charset="0"/>
                          <a:ea typeface="+mn-ea"/>
                          <a:cs typeface="Arial" panose="020B0604020202020204" pitchFamily="34" charset="0"/>
                        </a:rPr>
                        <a:t>V</a:t>
                      </a:r>
                      <a:r>
                        <a:rPr lang="uz-Cyrl-UZ" sz="1000" b="0" kern="1200" dirty="0">
                          <a:solidFill>
                            <a:srgbClr val="002060"/>
                          </a:solidFill>
                          <a:latin typeface="Arial" panose="020B0604020202020204" pitchFamily="34" charset="0"/>
                          <a:ea typeface="+mn-ea"/>
                          <a:cs typeface="Arial" panose="020B0604020202020204" pitchFamily="34" charset="0"/>
                        </a:rPr>
                        <a:t>А</a:t>
                      </a:r>
                      <a:endParaRPr lang="uz-Cyrl-UZ" sz="1000" b="0" kern="1200" baseline="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470167"/>
                  </a:ext>
                </a:extLst>
              </a:tr>
            </a:tbl>
          </a:graphicData>
        </a:graphic>
      </p:graphicFrame>
      <p:sp>
        <p:nvSpPr>
          <p:cNvPr id="346" name="Прямоугольник 345">
            <a:extLst>
              <a:ext uri="{FF2B5EF4-FFF2-40B4-BE49-F238E27FC236}">
                <a16:creationId xmlns:a16="http://schemas.microsoft.com/office/drawing/2014/main" id="{2D9339A6-3166-40C2-B5AC-899A063909A9}"/>
              </a:ext>
            </a:extLst>
          </p:cNvPr>
          <p:cNvSpPr/>
          <p:nvPr/>
        </p:nvSpPr>
        <p:spPr>
          <a:xfrm>
            <a:off x="102540" y="2702305"/>
            <a:ext cx="3731908" cy="249504"/>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Existing substations</a:t>
            </a:r>
            <a:r>
              <a:rPr kumimoji="0" lang="uz-Cyrl-UZ"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ru-RU"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026" name="Picture 2" descr="High-transformatorel black and white Royalty Free Vector">
            <a:extLst>
              <a:ext uri="{FF2B5EF4-FFF2-40B4-BE49-F238E27FC236}">
                <a16:creationId xmlns:a16="http://schemas.microsoft.com/office/drawing/2014/main" id="{89EB15F5-AED3-4569-B0F1-AA81463435EA}"/>
              </a:ext>
            </a:extLst>
          </p:cNvPr>
          <p:cNvPicPr>
            <a:picLocks noChangeAspect="1" noChangeArrowheads="1"/>
          </p:cNvPicPr>
          <p:nvPr/>
        </p:nvPicPr>
        <p:blipFill rotWithShape="1">
          <a:blip r:embed="rId67" cstate="hqprint">
            <a:duotone>
              <a:schemeClr val="accent1">
                <a:shade val="45000"/>
                <a:satMod val="135000"/>
              </a:schemeClr>
              <a:prstClr val="white"/>
            </a:duotone>
            <a:extLst>
              <a:ext uri="{28A0092B-C50C-407E-A947-70E740481C1C}">
                <a14:useLocalDpi xmlns:a14="http://schemas.microsoft.com/office/drawing/2010/main" val="0"/>
              </a:ext>
            </a:extLst>
          </a:blip>
          <a:srcRect b="15862"/>
          <a:stretch/>
        </p:blipFill>
        <p:spPr bwMode="auto">
          <a:xfrm>
            <a:off x="102478" y="3324112"/>
            <a:ext cx="381383" cy="300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ical Transformer Vector Images (over 3,100)">
            <a:extLst>
              <a:ext uri="{FF2B5EF4-FFF2-40B4-BE49-F238E27FC236}">
                <a16:creationId xmlns:a16="http://schemas.microsoft.com/office/drawing/2014/main" id="{1DC98BF7-6E11-41C5-8894-22C2CF61666B}"/>
              </a:ext>
            </a:extLst>
          </p:cNvPr>
          <p:cNvPicPr>
            <a:picLocks noChangeAspect="1" noChangeArrowheads="1"/>
          </p:cNvPicPr>
          <p:nvPr/>
        </p:nvPicPr>
        <p:blipFill>
          <a:blip r:embed="rId6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895" y="3659522"/>
            <a:ext cx="285648" cy="300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ctric Transformer Icon - Vector Illustration. Stock Vector -  Illustration of electricity, outdoor: 112130561">
            <a:extLst>
              <a:ext uri="{FF2B5EF4-FFF2-40B4-BE49-F238E27FC236}">
                <a16:creationId xmlns:a16="http://schemas.microsoft.com/office/drawing/2014/main" id="{A3A6BB05-35BB-49CC-A662-121324FB341D}"/>
              </a:ext>
            </a:extLst>
          </p:cNvPr>
          <p:cNvPicPr>
            <a:picLocks noChangeAspect="1" noChangeArrowheads="1"/>
          </p:cNvPicPr>
          <p:nvPr/>
        </p:nvPicPr>
        <p:blipFill rotWithShape="1">
          <a:blip r:embed="rId69" cstate="hqprint">
            <a:duotone>
              <a:schemeClr val="accent1">
                <a:shade val="45000"/>
                <a:satMod val="135000"/>
              </a:schemeClr>
              <a:prstClr val="white"/>
            </a:duotone>
            <a:extLst>
              <a:ext uri="{28A0092B-C50C-407E-A947-70E740481C1C}">
                <a14:useLocalDpi xmlns:a14="http://schemas.microsoft.com/office/drawing/2010/main" val="0"/>
              </a:ext>
            </a:extLst>
          </a:blip>
          <a:srcRect l="25753" t="21061" r="27443" b="23451"/>
          <a:stretch/>
        </p:blipFill>
        <p:spPr bwMode="auto">
          <a:xfrm>
            <a:off x="154895" y="4011964"/>
            <a:ext cx="290508" cy="2396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fika wektorowa Transformator, obrazy wektorowe, Transformator ilustracje  i kliparty">
            <a:extLst>
              <a:ext uri="{FF2B5EF4-FFF2-40B4-BE49-F238E27FC236}">
                <a16:creationId xmlns:a16="http://schemas.microsoft.com/office/drawing/2014/main" id="{9E7B86FB-724F-4E3C-BD92-EC574DBB72E2}"/>
              </a:ext>
            </a:extLst>
          </p:cNvPr>
          <p:cNvPicPr>
            <a:picLocks noChangeAspect="1" noChangeArrowheads="1"/>
          </p:cNvPicPr>
          <p:nvPr/>
        </p:nvPicPr>
        <p:blipFill rotWithShape="1">
          <a:blip r:embed="rId70" cstate="hqprint">
            <a:duotone>
              <a:schemeClr val="accent1">
                <a:shade val="45000"/>
                <a:satMod val="135000"/>
              </a:schemeClr>
              <a:prstClr val="white"/>
            </a:duotone>
            <a:extLst>
              <a:ext uri="{28A0092B-C50C-407E-A947-70E740481C1C}">
                <a14:useLocalDpi xmlns:a14="http://schemas.microsoft.com/office/drawing/2010/main" val="0"/>
              </a:ext>
            </a:extLst>
          </a:blip>
          <a:srcRect l="28317" t="11856" r="28272" b="26789"/>
          <a:stretch/>
        </p:blipFill>
        <p:spPr bwMode="auto">
          <a:xfrm>
            <a:off x="183976" y="4324295"/>
            <a:ext cx="228486" cy="257766"/>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скругленные углы 20">
            <a:extLst>
              <a:ext uri="{FF2B5EF4-FFF2-40B4-BE49-F238E27FC236}">
                <a16:creationId xmlns:a16="http://schemas.microsoft.com/office/drawing/2014/main" id="{B0CADA79-A159-4EA2-B793-D5A3B8928E3F}"/>
              </a:ext>
            </a:extLst>
          </p:cNvPr>
          <p:cNvSpPr/>
          <p:nvPr/>
        </p:nvSpPr>
        <p:spPr>
          <a:xfrm>
            <a:off x="2984499" y="843905"/>
            <a:ext cx="848853" cy="316262"/>
          </a:xfrm>
          <a:prstGeom prst="roundRect">
            <a:avLst/>
          </a:prstGeom>
          <a:no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рямоугольник: скругленные углы 21">
            <a:extLst>
              <a:ext uri="{FF2B5EF4-FFF2-40B4-BE49-F238E27FC236}">
                <a16:creationId xmlns:a16="http://schemas.microsoft.com/office/drawing/2014/main" id="{D7DEFD5B-A5A5-4CF6-9E3C-C8C7470D71A4}"/>
              </a:ext>
            </a:extLst>
          </p:cNvPr>
          <p:cNvSpPr/>
          <p:nvPr/>
        </p:nvSpPr>
        <p:spPr>
          <a:xfrm>
            <a:off x="2416174" y="845509"/>
            <a:ext cx="475659" cy="316262"/>
          </a:xfrm>
          <a:prstGeom prst="roundRect">
            <a:avLst/>
          </a:prstGeom>
          <a:no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Прямоугольник: скругленные углы 22">
            <a:extLst>
              <a:ext uri="{FF2B5EF4-FFF2-40B4-BE49-F238E27FC236}">
                <a16:creationId xmlns:a16="http://schemas.microsoft.com/office/drawing/2014/main" id="{A734CB9F-253E-46D9-8C90-890CD6540730}"/>
              </a:ext>
            </a:extLst>
          </p:cNvPr>
          <p:cNvSpPr/>
          <p:nvPr/>
        </p:nvSpPr>
        <p:spPr>
          <a:xfrm>
            <a:off x="102477" y="849172"/>
            <a:ext cx="2221029" cy="316262"/>
          </a:xfrm>
          <a:prstGeom prst="roundRect">
            <a:avLst/>
          </a:prstGeom>
          <a:no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Прямоугольник: скругленные углы 23">
            <a:extLst>
              <a:ext uri="{FF2B5EF4-FFF2-40B4-BE49-F238E27FC236}">
                <a16:creationId xmlns:a16="http://schemas.microsoft.com/office/drawing/2014/main" id="{A287672C-578A-4483-BEE0-A09CCD8CBB51}"/>
              </a:ext>
            </a:extLst>
          </p:cNvPr>
          <p:cNvSpPr/>
          <p:nvPr/>
        </p:nvSpPr>
        <p:spPr>
          <a:xfrm>
            <a:off x="107734" y="3006321"/>
            <a:ext cx="3714036" cy="316262"/>
          </a:xfrm>
          <a:prstGeom prst="roundRect">
            <a:avLst/>
          </a:prstGeom>
          <a:no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Прямоугольник 46">
            <a:extLst>
              <a:ext uri="{FF2B5EF4-FFF2-40B4-BE49-F238E27FC236}">
                <a16:creationId xmlns:a16="http://schemas.microsoft.com/office/drawing/2014/main" id="{795AE554-4129-2FC7-D6D8-27B5B6445390}"/>
              </a:ext>
            </a:extLst>
          </p:cNvPr>
          <p:cNvSpPr/>
          <p:nvPr/>
        </p:nvSpPr>
        <p:spPr>
          <a:xfrm>
            <a:off x="611033" y="5301765"/>
            <a:ext cx="1595309" cy="215444"/>
          </a:xfrm>
          <a:prstGeom prst="rect">
            <a:avLst/>
          </a:prstGeom>
          <a:effectLst/>
        </p:spPr>
        <p:txBody>
          <a:bodyPr wrap="none">
            <a:spAutoFit/>
          </a:bodyPr>
          <a:lstStyle/>
          <a:p>
            <a:pPr marL="0" marR="0" lvl="0" indent="0" algn="l" defTabSz="768126" rtl="0" eaLnBrk="1" fontAlgn="auto" latinLnBrk="0" hangingPunct="1">
              <a:lnSpc>
                <a:spcPct val="100000"/>
              </a:lnSpc>
              <a:spcBef>
                <a:spcPts val="0"/>
              </a:spcBef>
              <a:spcAft>
                <a:spcPts val="0"/>
              </a:spcAft>
              <a:buClrTx/>
              <a:buSzTx/>
              <a:buFontTx/>
              <a:buNone/>
              <a:tabLst/>
              <a:defRPr/>
            </a:pP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220-500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kV</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lines </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uz-Cyrl-UZ" sz="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a:t>
            </a:r>
            <a:r>
              <a:rPr kumimoji="0" lang="en-US" sz="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uz-Cyrl-UZ" sz="800" b="1" dirty="0">
                <a:solidFill>
                  <a:srgbClr val="C00000"/>
                </a:solidFill>
                <a:latin typeface="Arial" panose="020B0604020202020204" pitchFamily="34" charset="0"/>
                <a:cs typeface="Arial" panose="020B0604020202020204" pitchFamily="34" charset="0"/>
              </a:rPr>
              <a:t>730</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km</a:t>
            </a:r>
            <a:endParaRPr kumimoji="0" lang="en-US" sz="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8" name="Прямоугольник 47">
            <a:extLst>
              <a:ext uri="{FF2B5EF4-FFF2-40B4-BE49-F238E27FC236}">
                <a16:creationId xmlns:a16="http://schemas.microsoft.com/office/drawing/2014/main" id="{AC248C87-97BD-8A23-CC43-106913F93DE9}"/>
              </a:ext>
            </a:extLst>
          </p:cNvPr>
          <p:cNvSpPr/>
          <p:nvPr/>
        </p:nvSpPr>
        <p:spPr>
          <a:xfrm>
            <a:off x="618124" y="5829691"/>
            <a:ext cx="1537600" cy="215444"/>
          </a:xfrm>
          <a:prstGeom prst="rect">
            <a:avLst/>
          </a:prstGeom>
          <a:effectLst/>
        </p:spPr>
        <p:txBody>
          <a:bodyPr wrap="none">
            <a:spAutoFit/>
          </a:bodyPr>
          <a:lstStyle/>
          <a:p>
            <a:pPr marL="0" marR="0" lvl="0" indent="0" algn="l" defTabSz="768126" rtl="0" eaLnBrk="1" fontAlgn="auto" latinLnBrk="0" hangingPunct="1">
              <a:lnSpc>
                <a:spcPct val="100000"/>
              </a:lnSpc>
              <a:spcBef>
                <a:spcPts val="0"/>
              </a:spcBef>
              <a:spcAft>
                <a:spcPts val="0"/>
              </a:spcAft>
              <a:buClrTx/>
              <a:buSzTx/>
              <a:buFontTx/>
              <a:buNone/>
              <a:tabLst/>
              <a:defRPr/>
            </a:pP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35-110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kV</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lines </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uz-Cyrl-UZ" sz="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28</a:t>
            </a:r>
            <a:r>
              <a:rPr lang="uz-Cyrl-UZ" sz="800" b="1" dirty="0">
                <a:solidFill>
                  <a:srgbClr val="C00000"/>
                </a:solidFill>
                <a:latin typeface="Arial" panose="020B0604020202020204" pitchFamily="34" charset="0"/>
                <a:cs typeface="Arial" panose="020B0604020202020204" pitchFamily="34" charset="0"/>
              </a:rPr>
              <a:t> 966</a:t>
            </a:r>
            <a:r>
              <a:rPr lang="en-US" sz="800" b="1" dirty="0">
                <a:solidFill>
                  <a:srgbClr val="C00000"/>
                </a:solidFill>
                <a:latin typeface="Arial" panose="020B0604020202020204" pitchFamily="34" charset="0"/>
                <a:cs typeface="Arial" panose="020B0604020202020204" pitchFamily="34" charset="0"/>
              </a:rPr>
              <a:t>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km</a:t>
            </a:r>
            <a:endParaRPr kumimoji="0" lang="en-US" sz="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7" name="Прямоугольник 56">
            <a:extLst>
              <a:ext uri="{FF2B5EF4-FFF2-40B4-BE49-F238E27FC236}">
                <a16:creationId xmlns:a16="http://schemas.microsoft.com/office/drawing/2014/main" id="{27F259A3-9ABD-1EB8-C839-CED75FF874BC}"/>
              </a:ext>
            </a:extLst>
          </p:cNvPr>
          <p:cNvSpPr/>
          <p:nvPr/>
        </p:nvSpPr>
        <p:spPr>
          <a:xfrm>
            <a:off x="617734" y="6321519"/>
            <a:ext cx="3520969" cy="215444"/>
          </a:xfrm>
          <a:prstGeom prst="rect">
            <a:avLst/>
          </a:prstGeom>
        </p:spPr>
        <p:txBody>
          <a:bodyPr wrap="square">
            <a:spAutoFit/>
          </a:bodyPr>
          <a:lstStyle/>
          <a:p>
            <a:pPr marL="0" marR="0" lvl="0" indent="0" algn="l" defTabSz="685828"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Low voltage distribution lines </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uz-Cyrl-UZ" sz="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244</a:t>
            </a:r>
            <a:r>
              <a:rPr kumimoji="0" lang="en-US" sz="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uz-Cyrl-UZ" sz="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603</a:t>
            </a:r>
            <a:r>
              <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km</a:t>
            </a:r>
            <a:endParaRPr kumimoji="0" lang="uz-Cyrl-UZ" sz="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86" name="Graphic 4">
            <a:extLst>
              <a:ext uri="{FF2B5EF4-FFF2-40B4-BE49-F238E27FC236}">
                <a16:creationId xmlns:a16="http://schemas.microsoft.com/office/drawing/2014/main" id="{1F81A53E-F937-1777-C766-6B7AF4C52E23}"/>
              </a:ext>
            </a:extLst>
          </p:cNvPr>
          <p:cNvGrpSpPr/>
          <p:nvPr/>
        </p:nvGrpSpPr>
        <p:grpSpPr>
          <a:xfrm>
            <a:off x="3950882" y="1769640"/>
            <a:ext cx="8196209" cy="4705457"/>
            <a:chOff x="1343025" y="333375"/>
            <a:chExt cx="9505949" cy="6191249"/>
          </a:xfrm>
          <a:noFill/>
          <a:effectLst/>
        </p:grpSpPr>
        <p:sp>
          <p:nvSpPr>
            <p:cNvPr id="187" name="Freeform: Shape 13">
              <a:extLst>
                <a:ext uri="{FF2B5EF4-FFF2-40B4-BE49-F238E27FC236}">
                  <a16:creationId xmlns:a16="http://schemas.microsoft.com/office/drawing/2014/main" id="{0D8D494C-6623-BB23-FFD5-CC531AFF22D3}"/>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Freeform: Shape 6">
              <a:extLst>
                <a:ext uri="{FF2B5EF4-FFF2-40B4-BE49-F238E27FC236}">
                  <a16:creationId xmlns:a16="http://schemas.microsoft.com/office/drawing/2014/main" id="{CA23C133-B608-6996-AB4C-05B9D5F7C603}"/>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Freeform: Shape 7">
              <a:extLst>
                <a:ext uri="{FF2B5EF4-FFF2-40B4-BE49-F238E27FC236}">
                  <a16:creationId xmlns:a16="http://schemas.microsoft.com/office/drawing/2014/main" id="{6F395688-03D6-E58F-173E-731B86BD926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Shape 8">
              <a:extLst>
                <a:ext uri="{FF2B5EF4-FFF2-40B4-BE49-F238E27FC236}">
                  <a16:creationId xmlns:a16="http://schemas.microsoft.com/office/drawing/2014/main" id="{64858C87-2B62-23FE-74BF-301D9E848CC8}"/>
                </a:ext>
              </a:extLst>
            </p:cNvPr>
            <p:cNvSpPr/>
            <p:nvPr/>
          </p:nvSpPr>
          <p:spPr>
            <a:xfrm>
              <a:off x="1343025" y="333375"/>
              <a:ext cx="3595687" cy="3479482"/>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Freeform: Shape 9">
              <a:extLst>
                <a:ext uri="{FF2B5EF4-FFF2-40B4-BE49-F238E27FC236}">
                  <a16:creationId xmlns:a16="http://schemas.microsoft.com/office/drawing/2014/main" id="{29F3C3EF-268F-1D40-2A68-E7AD06119A5B}"/>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Freeform: Shape 10">
              <a:extLst>
                <a:ext uri="{FF2B5EF4-FFF2-40B4-BE49-F238E27FC236}">
                  <a16:creationId xmlns:a16="http://schemas.microsoft.com/office/drawing/2014/main" id="{7572ED50-95DA-80A8-3288-6FD746BB6BD3}"/>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Shape 11">
              <a:extLst>
                <a:ext uri="{FF2B5EF4-FFF2-40B4-BE49-F238E27FC236}">
                  <a16:creationId xmlns:a16="http://schemas.microsoft.com/office/drawing/2014/main" id="{AE4233C0-0F86-A9A0-2EF6-81ECA01D8554}"/>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2">
              <a:extLst>
                <a:ext uri="{FF2B5EF4-FFF2-40B4-BE49-F238E27FC236}">
                  <a16:creationId xmlns:a16="http://schemas.microsoft.com/office/drawing/2014/main" id="{044AEBDE-E79C-9137-8F89-4BB7B10AF0D0}"/>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5" name="Freeform: Shape 14">
              <a:extLst>
                <a:ext uri="{FF2B5EF4-FFF2-40B4-BE49-F238E27FC236}">
                  <a16:creationId xmlns:a16="http://schemas.microsoft.com/office/drawing/2014/main" id="{EB006F8E-C080-EA27-B409-74CB17CDBB5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Shape 15">
              <a:extLst>
                <a:ext uri="{FF2B5EF4-FFF2-40B4-BE49-F238E27FC236}">
                  <a16:creationId xmlns:a16="http://schemas.microsoft.com/office/drawing/2014/main" id="{8B1EE165-4C94-910C-1B86-BC4D0C6707DF}"/>
                </a:ext>
              </a:extLst>
            </p:cNvPr>
            <p:cNvSpPr/>
            <p:nvPr/>
          </p:nvSpPr>
          <p:spPr>
            <a:xfrm>
              <a:off x="9325926"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0" name="Freeform: Shape 16">
              <a:extLst>
                <a:ext uri="{FF2B5EF4-FFF2-40B4-BE49-F238E27FC236}">
                  <a16:creationId xmlns:a16="http://schemas.microsoft.com/office/drawing/2014/main" id="{7B03A8C6-4FA4-E5E2-5811-41F888ABE8DD}"/>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Shape 17">
              <a:extLst>
                <a:ext uri="{FF2B5EF4-FFF2-40B4-BE49-F238E27FC236}">
                  <a16:creationId xmlns:a16="http://schemas.microsoft.com/office/drawing/2014/main" id="{0F437829-3843-88F7-1937-6747D28C18E8}"/>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Freeform: Shape 18">
              <a:extLst>
                <a:ext uri="{FF2B5EF4-FFF2-40B4-BE49-F238E27FC236}">
                  <a16:creationId xmlns:a16="http://schemas.microsoft.com/office/drawing/2014/main" id="{AEBE7085-DCA3-D903-7DDE-68B419E1BA89}"/>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Freeform: Shape 19">
              <a:extLst>
                <a:ext uri="{FF2B5EF4-FFF2-40B4-BE49-F238E27FC236}">
                  <a16:creationId xmlns:a16="http://schemas.microsoft.com/office/drawing/2014/main" id="{1C1B2C01-3529-A640-9B86-F1331FBE81B7}"/>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2" name="Dam" descr="{&quot;Key&quot;:&quot;POWER_USER_SHAPE_ICON&quot;,&quot;Value&quot;:&quot;POWER_USER_SHAPE_ICON_STYLE_1&quot;}">
            <a:extLst>
              <a:ext uri="{FF2B5EF4-FFF2-40B4-BE49-F238E27FC236}">
                <a16:creationId xmlns:a16="http://schemas.microsoft.com/office/drawing/2014/main" id="{328A94F7-3B1B-20DF-2784-40FA508F9928}"/>
              </a:ext>
            </a:extLst>
          </p:cNvPr>
          <p:cNvSpPr>
            <a:spLocks noChangeAspect="1" noEditPoints="1"/>
          </p:cNvSpPr>
          <p:nvPr>
            <p:custDataLst>
              <p:tags r:id="rId7"/>
            </p:custDataLst>
          </p:nvPr>
        </p:nvSpPr>
        <p:spPr bwMode="auto">
          <a:xfrm>
            <a:off x="12013234" y="4379932"/>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9" name="TextBox 368">
            <a:extLst>
              <a:ext uri="{FF2B5EF4-FFF2-40B4-BE49-F238E27FC236}">
                <a16:creationId xmlns:a16="http://schemas.microsoft.com/office/drawing/2014/main" id="{A7A5442D-9882-0055-E3E2-FC8F06358E3F}"/>
              </a:ext>
            </a:extLst>
          </p:cNvPr>
          <p:cNvSpPr txBox="1"/>
          <p:nvPr/>
        </p:nvSpPr>
        <p:spPr>
          <a:xfrm>
            <a:off x="11269808" y="4572942"/>
            <a:ext cx="944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Fargona</a:t>
            </a: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71" name="TextBox 370">
            <a:extLst>
              <a:ext uri="{FF2B5EF4-FFF2-40B4-BE49-F238E27FC236}">
                <a16:creationId xmlns:a16="http://schemas.microsoft.com/office/drawing/2014/main" id="{F30F334A-3C20-9BBF-DEF8-1AEDCC619BD5}"/>
              </a:ext>
            </a:extLst>
          </p:cNvPr>
          <p:cNvSpPr txBox="1"/>
          <p:nvPr/>
        </p:nvSpPr>
        <p:spPr>
          <a:xfrm>
            <a:off x="11387646" y="4587599"/>
            <a:ext cx="841808" cy="218330"/>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Lochin</a:t>
            </a:r>
            <a:r>
              <a:rPr kumimoji="0" lang="uz-Cyrl-UZ"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a:t>
            </a:r>
            <a:endPar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6000"/>
              </a:lnSpc>
              <a:spcBef>
                <a:spcPts val="0"/>
              </a:spcBef>
              <a:spcAft>
                <a:spcPts val="0"/>
              </a:spcAft>
              <a:buClrTx/>
              <a:buSzTx/>
              <a:buFontTx/>
              <a:buNone/>
              <a:tabLst/>
              <a:defRPr/>
            </a:pPr>
            <a:r>
              <a:rPr kumimoji="0" lang="uz-Cyrl-UZ"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substations </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3" name="TextBox 372">
            <a:extLst>
              <a:ext uri="{FF2B5EF4-FFF2-40B4-BE49-F238E27FC236}">
                <a16:creationId xmlns:a16="http://schemas.microsoft.com/office/drawing/2014/main" id="{EC25D678-8564-1784-9F70-9D26A976135D}"/>
              </a:ext>
            </a:extLst>
          </p:cNvPr>
          <p:cNvSpPr txBox="1"/>
          <p:nvPr/>
        </p:nvSpPr>
        <p:spPr>
          <a:xfrm>
            <a:off x="11410374" y="4283319"/>
            <a:ext cx="737054" cy="153055"/>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Andijan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2" name="Группа 1">
            <a:extLst>
              <a:ext uri="{FF2B5EF4-FFF2-40B4-BE49-F238E27FC236}">
                <a16:creationId xmlns:a16="http://schemas.microsoft.com/office/drawing/2014/main" id="{A6267D9A-3253-4BEC-B595-1A49D5A7E375}"/>
              </a:ext>
            </a:extLst>
          </p:cNvPr>
          <p:cNvGrpSpPr/>
          <p:nvPr/>
        </p:nvGrpSpPr>
        <p:grpSpPr>
          <a:xfrm>
            <a:off x="5632330" y="3423592"/>
            <a:ext cx="6443358" cy="2940032"/>
            <a:chOff x="5632330" y="2300181"/>
            <a:chExt cx="6443358" cy="2940032"/>
          </a:xfrm>
        </p:grpSpPr>
        <p:sp>
          <p:nvSpPr>
            <p:cNvPr id="238" name="Solar_panel2" descr="{&quot;Key&quot;:&quot;POWER_USER_SHAPE_ICON&quot;,&quot;Value&quot;:&quot;POWER_USER_SHAPE_ICON_STYLE_1&quot;}">
              <a:extLst>
                <a:ext uri="{FF2B5EF4-FFF2-40B4-BE49-F238E27FC236}">
                  <a16:creationId xmlns:a16="http://schemas.microsoft.com/office/drawing/2014/main" id="{A0617114-7CEC-F887-9BE1-4F69B11C8A08}"/>
                </a:ext>
              </a:extLst>
            </p:cNvPr>
            <p:cNvSpPr>
              <a:spLocks noChangeAspect="1" noEditPoints="1"/>
            </p:cNvSpPr>
            <p:nvPr>
              <p:custDataLst>
                <p:tags r:id="rId8"/>
              </p:custDataLst>
            </p:nvPr>
          </p:nvSpPr>
          <p:spPr bwMode="auto">
            <a:xfrm>
              <a:off x="8215129" y="3674328"/>
              <a:ext cx="151590" cy="144000"/>
            </a:xfrm>
            <a:custGeom>
              <a:avLst/>
              <a:gdLst>
                <a:gd name="T0" fmla="*/ 399 w 759"/>
                <a:gd name="T1" fmla="*/ 481 h 721"/>
                <a:gd name="T2" fmla="*/ 367 w 759"/>
                <a:gd name="T3" fmla="*/ 433 h 721"/>
                <a:gd name="T4" fmla="*/ 447 w 759"/>
                <a:gd name="T5" fmla="*/ 397 h 721"/>
                <a:gd name="T6" fmla="*/ 415 w 759"/>
                <a:gd name="T7" fmla="*/ 349 h 721"/>
                <a:gd name="T8" fmla="*/ 447 w 759"/>
                <a:gd name="T9" fmla="*/ 397 h 721"/>
                <a:gd name="T10" fmla="*/ 287 w 759"/>
                <a:gd name="T11" fmla="*/ 397 h 721"/>
                <a:gd name="T12" fmla="*/ 375 w 759"/>
                <a:gd name="T13" fmla="*/ 349 h 721"/>
                <a:gd name="T14" fmla="*/ 267 w 759"/>
                <a:gd name="T15" fmla="*/ 433 h 721"/>
                <a:gd name="T16" fmla="*/ 298 w 759"/>
                <a:gd name="T17" fmla="*/ 481 h 721"/>
                <a:gd name="T18" fmla="*/ 267 w 759"/>
                <a:gd name="T19" fmla="*/ 433 h 721"/>
                <a:gd name="T20" fmla="*/ 499 w 759"/>
                <a:gd name="T21" fmla="*/ 481 h 721"/>
                <a:gd name="T22" fmla="*/ 467 w 759"/>
                <a:gd name="T23" fmla="*/ 433 h 721"/>
                <a:gd name="T24" fmla="*/ 547 w 759"/>
                <a:gd name="T25" fmla="*/ 397 h 721"/>
                <a:gd name="T26" fmla="*/ 516 w 759"/>
                <a:gd name="T27" fmla="*/ 349 h 721"/>
                <a:gd name="T28" fmla="*/ 547 w 759"/>
                <a:gd name="T29" fmla="*/ 397 h 721"/>
                <a:gd name="T30" fmla="*/ 624 w 759"/>
                <a:gd name="T31" fmla="*/ 265 h 721"/>
                <a:gd name="T32" fmla="*/ 536 w 759"/>
                <a:gd name="T33" fmla="*/ 314 h 721"/>
                <a:gd name="T34" fmla="*/ 495 w 759"/>
                <a:gd name="T35" fmla="*/ 314 h 721"/>
                <a:gd name="T36" fmla="*/ 464 w 759"/>
                <a:gd name="T37" fmla="*/ 265 h 721"/>
                <a:gd name="T38" fmla="*/ 495 w 759"/>
                <a:gd name="T39" fmla="*/ 314 h 721"/>
                <a:gd name="T40" fmla="*/ 336 w 759"/>
                <a:gd name="T41" fmla="*/ 314 h 721"/>
                <a:gd name="T42" fmla="*/ 423 w 759"/>
                <a:gd name="T43" fmla="*/ 265 h 721"/>
                <a:gd name="T44" fmla="*/ 246 w 759"/>
                <a:gd name="T45" fmla="*/ 397 h 721"/>
                <a:gd name="T46" fmla="*/ 215 w 759"/>
                <a:gd name="T47" fmla="*/ 349 h 721"/>
                <a:gd name="T48" fmla="*/ 246 w 759"/>
                <a:gd name="T49" fmla="*/ 397 h 721"/>
                <a:gd name="T50" fmla="*/ 198 w 759"/>
                <a:gd name="T51" fmla="*/ 481 h 721"/>
                <a:gd name="T52" fmla="*/ 166 w 759"/>
                <a:gd name="T53" fmla="*/ 433 h 721"/>
                <a:gd name="T54" fmla="*/ 295 w 759"/>
                <a:gd name="T55" fmla="*/ 314 h 721"/>
                <a:gd name="T56" fmla="*/ 263 w 759"/>
                <a:gd name="T57" fmla="*/ 265 h 721"/>
                <a:gd name="T58" fmla="*/ 295 w 759"/>
                <a:gd name="T59" fmla="*/ 314 h 721"/>
                <a:gd name="T60" fmla="*/ 241 w 759"/>
                <a:gd name="T61" fmla="*/ 227 h 721"/>
                <a:gd name="T62" fmla="*/ 521 w 759"/>
                <a:gd name="T63" fmla="*/ 519 h 721"/>
                <a:gd name="T64" fmla="*/ 228 w 759"/>
                <a:gd name="T65" fmla="*/ 180 h 721"/>
                <a:gd name="T66" fmla="*/ 228 w 759"/>
                <a:gd name="T67" fmla="*/ 104 h 721"/>
                <a:gd name="T68" fmla="*/ 159 w 759"/>
                <a:gd name="T69" fmla="*/ 276 h 721"/>
                <a:gd name="T70" fmla="*/ 228 w 759"/>
                <a:gd name="T71" fmla="*/ 180 h 721"/>
                <a:gd name="T72" fmla="*/ 114 w 759"/>
                <a:gd name="T73" fmla="*/ 296 h 721"/>
                <a:gd name="T74" fmla="*/ 52 w 759"/>
                <a:gd name="T75" fmla="*/ 305 h 721"/>
                <a:gd name="T76" fmla="*/ 91 w 759"/>
                <a:gd name="T77" fmla="*/ 256 h 721"/>
                <a:gd name="T78" fmla="*/ 24 w 759"/>
                <a:gd name="T79" fmla="*/ 227 h 721"/>
                <a:gd name="T80" fmla="*/ 24 w 759"/>
                <a:gd name="T81" fmla="*/ 180 h 721"/>
                <a:gd name="T82" fmla="*/ 90 w 759"/>
                <a:gd name="T83" fmla="*/ 152 h 721"/>
                <a:gd name="T84" fmla="*/ 52 w 759"/>
                <a:gd name="T85" fmla="*/ 102 h 721"/>
                <a:gd name="T86" fmla="*/ 114 w 759"/>
                <a:gd name="T87" fmla="*/ 111 h 721"/>
                <a:gd name="T88" fmla="*/ 105 w 759"/>
                <a:gd name="T89" fmla="*/ 39 h 721"/>
                <a:gd name="T90" fmla="*/ 146 w 759"/>
                <a:gd name="T91" fmla="*/ 16 h 721"/>
                <a:gd name="T92" fmla="*/ 204 w 759"/>
                <a:gd name="T93" fmla="*/ 59 h 721"/>
                <a:gd name="T94" fmla="*/ 228 w 759"/>
                <a:gd name="T95" fmla="*/ 1 h 721"/>
                <a:gd name="T96" fmla="*/ 251 w 759"/>
                <a:gd name="T97" fmla="*/ 59 h 721"/>
                <a:gd name="T98" fmla="*/ 309 w 759"/>
                <a:gd name="T99" fmla="*/ 16 h 721"/>
                <a:gd name="T100" fmla="*/ 350 w 759"/>
                <a:gd name="T101" fmla="*/ 39 h 721"/>
                <a:gd name="T102" fmla="*/ 341 w 759"/>
                <a:gd name="T103" fmla="*/ 111 h 721"/>
                <a:gd name="T104" fmla="*/ 403 w 759"/>
                <a:gd name="T105" fmla="*/ 102 h 721"/>
                <a:gd name="T106" fmla="*/ 365 w 759"/>
                <a:gd name="T107" fmla="*/ 152 h 721"/>
                <a:gd name="T108" fmla="*/ 730 w 759"/>
                <a:gd name="T109" fmla="*/ 180 h 721"/>
                <a:gd name="T110" fmla="*/ 555 w 759"/>
                <a:gd name="T111" fmla="*/ 554 h 721"/>
                <a:gd name="T112" fmla="*/ 416 w 759"/>
                <a:gd name="T113" fmla="*/ 566 h 721"/>
                <a:gd name="T114" fmla="*/ 632 w 759"/>
                <a:gd name="T115" fmla="*/ 673 h 721"/>
                <a:gd name="T116" fmla="*/ 632 w 759"/>
                <a:gd name="T117" fmla="*/ 721 h 721"/>
                <a:gd name="T118" fmla="*/ 106 w 759"/>
                <a:gd name="T119" fmla="*/ 697 h 721"/>
                <a:gd name="T120" fmla="*/ 346 w 759"/>
                <a:gd name="T121" fmla="*/ 673 h 721"/>
                <a:gd name="T122" fmla="*/ 32 w 759"/>
                <a:gd name="T123" fmla="*/ 566 h 721"/>
                <a:gd name="T124" fmla="*/ 135 w 759"/>
                <a:gd name="T125" fmla="*/ 31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721">
                  <a:moveTo>
                    <a:pt x="339" y="481"/>
                  </a:moveTo>
                  <a:lnTo>
                    <a:pt x="399" y="481"/>
                  </a:lnTo>
                  <a:lnTo>
                    <a:pt x="427" y="433"/>
                  </a:lnTo>
                  <a:lnTo>
                    <a:pt x="367" y="433"/>
                  </a:lnTo>
                  <a:lnTo>
                    <a:pt x="339" y="481"/>
                  </a:lnTo>
                  <a:close/>
                  <a:moveTo>
                    <a:pt x="447" y="397"/>
                  </a:moveTo>
                  <a:lnTo>
                    <a:pt x="475" y="349"/>
                  </a:lnTo>
                  <a:lnTo>
                    <a:pt x="415" y="349"/>
                  </a:lnTo>
                  <a:lnTo>
                    <a:pt x="387" y="397"/>
                  </a:lnTo>
                  <a:lnTo>
                    <a:pt x="447" y="397"/>
                  </a:lnTo>
                  <a:close/>
                  <a:moveTo>
                    <a:pt x="315" y="349"/>
                  </a:moveTo>
                  <a:lnTo>
                    <a:pt x="287" y="397"/>
                  </a:lnTo>
                  <a:lnTo>
                    <a:pt x="347" y="397"/>
                  </a:lnTo>
                  <a:lnTo>
                    <a:pt x="375" y="349"/>
                  </a:lnTo>
                  <a:lnTo>
                    <a:pt x="315" y="349"/>
                  </a:lnTo>
                  <a:close/>
                  <a:moveTo>
                    <a:pt x="267" y="433"/>
                  </a:moveTo>
                  <a:lnTo>
                    <a:pt x="239" y="481"/>
                  </a:lnTo>
                  <a:lnTo>
                    <a:pt x="298" y="481"/>
                  </a:lnTo>
                  <a:lnTo>
                    <a:pt x="326" y="433"/>
                  </a:lnTo>
                  <a:lnTo>
                    <a:pt x="267" y="433"/>
                  </a:lnTo>
                  <a:close/>
                  <a:moveTo>
                    <a:pt x="439" y="481"/>
                  </a:moveTo>
                  <a:lnTo>
                    <a:pt x="499" y="481"/>
                  </a:lnTo>
                  <a:lnTo>
                    <a:pt x="527" y="433"/>
                  </a:lnTo>
                  <a:lnTo>
                    <a:pt x="467" y="433"/>
                  </a:lnTo>
                  <a:lnTo>
                    <a:pt x="439" y="481"/>
                  </a:lnTo>
                  <a:close/>
                  <a:moveTo>
                    <a:pt x="547" y="397"/>
                  </a:moveTo>
                  <a:lnTo>
                    <a:pt x="575" y="349"/>
                  </a:lnTo>
                  <a:lnTo>
                    <a:pt x="516" y="349"/>
                  </a:lnTo>
                  <a:lnTo>
                    <a:pt x="488" y="397"/>
                  </a:lnTo>
                  <a:lnTo>
                    <a:pt x="547" y="397"/>
                  </a:lnTo>
                  <a:close/>
                  <a:moveTo>
                    <a:pt x="596" y="314"/>
                  </a:moveTo>
                  <a:lnTo>
                    <a:pt x="624" y="265"/>
                  </a:lnTo>
                  <a:lnTo>
                    <a:pt x="564" y="265"/>
                  </a:lnTo>
                  <a:lnTo>
                    <a:pt x="536" y="314"/>
                  </a:lnTo>
                  <a:lnTo>
                    <a:pt x="596" y="314"/>
                  </a:lnTo>
                  <a:close/>
                  <a:moveTo>
                    <a:pt x="495" y="314"/>
                  </a:moveTo>
                  <a:lnTo>
                    <a:pt x="523" y="265"/>
                  </a:lnTo>
                  <a:lnTo>
                    <a:pt x="464" y="265"/>
                  </a:lnTo>
                  <a:lnTo>
                    <a:pt x="436" y="314"/>
                  </a:lnTo>
                  <a:lnTo>
                    <a:pt x="495" y="314"/>
                  </a:lnTo>
                  <a:close/>
                  <a:moveTo>
                    <a:pt x="363" y="265"/>
                  </a:moveTo>
                  <a:lnTo>
                    <a:pt x="336" y="314"/>
                  </a:lnTo>
                  <a:lnTo>
                    <a:pt x="395" y="314"/>
                  </a:lnTo>
                  <a:lnTo>
                    <a:pt x="423" y="265"/>
                  </a:lnTo>
                  <a:lnTo>
                    <a:pt x="363" y="265"/>
                  </a:lnTo>
                  <a:close/>
                  <a:moveTo>
                    <a:pt x="246" y="397"/>
                  </a:moveTo>
                  <a:lnTo>
                    <a:pt x="274" y="349"/>
                  </a:lnTo>
                  <a:lnTo>
                    <a:pt x="215" y="349"/>
                  </a:lnTo>
                  <a:lnTo>
                    <a:pt x="187" y="397"/>
                  </a:lnTo>
                  <a:lnTo>
                    <a:pt x="246" y="397"/>
                  </a:lnTo>
                  <a:close/>
                  <a:moveTo>
                    <a:pt x="138" y="481"/>
                  </a:moveTo>
                  <a:lnTo>
                    <a:pt x="198" y="481"/>
                  </a:lnTo>
                  <a:lnTo>
                    <a:pt x="226" y="433"/>
                  </a:lnTo>
                  <a:lnTo>
                    <a:pt x="166" y="433"/>
                  </a:lnTo>
                  <a:lnTo>
                    <a:pt x="138" y="481"/>
                  </a:lnTo>
                  <a:close/>
                  <a:moveTo>
                    <a:pt x="295" y="314"/>
                  </a:moveTo>
                  <a:lnTo>
                    <a:pt x="323" y="265"/>
                  </a:lnTo>
                  <a:lnTo>
                    <a:pt x="263" y="265"/>
                  </a:lnTo>
                  <a:lnTo>
                    <a:pt x="235" y="314"/>
                  </a:lnTo>
                  <a:lnTo>
                    <a:pt x="295" y="314"/>
                  </a:lnTo>
                  <a:close/>
                  <a:moveTo>
                    <a:pt x="689" y="227"/>
                  </a:moveTo>
                  <a:lnTo>
                    <a:pt x="241" y="227"/>
                  </a:lnTo>
                  <a:lnTo>
                    <a:pt x="73" y="519"/>
                  </a:lnTo>
                  <a:lnTo>
                    <a:pt x="521" y="519"/>
                  </a:lnTo>
                  <a:lnTo>
                    <a:pt x="689" y="227"/>
                  </a:lnTo>
                  <a:close/>
                  <a:moveTo>
                    <a:pt x="228" y="180"/>
                  </a:moveTo>
                  <a:lnTo>
                    <a:pt x="324" y="180"/>
                  </a:lnTo>
                  <a:cubicBezTo>
                    <a:pt x="313" y="136"/>
                    <a:pt x="273" y="104"/>
                    <a:pt x="228" y="104"/>
                  </a:cubicBezTo>
                  <a:cubicBezTo>
                    <a:pt x="173" y="104"/>
                    <a:pt x="128" y="149"/>
                    <a:pt x="128" y="204"/>
                  </a:cubicBezTo>
                  <a:cubicBezTo>
                    <a:pt x="128" y="231"/>
                    <a:pt x="139" y="257"/>
                    <a:pt x="159" y="276"/>
                  </a:cubicBezTo>
                  <a:lnTo>
                    <a:pt x="207" y="192"/>
                  </a:lnTo>
                  <a:cubicBezTo>
                    <a:pt x="212" y="184"/>
                    <a:pt x="220" y="180"/>
                    <a:pt x="228" y="180"/>
                  </a:cubicBezTo>
                  <a:close/>
                  <a:moveTo>
                    <a:pt x="135" y="317"/>
                  </a:moveTo>
                  <a:cubicBezTo>
                    <a:pt x="127" y="311"/>
                    <a:pt x="120" y="304"/>
                    <a:pt x="114" y="296"/>
                  </a:cubicBezTo>
                  <a:lnTo>
                    <a:pt x="84" y="314"/>
                  </a:lnTo>
                  <a:cubicBezTo>
                    <a:pt x="73" y="320"/>
                    <a:pt x="59" y="316"/>
                    <a:pt x="52" y="305"/>
                  </a:cubicBezTo>
                  <a:cubicBezTo>
                    <a:pt x="46" y="294"/>
                    <a:pt x="49" y="280"/>
                    <a:pt x="61" y="273"/>
                  </a:cubicBezTo>
                  <a:lnTo>
                    <a:pt x="91" y="256"/>
                  </a:lnTo>
                  <a:cubicBezTo>
                    <a:pt x="87" y="247"/>
                    <a:pt x="85" y="237"/>
                    <a:pt x="83" y="227"/>
                  </a:cubicBezTo>
                  <a:lnTo>
                    <a:pt x="24" y="227"/>
                  </a:lnTo>
                  <a:cubicBezTo>
                    <a:pt x="11" y="227"/>
                    <a:pt x="0" y="217"/>
                    <a:pt x="0" y="204"/>
                  </a:cubicBezTo>
                  <a:cubicBezTo>
                    <a:pt x="0" y="191"/>
                    <a:pt x="11" y="180"/>
                    <a:pt x="24" y="180"/>
                  </a:cubicBezTo>
                  <a:lnTo>
                    <a:pt x="83" y="180"/>
                  </a:lnTo>
                  <a:cubicBezTo>
                    <a:pt x="84" y="170"/>
                    <a:pt x="87" y="161"/>
                    <a:pt x="90" y="152"/>
                  </a:cubicBezTo>
                  <a:lnTo>
                    <a:pt x="61" y="135"/>
                  </a:lnTo>
                  <a:cubicBezTo>
                    <a:pt x="49" y="128"/>
                    <a:pt x="46" y="114"/>
                    <a:pt x="52" y="102"/>
                  </a:cubicBezTo>
                  <a:cubicBezTo>
                    <a:pt x="59" y="91"/>
                    <a:pt x="73" y="87"/>
                    <a:pt x="84" y="94"/>
                  </a:cubicBezTo>
                  <a:lnTo>
                    <a:pt x="114" y="111"/>
                  </a:lnTo>
                  <a:cubicBezTo>
                    <a:pt x="120" y="103"/>
                    <a:pt x="127" y="96"/>
                    <a:pt x="135" y="90"/>
                  </a:cubicBezTo>
                  <a:lnTo>
                    <a:pt x="105" y="39"/>
                  </a:lnTo>
                  <a:cubicBezTo>
                    <a:pt x="99" y="28"/>
                    <a:pt x="103" y="13"/>
                    <a:pt x="114" y="7"/>
                  </a:cubicBezTo>
                  <a:cubicBezTo>
                    <a:pt x="125" y="1"/>
                    <a:pt x="140" y="4"/>
                    <a:pt x="146" y="16"/>
                  </a:cubicBezTo>
                  <a:lnTo>
                    <a:pt x="176" y="67"/>
                  </a:lnTo>
                  <a:cubicBezTo>
                    <a:pt x="185" y="63"/>
                    <a:pt x="194" y="61"/>
                    <a:pt x="204" y="59"/>
                  </a:cubicBezTo>
                  <a:lnTo>
                    <a:pt x="204" y="25"/>
                  </a:lnTo>
                  <a:cubicBezTo>
                    <a:pt x="204" y="12"/>
                    <a:pt x="215" y="1"/>
                    <a:pt x="228" y="1"/>
                  </a:cubicBezTo>
                  <a:cubicBezTo>
                    <a:pt x="241" y="1"/>
                    <a:pt x="251" y="12"/>
                    <a:pt x="251" y="25"/>
                  </a:cubicBezTo>
                  <a:lnTo>
                    <a:pt x="251" y="59"/>
                  </a:lnTo>
                  <a:cubicBezTo>
                    <a:pt x="261" y="61"/>
                    <a:pt x="271" y="63"/>
                    <a:pt x="280" y="67"/>
                  </a:cubicBezTo>
                  <a:lnTo>
                    <a:pt x="309" y="16"/>
                  </a:lnTo>
                  <a:cubicBezTo>
                    <a:pt x="316" y="4"/>
                    <a:pt x="330" y="0"/>
                    <a:pt x="341" y="7"/>
                  </a:cubicBezTo>
                  <a:cubicBezTo>
                    <a:pt x="353" y="13"/>
                    <a:pt x="356" y="28"/>
                    <a:pt x="350" y="39"/>
                  </a:cubicBezTo>
                  <a:lnTo>
                    <a:pt x="320" y="90"/>
                  </a:lnTo>
                  <a:cubicBezTo>
                    <a:pt x="328" y="96"/>
                    <a:pt x="335" y="103"/>
                    <a:pt x="341" y="111"/>
                  </a:cubicBezTo>
                  <a:lnTo>
                    <a:pt x="371" y="94"/>
                  </a:lnTo>
                  <a:cubicBezTo>
                    <a:pt x="382" y="87"/>
                    <a:pt x="397" y="91"/>
                    <a:pt x="403" y="102"/>
                  </a:cubicBezTo>
                  <a:cubicBezTo>
                    <a:pt x="410" y="114"/>
                    <a:pt x="406" y="128"/>
                    <a:pt x="395" y="135"/>
                  </a:cubicBezTo>
                  <a:lnTo>
                    <a:pt x="365" y="152"/>
                  </a:lnTo>
                  <a:cubicBezTo>
                    <a:pt x="368" y="161"/>
                    <a:pt x="371" y="170"/>
                    <a:pt x="372" y="180"/>
                  </a:cubicBezTo>
                  <a:lnTo>
                    <a:pt x="730" y="180"/>
                  </a:lnTo>
                  <a:cubicBezTo>
                    <a:pt x="749" y="180"/>
                    <a:pt x="759" y="201"/>
                    <a:pt x="750" y="217"/>
                  </a:cubicBezTo>
                  <a:lnTo>
                    <a:pt x="555" y="554"/>
                  </a:lnTo>
                  <a:cubicBezTo>
                    <a:pt x="550" y="562"/>
                    <a:pt x="542" y="566"/>
                    <a:pt x="533" y="566"/>
                  </a:cubicBezTo>
                  <a:lnTo>
                    <a:pt x="416" y="566"/>
                  </a:lnTo>
                  <a:lnTo>
                    <a:pt x="416" y="673"/>
                  </a:lnTo>
                  <a:lnTo>
                    <a:pt x="632" y="673"/>
                  </a:lnTo>
                  <a:cubicBezTo>
                    <a:pt x="645" y="673"/>
                    <a:pt x="656" y="684"/>
                    <a:pt x="656" y="697"/>
                  </a:cubicBezTo>
                  <a:cubicBezTo>
                    <a:pt x="656" y="710"/>
                    <a:pt x="645" y="721"/>
                    <a:pt x="632" y="721"/>
                  </a:cubicBezTo>
                  <a:lnTo>
                    <a:pt x="130" y="721"/>
                  </a:lnTo>
                  <a:cubicBezTo>
                    <a:pt x="117" y="721"/>
                    <a:pt x="106" y="710"/>
                    <a:pt x="106" y="697"/>
                  </a:cubicBezTo>
                  <a:cubicBezTo>
                    <a:pt x="106" y="684"/>
                    <a:pt x="117" y="673"/>
                    <a:pt x="130" y="673"/>
                  </a:cubicBezTo>
                  <a:lnTo>
                    <a:pt x="346" y="673"/>
                  </a:lnTo>
                  <a:lnTo>
                    <a:pt x="346" y="566"/>
                  </a:lnTo>
                  <a:lnTo>
                    <a:pt x="32" y="566"/>
                  </a:lnTo>
                  <a:cubicBezTo>
                    <a:pt x="14" y="566"/>
                    <a:pt x="3" y="546"/>
                    <a:pt x="12" y="531"/>
                  </a:cubicBezTo>
                  <a:lnTo>
                    <a:pt x="135" y="317"/>
                  </a:lnTo>
                  <a:lnTo>
                    <a:pt x="135" y="317"/>
                  </a:ln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 name="Dam" descr="{&quot;Key&quot;:&quot;POWER_USER_SHAPE_ICON&quot;,&quot;Value&quot;:&quot;POWER_USER_SHAPE_ICON_STYLE_1&quot;}">
              <a:extLst>
                <a:ext uri="{FF2B5EF4-FFF2-40B4-BE49-F238E27FC236}">
                  <a16:creationId xmlns:a16="http://schemas.microsoft.com/office/drawing/2014/main" id="{F661FC96-5327-2308-FD92-8016FE5EFBD9}"/>
                </a:ext>
              </a:extLst>
            </p:cNvPr>
            <p:cNvSpPr>
              <a:spLocks noChangeAspect="1" noEditPoints="1"/>
            </p:cNvSpPr>
            <p:nvPr>
              <p:custDataLst>
                <p:tags r:id="rId9"/>
              </p:custDataLst>
            </p:nvPr>
          </p:nvSpPr>
          <p:spPr bwMode="auto">
            <a:xfrm>
              <a:off x="10396107" y="2910386"/>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42" name="Power_Plant2" descr="{&quot;Key&quot;:&quot;POWER_USER_SHAPE_ICON&quot;,&quot;Value&quot;:&quot;POWER_USER_SHAPE_ICON_STYLE_1&quot;}">
              <a:extLst>
                <a:ext uri="{FF2B5EF4-FFF2-40B4-BE49-F238E27FC236}">
                  <a16:creationId xmlns:a16="http://schemas.microsoft.com/office/drawing/2014/main" id="{A6BB997A-9C41-3A33-0DEA-CAADDF5CDCFD}"/>
                </a:ext>
              </a:extLst>
            </p:cNvPr>
            <p:cNvGrpSpPr>
              <a:grpSpLocks noChangeAspect="1"/>
            </p:cNvGrpSpPr>
            <p:nvPr>
              <p:custDataLst>
                <p:tags r:id="rId10"/>
              </p:custDataLst>
            </p:nvPr>
          </p:nvGrpSpPr>
          <p:grpSpPr bwMode="auto">
            <a:xfrm>
              <a:off x="5676313" y="2300181"/>
              <a:ext cx="141408" cy="144000"/>
              <a:chOff x="8" y="8"/>
              <a:chExt cx="418" cy="471"/>
            </a:xfrm>
            <a:solidFill>
              <a:srgbClr val="002060"/>
            </a:solidFill>
          </p:grpSpPr>
          <p:sp>
            <p:nvSpPr>
              <p:cNvPr id="244" name="Power_Plant2">
                <a:extLst>
                  <a:ext uri="{FF2B5EF4-FFF2-40B4-BE49-F238E27FC236}">
                    <a16:creationId xmlns:a16="http://schemas.microsoft.com/office/drawing/2014/main" id="{CA42440E-E264-BDB9-2933-35BE732CB51D}"/>
                  </a:ext>
                </a:extLst>
              </p:cNvPr>
              <p:cNvSpPr>
                <a:spLocks/>
              </p:cNvSpPr>
              <p:nvPr>
                <p:custDataLst>
                  <p:tags r:id="rId53"/>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6" name="Power_Plant2">
                <a:extLst>
                  <a:ext uri="{FF2B5EF4-FFF2-40B4-BE49-F238E27FC236}">
                    <a16:creationId xmlns:a16="http://schemas.microsoft.com/office/drawing/2014/main" id="{6091B44E-D5CE-8027-3131-D172C45B2067}"/>
                  </a:ext>
                </a:extLst>
              </p:cNvPr>
              <p:cNvSpPr>
                <a:spLocks noEditPoints="1"/>
              </p:cNvSpPr>
              <p:nvPr>
                <p:custDataLst>
                  <p:tags r:id="rId54"/>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48" name="Power_Plant2" descr="{&quot;Key&quot;:&quot;POWER_USER_SHAPE_ICON&quot;,&quot;Value&quot;:&quot;POWER_USER_SHAPE_ICON_STYLE_1&quot;}">
              <a:extLst>
                <a:ext uri="{FF2B5EF4-FFF2-40B4-BE49-F238E27FC236}">
                  <a16:creationId xmlns:a16="http://schemas.microsoft.com/office/drawing/2014/main" id="{587B7668-67F3-6739-648C-AB4F77D864D5}"/>
                </a:ext>
              </a:extLst>
            </p:cNvPr>
            <p:cNvGrpSpPr>
              <a:grpSpLocks noChangeAspect="1"/>
            </p:cNvGrpSpPr>
            <p:nvPr>
              <p:custDataLst>
                <p:tags r:id="rId11"/>
              </p:custDataLst>
            </p:nvPr>
          </p:nvGrpSpPr>
          <p:grpSpPr bwMode="auto">
            <a:xfrm>
              <a:off x="8470406" y="3441410"/>
              <a:ext cx="141408" cy="144000"/>
              <a:chOff x="8" y="8"/>
              <a:chExt cx="418" cy="471"/>
            </a:xfrm>
            <a:solidFill>
              <a:schemeClr val="tx1"/>
            </a:solidFill>
          </p:grpSpPr>
          <p:sp>
            <p:nvSpPr>
              <p:cNvPr id="250" name="Power_Plant2">
                <a:extLst>
                  <a:ext uri="{FF2B5EF4-FFF2-40B4-BE49-F238E27FC236}">
                    <a16:creationId xmlns:a16="http://schemas.microsoft.com/office/drawing/2014/main" id="{AD04CCC1-BACB-102E-5F8D-35AC7BD34498}"/>
                  </a:ext>
                </a:extLst>
              </p:cNvPr>
              <p:cNvSpPr>
                <a:spLocks/>
              </p:cNvSpPr>
              <p:nvPr>
                <p:custDataLst>
                  <p:tags r:id="rId51"/>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1" name="Power_Plant2">
                <a:extLst>
                  <a:ext uri="{FF2B5EF4-FFF2-40B4-BE49-F238E27FC236}">
                    <a16:creationId xmlns:a16="http://schemas.microsoft.com/office/drawing/2014/main" id="{DEBDE6D4-7C52-6AEF-ED45-3F884AFF9E71}"/>
                  </a:ext>
                </a:extLst>
              </p:cNvPr>
              <p:cNvSpPr>
                <a:spLocks noEditPoints="1"/>
              </p:cNvSpPr>
              <p:nvPr>
                <p:custDataLst>
                  <p:tags r:id="rId52"/>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52" name="Power_Plant2" descr="{&quot;Key&quot;:&quot;POWER_USER_SHAPE_ICON&quot;,&quot;Value&quot;:&quot;POWER_USER_SHAPE_ICON_STYLE_1&quot;}">
              <a:extLst>
                <a:ext uri="{FF2B5EF4-FFF2-40B4-BE49-F238E27FC236}">
                  <a16:creationId xmlns:a16="http://schemas.microsoft.com/office/drawing/2014/main" id="{D5B0F215-34FB-DCAE-F7B5-D22DD6ACAC40}"/>
                </a:ext>
              </a:extLst>
            </p:cNvPr>
            <p:cNvGrpSpPr>
              <a:grpSpLocks noChangeAspect="1"/>
            </p:cNvGrpSpPr>
            <p:nvPr>
              <p:custDataLst>
                <p:tags r:id="rId12"/>
              </p:custDataLst>
            </p:nvPr>
          </p:nvGrpSpPr>
          <p:grpSpPr bwMode="auto">
            <a:xfrm>
              <a:off x="8554272" y="4428545"/>
              <a:ext cx="141408" cy="144000"/>
              <a:chOff x="8" y="8"/>
              <a:chExt cx="418" cy="471"/>
            </a:xfrm>
            <a:solidFill>
              <a:schemeClr val="tx1"/>
            </a:solidFill>
          </p:grpSpPr>
          <p:sp>
            <p:nvSpPr>
              <p:cNvPr id="254" name="Power_Plant2">
                <a:extLst>
                  <a:ext uri="{FF2B5EF4-FFF2-40B4-BE49-F238E27FC236}">
                    <a16:creationId xmlns:a16="http://schemas.microsoft.com/office/drawing/2014/main" id="{FAB7872E-6AE2-3E89-71B3-30899243C94C}"/>
                  </a:ext>
                </a:extLst>
              </p:cNvPr>
              <p:cNvSpPr>
                <a:spLocks/>
              </p:cNvSpPr>
              <p:nvPr>
                <p:custDataLst>
                  <p:tags r:id="rId49"/>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6" name="Power_Plant2">
                <a:extLst>
                  <a:ext uri="{FF2B5EF4-FFF2-40B4-BE49-F238E27FC236}">
                    <a16:creationId xmlns:a16="http://schemas.microsoft.com/office/drawing/2014/main" id="{8DF66A53-9ECF-8E78-1B88-E44EA5FC8BDA}"/>
                  </a:ext>
                </a:extLst>
              </p:cNvPr>
              <p:cNvSpPr>
                <a:spLocks noEditPoints="1"/>
              </p:cNvSpPr>
              <p:nvPr>
                <p:custDataLst>
                  <p:tags r:id="rId50"/>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58" name="Power_Plant2" descr="{&quot;Key&quot;:&quot;POWER_USER_SHAPE_ICON&quot;,&quot;Value&quot;:&quot;POWER_USER_SHAPE_ICON_STYLE_1&quot;}">
              <a:extLst>
                <a:ext uri="{FF2B5EF4-FFF2-40B4-BE49-F238E27FC236}">
                  <a16:creationId xmlns:a16="http://schemas.microsoft.com/office/drawing/2014/main" id="{250C296B-303E-AC1A-B479-F55A8FDEE9DB}"/>
                </a:ext>
              </a:extLst>
            </p:cNvPr>
            <p:cNvGrpSpPr>
              <a:grpSpLocks noChangeAspect="1"/>
            </p:cNvGrpSpPr>
            <p:nvPr>
              <p:custDataLst>
                <p:tags r:id="rId13"/>
              </p:custDataLst>
            </p:nvPr>
          </p:nvGrpSpPr>
          <p:grpSpPr bwMode="auto">
            <a:xfrm>
              <a:off x="8805982" y="4588722"/>
              <a:ext cx="141408" cy="144000"/>
              <a:chOff x="8" y="8"/>
              <a:chExt cx="418" cy="471"/>
            </a:xfrm>
            <a:solidFill>
              <a:schemeClr val="tx1"/>
            </a:solidFill>
          </p:grpSpPr>
          <p:sp>
            <p:nvSpPr>
              <p:cNvPr id="260" name="Power_Plant2">
                <a:extLst>
                  <a:ext uri="{FF2B5EF4-FFF2-40B4-BE49-F238E27FC236}">
                    <a16:creationId xmlns:a16="http://schemas.microsoft.com/office/drawing/2014/main" id="{F4964595-1029-0C1E-0E30-539A8FBC083E}"/>
                  </a:ext>
                </a:extLst>
              </p:cNvPr>
              <p:cNvSpPr>
                <a:spLocks/>
              </p:cNvSpPr>
              <p:nvPr>
                <p:custDataLst>
                  <p:tags r:id="rId47"/>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Power_Plant2">
                <a:extLst>
                  <a:ext uri="{FF2B5EF4-FFF2-40B4-BE49-F238E27FC236}">
                    <a16:creationId xmlns:a16="http://schemas.microsoft.com/office/drawing/2014/main" id="{1F37CB51-9C4B-B648-D745-69208A64F443}"/>
                  </a:ext>
                </a:extLst>
              </p:cNvPr>
              <p:cNvSpPr>
                <a:spLocks noEditPoints="1"/>
              </p:cNvSpPr>
              <p:nvPr>
                <p:custDataLst>
                  <p:tags r:id="rId48"/>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62" name="Power_Plant2" descr="{&quot;Key&quot;:&quot;POWER_USER_SHAPE_ICON&quot;,&quot;Value&quot;:&quot;POWER_USER_SHAPE_ICON_STYLE_1&quot;}">
              <a:extLst>
                <a:ext uri="{FF2B5EF4-FFF2-40B4-BE49-F238E27FC236}">
                  <a16:creationId xmlns:a16="http://schemas.microsoft.com/office/drawing/2014/main" id="{00B52645-AAC6-FEAC-606F-4C27596523AF}"/>
                </a:ext>
              </a:extLst>
            </p:cNvPr>
            <p:cNvGrpSpPr>
              <a:grpSpLocks noChangeAspect="1"/>
            </p:cNvGrpSpPr>
            <p:nvPr>
              <p:custDataLst>
                <p:tags r:id="rId14"/>
              </p:custDataLst>
            </p:nvPr>
          </p:nvGrpSpPr>
          <p:grpSpPr bwMode="auto">
            <a:xfrm>
              <a:off x="9936648" y="3515246"/>
              <a:ext cx="141408" cy="144000"/>
              <a:chOff x="8" y="8"/>
              <a:chExt cx="418" cy="471"/>
            </a:xfrm>
            <a:solidFill>
              <a:schemeClr val="tx1"/>
            </a:solidFill>
          </p:grpSpPr>
          <p:sp>
            <p:nvSpPr>
              <p:cNvPr id="264" name="Power_Plant2">
                <a:extLst>
                  <a:ext uri="{FF2B5EF4-FFF2-40B4-BE49-F238E27FC236}">
                    <a16:creationId xmlns:a16="http://schemas.microsoft.com/office/drawing/2014/main" id="{A1041F8F-8BB4-99B0-FAE6-13905464E8D8}"/>
                  </a:ext>
                </a:extLst>
              </p:cNvPr>
              <p:cNvSpPr>
                <a:spLocks/>
              </p:cNvSpPr>
              <p:nvPr>
                <p:custDataLst>
                  <p:tags r:id="rId45"/>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Power_Plant2">
                <a:extLst>
                  <a:ext uri="{FF2B5EF4-FFF2-40B4-BE49-F238E27FC236}">
                    <a16:creationId xmlns:a16="http://schemas.microsoft.com/office/drawing/2014/main" id="{A8BC2C09-656F-07BD-03E5-3B55168EE234}"/>
                  </a:ext>
                </a:extLst>
              </p:cNvPr>
              <p:cNvSpPr>
                <a:spLocks noEditPoints="1"/>
              </p:cNvSpPr>
              <p:nvPr>
                <p:custDataLst>
                  <p:tags r:id="rId46"/>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68" name="Power_Plant2" descr="{&quot;Key&quot;:&quot;POWER_USER_SHAPE_ICON&quot;,&quot;Value&quot;:&quot;POWER_USER_SHAPE_ICON_STYLE_1&quot;}">
              <a:extLst>
                <a:ext uri="{FF2B5EF4-FFF2-40B4-BE49-F238E27FC236}">
                  <a16:creationId xmlns:a16="http://schemas.microsoft.com/office/drawing/2014/main" id="{12864292-A971-C28E-8AE9-24AD7210A981}"/>
                </a:ext>
              </a:extLst>
            </p:cNvPr>
            <p:cNvGrpSpPr>
              <a:grpSpLocks noChangeAspect="1"/>
            </p:cNvGrpSpPr>
            <p:nvPr>
              <p:custDataLst>
                <p:tags r:id="rId15"/>
              </p:custDataLst>
            </p:nvPr>
          </p:nvGrpSpPr>
          <p:grpSpPr bwMode="auto">
            <a:xfrm>
              <a:off x="10084748" y="2952078"/>
              <a:ext cx="141408" cy="144000"/>
              <a:chOff x="8" y="8"/>
              <a:chExt cx="418" cy="471"/>
            </a:xfrm>
            <a:solidFill>
              <a:schemeClr val="tx1"/>
            </a:solidFill>
          </p:grpSpPr>
          <p:sp>
            <p:nvSpPr>
              <p:cNvPr id="270" name="Power_Plant2">
                <a:extLst>
                  <a:ext uri="{FF2B5EF4-FFF2-40B4-BE49-F238E27FC236}">
                    <a16:creationId xmlns:a16="http://schemas.microsoft.com/office/drawing/2014/main" id="{3E333EC1-BFB9-8557-936D-A966E7C6F5CB}"/>
                  </a:ext>
                </a:extLst>
              </p:cNvPr>
              <p:cNvSpPr>
                <a:spLocks/>
              </p:cNvSpPr>
              <p:nvPr>
                <p:custDataLst>
                  <p:tags r:id="rId43"/>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Power_Plant2">
                <a:extLst>
                  <a:ext uri="{FF2B5EF4-FFF2-40B4-BE49-F238E27FC236}">
                    <a16:creationId xmlns:a16="http://schemas.microsoft.com/office/drawing/2014/main" id="{1FEE6D9B-7DBE-9BA6-4BF1-33D08B27FA30}"/>
                  </a:ext>
                </a:extLst>
              </p:cNvPr>
              <p:cNvSpPr>
                <a:spLocks noEditPoints="1"/>
              </p:cNvSpPr>
              <p:nvPr>
                <p:custDataLst>
                  <p:tags r:id="rId44"/>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74" name="Power_Plant2" descr="{&quot;Key&quot;:&quot;POWER_USER_SHAPE_ICON&quot;,&quot;Value&quot;:&quot;POWER_USER_SHAPE_ICON_STYLE_1&quot;}">
              <a:extLst>
                <a:ext uri="{FF2B5EF4-FFF2-40B4-BE49-F238E27FC236}">
                  <a16:creationId xmlns:a16="http://schemas.microsoft.com/office/drawing/2014/main" id="{BF00986F-B0EB-2AAF-8DFF-5E79B8B03385}"/>
                </a:ext>
              </a:extLst>
            </p:cNvPr>
            <p:cNvGrpSpPr>
              <a:grpSpLocks noChangeAspect="1"/>
            </p:cNvGrpSpPr>
            <p:nvPr>
              <p:custDataLst>
                <p:tags r:id="rId16"/>
              </p:custDataLst>
            </p:nvPr>
          </p:nvGrpSpPr>
          <p:grpSpPr bwMode="auto">
            <a:xfrm>
              <a:off x="10526363" y="3093611"/>
              <a:ext cx="141408" cy="144000"/>
              <a:chOff x="8" y="8"/>
              <a:chExt cx="418" cy="471"/>
            </a:xfrm>
            <a:solidFill>
              <a:schemeClr val="tx1"/>
            </a:solidFill>
          </p:grpSpPr>
          <p:sp>
            <p:nvSpPr>
              <p:cNvPr id="275" name="Power_Plant2">
                <a:extLst>
                  <a:ext uri="{FF2B5EF4-FFF2-40B4-BE49-F238E27FC236}">
                    <a16:creationId xmlns:a16="http://schemas.microsoft.com/office/drawing/2014/main" id="{62546C1B-A8A3-E2E2-0FEE-7003CF045355}"/>
                  </a:ext>
                </a:extLst>
              </p:cNvPr>
              <p:cNvSpPr>
                <a:spLocks/>
              </p:cNvSpPr>
              <p:nvPr>
                <p:custDataLst>
                  <p:tags r:id="rId41"/>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6" name="Power_Plant2">
                <a:extLst>
                  <a:ext uri="{FF2B5EF4-FFF2-40B4-BE49-F238E27FC236}">
                    <a16:creationId xmlns:a16="http://schemas.microsoft.com/office/drawing/2014/main" id="{82FA4759-B246-FB9D-D8BD-BA0B4959A32E}"/>
                  </a:ext>
                </a:extLst>
              </p:cNvPr>
              <p:cNvSpPr>
                <a:spLocks noEditPoints="1"/>
              </p:cNvSpPr>
              <p:nvPr>
                <p:custDataLst>
                  <p:tags r:id="rId42"/>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77" name="Power_Plant2" descr="{&quot;Key&quot;:&quot;POWER_USER_SHAPE_ICON&quot;,&quot;Value&quot;:&quot;POWER_USER_SHAPE_ICON_STYLE_1&quot;}">
              <a:extLst>
                <a:ext uri="{FF2B5EF4-FFF2-40B4-BE49-F238E27FC236}">
                  <a16:creationId xmlns:a16="http://schemas.microsoft.com/office/drawing/2014/main" id="{D30E2FB0-8F6C-1D77-03D7-B0B8501D2E6E}"/>
                </a:ext>
              </a:extLst>
            </p:cNvPr>
            <p:cNvGrpSpPr>
              <a:grpSpLocks noChangeAspect="1"/>
            </p:cNvGrpSpPr>
            <p:nvPr>
              <p:custDataLst>
                <p:tags r:id="rId17"/>
              </p:custDataLst>
            </p:nvPr>
          </p:nvGrpSpPr>
          <p:grpSpPr bwMode="auto">
            <a:xfrm>
              <a:off x="11322558" y="3099197"/>
              <a:ext cx="141408" cy="144000"/>
              <a:chOff x="8" y="8"/>
              <a:chExt cx="418" cy="471"/>
            </a:xfrm>
            <a:solidFill>
              <a:schemeClr val="tx1"/>
            </a:solidFill>
          </p:grpSpPr>
          <p:sp>
            <p:nvSpPr>
              <p:cNvPr id="278" name="Power_Plant2">
                <a:extLst>
                  <a:ext uri="{FF2B5EF4-FFF2-40B4-BE49-F238E27FC236}">
                    <a16:creationId xmlns:a16="http://schemas.microsoft.com/office/drawing/2014/main" id="{D72A5376-AE63-57A3-8448-C3F4F1B02148}"/>
                  </a:ext>
                </a:extLst>
              </p:cNvPr>
              <p:cNvSpPr>
                <a:spLocks/>
              </p:cNvSpPr>
              <p:nvPr>
                <p:custDataLst>
                  <p:tags r:id="rId39"/>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9" name="Power_Plant2">
                <a:extLst>
                  <a:ext uri="{FF2B5EF4-FFF2-40B4-BE49-F238E27FC236}">
                    <a16:creationId xmlns:a16="http://schemas.microsoft.com/office/drawing/2014/main" id="{5895B5F8-F104-C089-9239-B4F66CAD05E2}"/>
                  </a:ext>
                </a:extLst>
              </p:cNvPr>
              <p:cNvSpPr>
                <a:spLocks noEditPoints="1"/>
              </p:cNvSpPr>
              <p:nvPr>
                <p:custDataLst>
                  <p:tags r:id="rId40"/>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80" name="Power_Plant2" descr="{&quot;Key&quot;:&quot;POWER_USER_SHAPE_ICON&quot;,&quot;Value&quot;:&quot;POWER_USER_SHAPE_ICON_STYLE_1&quot;}">
              <a:extLst>
                <a:ext uri="{FF2B5EF4-FFF2-40B4-BE49-F238E27FC236}">
                  <a16:creationId xmlns:a16="http://schemas.microsoft.com/office/drawing/2014/main" id="{6490FDE1-5DB8-EE1F-2B77-9051BEB3ABFD}"/>
                </a:ext>
              </a:extLst>
            </p:cNvPr>
            <p:cNvGrpSpPr>
              <a:grpSpLocks noChangeAspect="1"/>
            </p:cNvGrpSpPr>
            <p:nvPr>
              <p:custDataLst>
                <p:tags r:id="rId18"/>
              </p:custDataLst>
            </p:nvPr>
          </p:nvGrpSpPr>
          <p:grpSpPr bwMode="auto">
            <a:xfrm>
              <a:off x="11213933" y="3429353"/>
              <a:ext cx="141408" cy="144000"/>
              <a:chOff x="8" y="8"/>
              <a:chExt cx="418" cy="471"/>
            </a:xfrm>
            <a:solidFill>
              <a:schemeClr val="tx1"/>
            </a:solidFill>
          </p:grpSpPr>
          <p:sp>
            <p:nvSpPr>
              <p:cNvPr id="281" name="Power_Plant2">
                <a:extLst>
                  <a:ext uri="{FF2B5EF4-FFF2-40B4-BE49-F238E27FC236}">
                    <a16:creationId xmlns:a16="http://schemas.microsoft.com/office/drawing/2014/main" id="{DCBE4569-3FA3-ACE0-CF58-7735FC412740}"/>
                  </a:ext>
                </a:extLst>
              </p:cNvPr>
              <p:cNvSpPr>
                <a:spLocks/>
              </p:cNvSpPr>
              <p:nvPr>
                <p:custDataLst>
                  <p:tags r:id="rId37"/>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2" name="Power_Plant2">
                <a:extLst>
                  <a:ext uri="{FF2B5EF4-FFF2-40B4-BE49-F238E27FC236}">
                    <a16:creationId xmlns:a16="http://schemas.microsoft.com/office/drawing/2014/main" id="{495F19D1-77B4-871F-9D64-CF0F396B3B92}"/>
                  </a:ext>
                </a:extLst>
              </p:cNvPr>
              <p:cNvSpPr>
                <a:spLocks noEditPoints="1"/>
              </p:cNvSpPr>
              <p:nvPr>
                <p:custDataLst>
                  <p:tags r:id="rId38"/>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83" name="Power_Plant2" descr="{&quot;Key&quot;:&quot;POWER_USER_SHAPE_ICON&quot;,&quot;Value&quot;:&quot;POWER_USER_SHAPE_ICON_STYLE_1&quot;}">
              <a:extLst>
                <a:ext uri="{FF2B5EF4-FFF2-40B4-BE49-F238E27FC236}">
                  <a16:creationId xmlns:a16="http://schemas.microsoft.com/office/drawing/2014/main" id="{53E41668-A699-5A28-B489-BABB1C9AC84F}"/>
                </a:ext>
              </a:extLst>
            </p:cNvPr>
            <p:cNvGrpSpPr>
              <a:grpSpLocks noChangeAspect="1"/>
            </p:cNvGrpSpPr>
            <p:nvPr>
              <p:custDataLst>
                <p:tags r:id="rId19"/>
              </p:custDataLst>
            </p:nvPr>
          </p:nvGrpSpPr>
          <p:grpSpPr bwMode="auto">
            <a:xfrm>
              <a:off x="10679867" y="3021573"/>
              <a:ext cx="141408" cy="144000"/>
              <a:chOff x="8" y="8"/>
              <a:chExt cx="418" cy="471"/>
            </a:xfrm>
            <a:solidFill>
              <a:schemeClr val="tx1"/>
            </a:solidFill>
          </p:grpSpPr>
          <p:sp>
            <p:nvSpPr>
              <p:cNvPr id="284" name="Power_Plant2">
                <a:extLst>
                  <a:ext uri="{FF2B5EF4-FFF2-40B4-BE49-F238E27FC236}">
                    <a16:creationId xmlns:a16="http://schemas.microsoft.com/office/drawing/2014/main" id="{2296803D-7FE1-27A2-9D5A-3273618EF6FE}"/>
                  </a:ext>
                </a:extLst>
              </p:cNvPr>
              <p:cNvSpPr>
                <a:spLocks/>
              </p:cNvSpPr>
              <p:nvPr>
                <p:custDataLst>
                  <p:tags r:id="rId35"/>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5" name="Power_Plant2">
                <a:extLst>
                  <a:ext uri="{FF2B5EF4-FFF2-40B4-BE49-F238E27FC236}">
                    <a16:creationId xmlns:a16="http://schemas.microsoft.com/office/drawing/2014/main" id="{0C62068D-5B6F-7CB3-6C57-705AFCAE029C}"/>
                  </a:ext>
                </a:extLst>
              </p:cNvPr>
              <p:cNvSpPr>
                <a:spLocks noEditPoints="1"/>
              </p:cNvSpPr>
              <p:nvPr>
                <p:custDataLst>
                  <p:tags r:id="rId36"/>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86" name="Power_Plant2" descr="{&quot;Key&quot;:&quot;POWER_USER_SHAPE_ICON&quot;,&quot;Value&quot;:&quot;POWER_USER_SHAPE_ICON_STYLE_1&quot;}">
              <a:extLst>
                <a:ext uri="{FF2B5EF4-FFF2-40B4-BE49-F238E27FC236}">
                  <a16:creationId xmlns:a16="http://schemas.microsoft.com/office/drawing/2014/main" id="{1A09B59D-452F-5AC4-0DE2-601CECF06EEC}"/>
                </a:ext>
              </a:extLst>
            </p:cNvPr>
            <p:cNvGrpSpPr>
              <a:grpSpLocks noChangeAspect="1"/>
            </p:cNvGrpSpPr>
            <p:nvPr>
              <p:custDataLst>
                <p:tags r:id="rId20"/>
              </p:custDataLst>
            </p:nvPr>
          </p:nvGrpSpPr>
          <p:grpSpPr bwMode="auto">
            <a:xfrm>
              <a:off x="10062751" y="3099205"/>
              <a:ext cx="141408" cy="144000"/>
              <a:chOff x="8" y="8"/>
              <a:chExt cx="418" cy="471"/>
            </a:xfrm>
            <a:solidFill>
              <a:schemeClr val="tx1"/>
            </a:solidFill>
          </p:grpSpPr>
          <p:sp>
            <p:nvSpPr>
              <p:cNvPr id="287" name="Power_Plant2">
                <a:extLst>
                  <a:ext uri="{FF2B5EF4-FFF2-40B4-BE49-F238E27FC236}">
                    <a16:creationId xmlns:a16="http://schemas.microsoft.com/office/drawing/2014/main" id="{6545FB6C-1F57-EC7E-04BB-5943D225ED4D}"/>
                  </a:ext>
                </a:extLst>
              </p:cNvPr>
              <p:cNvSpPr>
                <a:spLocks/>
              </p:cNvSpPr>
              <p:nvPr>
                <p:custDataLst>
                  <p:tags r:id="rId33"/>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8" name="Power_Plant2">
                <a:extLst>
                  <a:ext uri="{FF2B5EF4-FFF2-40B4-BE49-F238E27FC236}">
                    <a16:creationId xmlns:a16="http://schemas.microsoft.com/office/drawing/2014/main" id="{AFA0FEF2-BED2-3175-7F9C-EE0C3B29E58D}"/>
                  </a:ext>
                </a:extLst>
              </p:cNvPr>
              <p:cNvSpPr>
                <a:spLocks noEditPoints="1"/>
              </p:cNvSpPr>
              <p:nvPr>
                <p:custDataLst>
                  <p:tags r:id="rId34"/>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89" name="Dam" descr="{&quot;Key&quot;:&quot;POWER_USER_SHAPE_ICON&quot;,&quot;Value&quot;:&quot;POWER_USER_SHAPE_ICON_STYLE_1&quot;}">
              <a:extLst>
                <a:ext uri="{FF2B5EF4-FFF2-40B4-BE49-F238E27FC236}">
                  <a16:creationId xmlns:a16="http://schemas.microsoft.com/office/drawing/2014/main" id="{322FAF0C-EF3F-079A-D8DC-4F3C226A8FB3}"/>
                </a:ext>
              </a:extLst>
            </p:cNvPr>
            <p:cNvSpPr>
              <a:spLocks noChangeAspect="1" noEditPoints="1"/>
            </p:cNvSpPr>
            <p:nvPr>
              <p:custDataLst>
                <p:tags r:id="rId21"/>
              </p:custDataLst>
            </p:nvPr>
          </p:nvSpPr>
          <p:spPr bwMode="auto">
            <a:xfrm>
              <a:off x="10520352" y="2791217"/>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0" name="Dam" descr="{&quot;Key&quot;:&quot;POWER_USER_SHAPE_ICON&quot;,&quot;Value&quot;:&quot;POWER_USER_SHAPE_ICON_STYLE_1&quot;}">
              <a:extLst>
                <a:ext uri="{FF2B5EF4-FFF2-40B4-BE49-F238E27FC236}">
                  <a16:creationId xmlns:a16="http://schemas.microsoft.com/office/drawing/2014/main" id="{ACDFBB35-F596-C27F-1254-F8A3417C8E79}"/>
                </a:ext>
              </a:extLst>
            </p:cNvPr>
            <p:cNvSpPr>
              <a:spLocks noChangeAspect="1" noEditPoints="1"/>
            </p:cNvSpPr>
            <p:nvPr>
              <p:custDataLst>
                <p:tags r:id="rId22"/>
              </p:custDataLst>
            </p:nvPr>
          </p:nvSpPr>
          <p:spPr bwMode="auto">
            <a:xfrm>
              <a:off x="10059591" y="3699870"/>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291" name="TextBox 290">
              <a:extLst>
                <a:ext uri="{FF2B5EF4-FFF2-40B4-BE49-F238E27FC236}">
                  <a16:creationId xmlns:a16="http://schemas.microsoft.com/office/drawing/2014/main" id="{6C036EDD-5FF0-1C2C-45B1-3AAB5F874657}"/>
                </a:ext>
              </a:extLst>
            </p:cNvPr>
            <p:cNvSpPr txBox="1"/>
            <p:nvPr/>
          </p:nvSpPr>
          <p:spPr>
            <a:xfrm>
              <a:off x="10103107" y="3677863"/>
              <a:ext cx="944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Farkhad</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92" name="Dam" descr="{&quot;Key&quot;:&quot;POWER_USER_SHAPE_ICON&quot;,&quot;Value&quot;:&quot;POWER_USER_SHAPE_ICON_STYLE_1&quot;}">
              <a:extLst>
                <a:ext uri="{FF2B5EF4-FFF2-40B4-BE49-F238E27FC236}">
                  <a16:creationId xmlns:a16="http://schemas.microsoft.com/office/drawing/2014/main" id="{AACBB408-3A66-0F76-FC49-1907019E0E09}"/>
                </a:ext>
              </a:extLst>
            </p:cNvPr>
            <p:cNvSpPr>
              <a:spLocks noChangeAspect="1" noEditPoints="1"/>
            </p:cNvSpPr>
            <p:nvPr>
              <p:custDataLst>
                <p:tags r:id="rId23"/>
              </p:custDataLst>
            </p:nvPr>
          </p:nvSpPr>
          <p:spPr bwMode="auto">
            <a:xfrm>
              <a:off x="9539519" y="4624722"/>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4" name="Dam" descr="{&quot;Key&quot;:&quot;POWER_USER_SHAPE_ICON&quot;,&quot;Value&quot;:&quot;POWER_USER_SHAPE_ICON_STYLE_1&quot;}">
              <a:extLst>
                <a:ext uri="{FF2B5EF4-FFF2-40B4-BE49-F238E27FC236}">
                  <a16:creationId xmlns:a16="http://schemas.microsoft.com/office/drawing/2014/main" id="{C3C30382-D98F-BE52-5DE3-57AE944C3D93}"/>
                </a:ext>
              </a:extLst>
            </p:cNvPr>
            <p:cNvSpPr>
              <a:spLocks noChangeAspect="1" noEditPoints="1"/>
            </p:cNvSpPr>
            <p:nvPr>
              <p:custDataLst>
                <p:tags r:id="rId24"/>
              </p:custDataLst>
            </p:nvPr>
          </p:nvSpPr>
          <p:spPr bwMode="auto">
            <a:xfrm>
              <a:off x="9218461" y="4385015"/>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6" name="Dam" descr="{&quot;Key&quot;:&quot;POWER_USER_SHAPE_ICON&quot;,&quot;Value&quot;:&quot;POWER_USER_SHAPE_ICON_STYLE_1&quot;}">
              <a:extLst>
                <a:ext uri="{FF2B5EF4-FFF2-40B4-BE49-F238E27FC236}">
                  <a16:creationId xmlns:a16="http://schemas.microsoft.com/office/drawing/2014/main" id="{0F9D916E-5849-F1F3-79E0-4FFB0F76DEE4}"/>
                </a:ext>
              </a:extLst>
            </p:cNvPr>
            <p:cNvSpPr>
              <a:spLocks noChangeAspect="1" noEditPoints="1"/>
            </p:cNvSpPr>
            <p:nvPr>
              <p:custDataLst>
                <p:tags r:id="rId25"/>
              </p:custDataLst>
            </p:nvPr>
          </p:nvSpPr>
          <p:spPr bwMode="auto">
            <a:xfrm>
              <a:off x="9139276" y="3883249"/>
              <a:ext cx="119231" cy="108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8" name="TextBox 297">
              <a:extLst>
                <a:ext uri="{FF2B5EF4-FFF2-40B4-BE49-F238E27FC236}">
                  <a16:creationId xmlns:a16="http://schemas.microsoft.com/office/drawing/2014/main" id="{26C72439-F169-EC5C-004A-EFDB361C9D73}"/>
                </a:ext>
              </a:extLst>
            </p:cNvPr>
            <p:cNvSpPr txBox="1"/>
            <p:nvPr/>
          </p:nvSpPr>
          <p:spPr>
            <a:xfrm>
              <a:off x="5632330" y="3331390"/>
              <a:ext cx="1280028"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Tuyamuin</a:t>
              </a:r>
              <a:r>
                <a:rPr kumimoji="0" lang="en-US"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HPP</a:t>
              </a:r>
              <a:endParaRPr kumimoji="0" lang="ru-RU"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00" name="Dam" descr="{&quot;Key&quot;:&quot;POWER_USER_SHAPE_ICON&quot;,&quot;Value&quot;:&quot;POWER_USER_SHAPE_ICON_STYLE_1&quot;}">
              <a:extLst>
                <a:ext uri="{FF2B5EF4-FFF2-40B4-BE49-F238E27FC236}">
                  <a16:creationId xmlns:a16="http://schemas.microsoft.com/office/drawing/2014/main" id="{204795EB-F758-0496-290B-D2CD4794E592}"/>
                </a:ext>
              </a:extLst>
            </p:cNvPr>
            <p:cNvSpPr>
              <a:spLocks noChangeAspect="1" noEditPoints="1"/>
            </p:cNvSpPr>
            <p:nvPr>
              <p:custDataLst>
                <p:tags r:id="rId26"/>
              </p:custDataLst>
            </p:nvPr>
          </p:nvSpPr>
          <p:spPr bwMode="auto">
            <a:xfrm>
              <a:off x="6860909" y="3344660"/>
              <a:ext cx="158975" cy="144000"/>
            </a:xfrm>
            <a:custGeom>
              <a:avLst/>
              <a:gdLst>
                <a:gd name="T0" fmla="*/ 460 w 700"/>
                <a:gd name="T1" fmla="*/ 47 h 627"/>
                <a:gd name="T2" fmla="*/ 318 w 700"/>
                <a:gd name="T3" fmla="*/ 47 h 627"/>
                <a:gd name="T4" fmla="*/ 318 w 700"/>
                <a:gd name="T5" fmla="*/ 94 h 627"/>
                <a:gd name="T6" fmla="*/ 460 w 700"/>
                <a:gd name="T7" fmla="*/ 94 h 627"/>
                <a:gd name="T8" fmla="*/ 460 w 700"/>
                <a:gd name="T9" fmla="*/ 47 h 627"/>
                <a:gd name="T10" fmla="*/ 637 w 700"/>
                <a:gd name="T11" fmla="*/ 47 h 627"/>
                <a:gd name="T12" fmla="*/ 495 w 700"/>
                <a:gd name="T13" fmla="*/ 47 h 627"/>
                <a:gd name="T14" fmla="*/ 495 w 700"/>
                <a:gd name="T15" fmla="*/ 94 h 627"/>
                <a:gd name="T16" fmla="*/ 637 w 700"/>
                <a:gd name="T17" fmla="*/ 94 h 627"/>
                <a:gd name="T18" fmla="*/ 637 w 700"/>
                <a:gd name="T19" fmla="*/ 47 h 627"/>
                <a:gd name="T20" fmla="*/ 106 w 700"/>
                <a:gd name="T21" fmla="*/ 0 h 627"/>
                <a:gd name="T22" fmla="*/ 700 w 700"/>
                <a:gd name="T23" fmla="*/ 0 h 627"/>
                <a:gd name="T24" fmla="*/ 700 w 700"/>
                <a:gd name="T25" fmla="*/ 627 h 627"/>
                <a:gd name="T26" fmla="*/ 531 w 700"/>
                <a:gd name="T27" fmla="*/ 627 h 627"/>
                <a:gd name="T28" fmla="*/ 637 w 700"/>
                <a:gd name="T29" fmla="*/ 231 h 627"/>
                <a:gd name="T30" fmla="*/ 637 w 700"/>
                <a:gd name="T31" fmla="*/ 142 h 627"/>
                <a:gd name="T32" fmla="*/ 601 w 700"/>
                <a:gd name="T33" fmla="*/ 142 h 627"/>
                <a:gd name="T34" fmla="*/ 601 w 700"/>
                <a:gd name="T35" fmla="*/ 233 h 627"/>
                <a:gd name="T36" fmla="*/ 490 w 700"/>
                <a:gd name="T37" fmla="*/ 356 h 627"/>
                <a:gd name="T38" fmla="*/ 418 w 700"/>
                <a:gd name="T39" fmla="*/ 627 h 627"/>
                <a:gd name="T40" fmla="*/ 354 w 700"/>
                <a:gd name="T41" fmla="*/ 627 h 627"/>
                <a:gd name="T42" fmla="*/ 460 w 700"/>
                <a:gd name="T43" fmla="*/ 231 h 627"/>
                <a:gd name="T44" fmla="*/ 460 w 700"/>
                <a:gd name="T45" fmla="*/ 142 h 627"/>
                <a:gd name="T46" fmla="*/ 424 w 700"/>
                <a:gd name="T47" fmla="*/ 142 h 627"/>
                <a:gd name="T48" fmla="*/ 424 w 700"/>
                <a:gd name="T49" fmla="*/ 233 h 627"/>
                <a:gd name="T50" fmla="*/ 313 w 700"/>
                <a:gd name="T51" fmla="*/ 356 h 627"/>
                <a:gd name="T52" fmla="*/ 241 w 700"/>
                <a:gd name="T53" fmla="*/ 627 h 627"/>
                <a:gd name="T54" fmla="*/ 177 w 700"/>
                <a:gd name="T55" fmla="*/ 627 h 627"/>
                <a:gd name="T56" fmla="*/ 283 w 700"/>
                <a:gd name="T57" fmla="*/ 231 h 627"/>
                <a:gd name="T58" fmla="*/ 283 w 700"/>
                <a:gd name="T59" fmla="*/ 142 h 627"/>
                <a:gd name="T60" fmla="*/ 247 w 700"/>
                <a:gd name="T61" fmla="*/ 142 h 627"/>
                <a:gd name="T62" fmla="*/ 247 w 700"/>
                <a:gd name="T63" fmla="*/ 233 h 627"/>
                <a:gd name="T64" fmla="*/ 136 w 700"/>
                <a:gd name="T65" fmla="*/ 356 h 627"/>
                <a:gd name="T66" fmla="*/ 64 w 700"/>
                <a:gd name="T67" fmla="*/ 627 h 627"/>
                <a:gd name="T68" fmla="*/ 0 w 700"/>
                <a:gd name="T69" fmla="*/ 627 h 627"/>
                <a:gd name="T70" fmla="*/ 106 w 700"/>
                <a:gd name="T71" fmla="*/ 231 h 627"/>
                <a:gd name="T72" fmla="*/ 106 w 700"/>
                <a:gd name="T73" fmla="*/ 0 h 627"/>
                <a:gd name="T74" fmla="*/ 141 w 700"/>
                <a:gd name="T75" fmla="*/ 94 h 627"/>
                <a:gd name="T76" fmla="*/ 283 w 700"/>
                <a:gd name="T77" fmla="*/ 94 h 627"/>
                <a:gd name="T78" fmla="*/ 283 w 700"/>
                <a:gd name="T79" fmla="*/ 47 h 627"/>
                <a:gd name="T80" fmla="*/ 141 w 700"/>
                <a:gd name="T81" fmla="*/ 47 h 627"/>
                <a:gd name="T82" fmla="*/ 141 w 700"/>
                <a:gd name="T83" fmla="*/ 94 h 627"/>
                <a:gd name="T84" fmla="*/ 141 w 700"/>
                <a:gd name="T85" fmla="*/ 9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0" h="627">
                  <a:moveTo>
                    <a:pt x="460" y="47"/>
                  </a:moveTo>
                  <a:lnTo>
                    <a:pt x="318" y="47"/>
                  </a:lnTo>
                  <a:lnTo>
                    <a:pt x="318" y="94"/>
                  </a:lnTo>
                  <a:lnTo>
                    <a:pt x="460" y="94"/>
                  </a:lnTo>
                  <a:lnTo>
                    <a:pt x="460" y="47"/>
                  </a:lnTo>
                  <a:close/>
                  <a:moveTo>
                    <a:pt x="637" y="47"/>
                  </a:moveTo>
                  <a:lnTo>
                    <a:pt x="495" y="47"/>
                  </a:lnTo>
                  <a:lnTo>
                    <a:pt x="495" y="94"/>
                  </a:lnTo>
                  <a:lnTo>
                    <a:pt x="637" y="94"/>
                  </a:lnTo>
                  <a:lnTo>
                    <a:pt x="637" y="47"/>
                  </a:lnTo>
                  <a:close/>
                  <a:moveTo>
                    <a:pt x="106" y="0"/>
                  </a:moveTo>
                  <a:lnTo>
                    <a:pt x="700" y="0"/>
                  </a:lnTo>
                  <a:lnTo>
                    <a:pt x="700" y="627"/>
                  </a:lnTo>
                  <a:lnTo>
                    <a:pt x="531" y="627"/>
                  </a:lnTo>
                  <a:lnTo>
                    <a:pt x="637" y="231"/>
                  </a:lnTo>
                  <a:lnTo>
                    <a:pt x="637" y="142"/>
                  </a:lnTo>
                  <a:lnTo>
                    <a:pt x="601" y="142"/>
                  </a:lnTo>
                  <a:lnTo>
                    <a:pt x="601" y="233"/>
                  </a:lnTo>
                  <a:cubicBezTo>
                    <a:pt x="523" y="240"/>
                    <a:pt x="511" y="277"/>
                    <a:pt x="490" y="356"/>
                  </a:cubicBezTo>
                  <a:lnTo>
                    <a:pt x="418" y="627"/>
                  </a:lnTo>
                  <a:lnTo>
                    <a:pt x="354" y="627"/>
                  </a:lnTo>
                  <a:lnTo>
                    <a:pt x="460" y="231"/>
                  </a:lnTo>
                  <a:lnTo>
                    <a:pt x="460" y="142"/>
                  </a:lnTo>
                  <a:lnTo>
                    <a:pt x="424" y="142"/>
                  </a:lnTo>
                  <a:lnTo>
                    <a:pt x="424" y="233"/>
                  </a:lnTo>
                  <a:cubicBezTo>
                    <a:pt x="346" y="240"/>
                    <a:pt x="334" y="277"/>
                    <a:pt x="313" y="356"/>
                  </a:cubicBezTo>
                  <a:lnTo>
                    <a:pt x="241" y="627"/>
                  </a:lnTo>
                  <a:lnTo>
                    <a:pt x="177" y="627"/>
                  </a:lnTo>
                  <a:lnTo>
                    <a:pt x="283" y="231"/>
                  </a:lnTo>
                  <a:lnTo>
                    <a:pt x="283" y="142"/>
                  </a:lnTo>
                  <a:lnTo>
                    <a:pt x="247" y="142"/>
                  </a:lnTo>
                  <a:lnTo>
                    <a:pt x="247" y="233"/>
                  </a:lnTo>
                  <a:cubicBezTo>
                    <a:pt x="169" y="240"/>
                    <a:pt x="157" y="277"/>
                    <a:pt x="136" y="356"/>
                  </a:cubicBezTo>
                  <a:lnTo>
                    <a:pt x="64" y="627"/>
                  </a:lnTo>
                  <a:lnTo>
                    <a:pt x="0" y="627"/>
                  </a:lnTo>
                  <a:lnTo>
                    <a:pt x="106" y="231"/>
                  </a:lnTo>
                  <a:lnTo>
                    <a:pt x="106" y="0"/>
                  </a:lnTo>
                  <a:close/>
                  <a:moveTo>
                    <a:pt x="141" y="94"/>
                  </a:moveTo>
                  <a:lnTo>
                    <a:pt x="283" y="94"/>
                  </a:lnTo>
                  <a:lnTo>
                    <a:pt x="283" y="47"/>
                  </a:lnTo>
                  <a:lnTo>
                    <a:pt x="141" y="47"/>
                  </a:lnTo>
                  <a:lnTo>
                    <a:pt x="141" y="94"/>
                  </a:lnTo>
                  <a:lnTo>
                    <a:pt x="141" y="94"/>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3" name="Picture 2" descr="High-transformatorel black and white Royalty Free Vector">
              <a:extLst>
                <a:ext uri="{FF2B5EF4-FFF2-40B4-BE49-F238E27FC236}">
                  <a16:creationId xmlns:a16="http://schemas.microsoft.com/office/drawing/2014/main" id="{C87BEAF5-A744-0D68-7F3A-3C4959A11A3E}"/>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10358047" y="3190770"/>
              <a:ext cx="181510" cy="142802"/>
            </a:xfrm>
            <a:prstGeom prst="rect">
              <a:avLst/>
            </a:prstGeom>
            <a:noFill/>
            <a:extLst>
              <a:ext uri="{909E8E84-426E-40DD-AFC4-6F175D3DCCD1}">
                <a14:hiddenFill xmlns:a14="http://schemas.microsoft.com/office/drawing/2010/main">
                  <a:solidFill>
                    <a:srgbClr val="FFFFFF"/>
                  </a:solidFill>
                </a14:hiddenFill>
              </a:ext>
            </a:extLst>
          </p:spPr>
        </p:pic>
        <p:grpSp>
          <p:nvGrpSpPr>
            <p:cNvPr id="304" name="Power_Plant2" descr="{&quot;Key&quot;:&quot;POWER_USER_SHAPE_ICON&quot;,&quot;Value&quot;:&quot;POWER_USER_SHAPE_ICON_STYLE_1&quot;}">
              <a:extLst>
                <a:ext uri="{FF2B5EF4-FFF2-40B4-BE49-F238E27FC236}">
                  <a16:creationId xmlns:a16="http://schemas.microsoft.com/office/drawing/2014/main" id="{4A3391C4-D4A8-38B0-81C0-216C94E1E90E}"/>
                </a:ext>
              </a:extLst>
            </p:cNvPr>
            <p:cNvGrpSpPr>
              <a:grpSpLocks noChangeAspect="1"/>
            </p:cNvGrpSpPr>
            <p:nvPr>
              <p:custDataLst>
                <p:tags r:id="rId27"/>
              </p:custDataLst>
            </p:nvPr>
          </p:nvGrpSpPr>
          <p:grpSpPr bwMode="auto">
            <a:xfrm>
              <a:off x="10226825" y="2845113"/>
              <a:ext cx="141408" cy="144000"/>
              <a:chOff x="8" y="8"/>
              <a:chExt cx="418" cy="471"/>
            </a:xfrm>
            <a:solidFill>
              <a:schemeClr val="tx1"/>
            </a:solidFill>
          </p:grpSpPr>
          <p:sp>
            <p:nvSpPr>
              <p:cNvPr id="306" name="Power_Plant2">
                <a:extLst>
                  <a:ext uri="{FF2B5EF4-FFF2-40B4-BE49-F238E27FC236}">
                    <a16:creationId xmlns:a16="http://schemas.microsoft.com/office/drawing/2014/main" id="{8FE26FA6-7EB5-CEC5-C98C-6E72EE1B317D}"/>
                  </a:ext>
                </a:extLst>
              </p:cNvPr>
              <p:cNvSpPr>
                <a:spLocks/>
              </p:cNvSpPr>
              <p:nvPr>
                <p:custDataLst>
                  <p:tags r:id="rId31"/>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8" name="Power_Plant2">
                <a:extLst>
                  <a:ext uri="{FF2B5EF4-FFF2-40B4-BE49-F238E27FC236}">
                    <a16:creationId xmlns:a16="http://schemas.microsoft.com/office/drawing/2014/main" id="{037A330D-5AE5-778C-C935-C06E1B5D2ED6}"/>
                  </a:ext>
                </a:extLst>
              </p:cNvPr>
              <p:cNvSpPr>
                <a:spLocks noEditPoints="1"/>
              </p:cNvSpPr>
              <p:nvPr>
                <p:custDataLst>
                  <p:tags r:id="rId32"/>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13" name="TextBox 312">
              <a:extLst>
                <a:ext uri="{FF2B5EF4-FFF2-40B4-BE49-F238E27FC236}">
                  <a16:creationId xmlns:a16="http://schemas.microsoft.com/office/drawing/2014/main" id="{7CC43111-2940-A6DA-ACF5-9921A96E5D20}"/>
                </a:ext>
              </a:extLst>
            </p:cNvPr>
            <p:cNvSpPr txBox="1"/>
            <p:nvPr/>
          </p:nvSpPr>
          <p:spPr>
            <a:xfrm>
              <a:off x="9251950" y="2968835"/>
              <a:ext cx="921048" cy="153055"/>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lang="en-US" sz="400" b="1" dirty="0">
                  <a:solidFill>
                    <a:srgbClr val="4472C4">
                      <a:lumMod val="50000"/>
                    </a:srgbClr>
                  </a:solidFill>
                  <a:latin typeface="Arial" panose="020B0604020202020204" pitchFamily="34" charset="0"/>
                  <a:cs typeface="Arial" panose="020B0604020202020204" pitchFamily="34" charset="0"/>
                </a:rPr>
                <a:t>Tashkent TPP </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14" name="TextBox 313">
              <a:extLst>
                <a:ext uri="{FF2B5EF4-FFF2-40B4-BE49-F238E27FC236}">
                  <a16:creationId xmlns:a16="http://schemas.microsoft.com/office/drawing/2014/main" id="{71B980DA-179F-22C7-B357-1BD5F7D3E93F}"/>
                </a:ext>
              </a:extLst>
            </p:cNvPr>
            <p:cNvSpPr txBox="1"/>
            <p:nvPr/>
          </p:nvSpPr>
          <p:spPr>
            <a:xfrm>
              <a:off x="9372880" y="2845153"/>
              <a:ext cx="921048" cy="153055"/>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AKSA Tashkent TPP</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grpSp>
          <p:nvGrpSpPr>
            <p:cNvPr id="315" name="Power_Plant2" descr="{&quot;Key&quot;:&quot;POWER_USER_SHAPE_ICON&quot;,&quot;Value&quot;:&quot;POWER_USER_SHAPE_ICON_STYLE_1&quot;}">
              <a:extLst>
                <a:ext uri="{FF2B5EF4-FFF2-40B4-BE49-F238E27FC236}">
                  <a16:creationId xmlns:a16="http://schemas.microsoft.com/office/drawing/2014/main" id="{E27E7729-3691-F203-9F0C-33AA2F465E0E}"/>
                </a:ext>
              </a:extLst>
            </p:cNvPr>
            <p:cNvGrpSpPr>
              <a:grpSpLocks noChangeAspect="1"/>
            </p:cNvGrpSpPr>
            <p:nvPr>
              <p:custDataLst>
                <p:tags r:id="rId28"/>
              </p:custDataLst>
            </p:nvPr>
          </p:nvGrpSpPr>
          <p:grpSpPr bwMode="auto">
            <a:xfrm>
              <a:off x="7442573" y="3782202"/>
              <a:ext cx="141408" cy="144000"/>
              <a:chOff x="8" y="8"/>
              <a:chExt cx="418" cy="471"/>
            </a:xfrm>
            <a:solidFill>
              <a:schemeClr val="tx1"/>
            </a:solidFill>
          </p:grpSpPr>
          <p:sp>
            <p:nvSpPr>
              <p:cNvPr id="316" name="Power_Plant2">
                <a:extLst>
                  <a:ext uri="{FF2B5EF4-FFF2-40B4-BE49-F238E27FC236}">
                    <a16:creationId xmlns:a16="http://schemas.microsoft.com/office/drawing/2014/main" id="{BF6B168F-B7A2-242F-088E-F393BFAE4B08}"/>
                  </a:ext>
                </a:extLst>
              </p:cNvPr>
              <p:cNvSpPr>
                <a:spLocks/>
              </p:cNvSpPr>
              <p:nvPr>
                <p:custDataLst>
                  <p:tags r:id="rId29"/>
                </p:custDataLst>
              </p:nvPr>
            </p:nvSpPr>
            <p:spPr bwMode="auto">
              <a:xfrm>
                <a:off x="47" y="8"/>
                <a:ext cx="346" cy="66"/>
              </a:xfrm>
              <a:custGeom>
                <a:avLst/>
                <a:gdLst>
                  <a:gd name="T0" fmla="*/ 573 w 920"/>
                  <a:gd name="T1" fmla="*/ 35 h 174"/>
                  <a:gd name="T2" fmla="*/ 226 w 920"/>
                  <a:gd name="T3" fmla="*/ 35 h 174"/>
                  <a:gd name="T4" fmla="*/ 0 w 920"/>
                  <a:gd name="T5" fmla="*/ 0 h 174"/>
                  <a:gd name="T6" fmla="*/ 226 w 920"/>
                  <a:gd name="T7" fmla="*/ 139 h 174"/>
                  <a:gd name="T8" fmla="*/ 573 w 920"/>
                  <a:gd name="T9" fmla="*/ 139 h 174"/>
                  <a:gd name="T10" fmla="*/ 816 w 920"/>
                  <a:gd name="T11" fmla="*/ 174 h 174"/>
                  <a:gd name="T12" fmla="*/ 920 w 920"/>
                  <a:gd name="T13" fmla="*/ 174 h 174"/>
                  <a:gd name="T14" fmla="*/ 573 w 920"/>
                  <a:gd name="T15" fmla="*/ 3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174">
                    <a:moveTo>
                      <a:pt x="573" y="35"/>
                    </a:moveTo>
                    <a:lnTo>
                      <a:pt x="226" y="35"/>
                    </a:lnTo>
                    <a:cubicBezTo>
                      <a:pt x="163" y="35"/>
                      <a:pt x="36" y="14"/>
                      <a:pt x="0" y="0"/>
                    </a:cubicBezTo>
                    <a:cubicBezTo>
                      <a:pt x="6" y="2"/>
                      <a:pt x="52" y="139"/>
                      <a:pt x="226" y="139"/>
                    </a:cubicBezTo>
                    <a:lnTo>
                      <a:pt x="573" y="139"/>
                    </a:lnTo>
                    <a:cubicBezTo>
                      <a:pt x="633" y="139"/>
                      <a:pt x="816" y="139"/>
                      <a:pt x="816" y="174"/>
                    </a:cubicBezTo>
                    <a:lnTo>
                      <a:pt x="920" y="174"/>
                    </a:lnTo>
                    <a:cubicBezTo>
                      <a:pt x="920" y="35"/>
                      <a:pt x="728" y="35"/>
                      <a:pt x="573" y="3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7" name="Power_Plant2">
                <a:extLst>
                  <a:ext uri="{FF2B5EF4-FFF2-40B4-BE49-F238E27FC236}">
                    <a16:creationId xmlns:a16="http://schemas.microsoft.com/office/drawing/2014/main" id="{F6C68E8B-8D17-6C76-17B3-BB27CA4891FE}"/>
                  </a:ext>
                </a:extLst>
              </p:cNvPr>
              <p:cNvSpPr>
                <a:spLocks noEditPoints="1"/>
              </p:cNvSpPr>
              <p:nvPr>
                <p:custDataLst>
                  <p:tags r:id="rId30"/>
                </p:custDataLst>
              </p:nvPr>
            </p:nvSpPr>
            <p:spPr bwMode="auto">
              <a:xfrm>
                <a:off x="8" y="93"/>
                <a:ext cx="418" cy="386"/>
              </a:xfrm>
              <a:custGeom>
                <a:avLst/>
                <a:gdLst>
                  <a:gd name="T0" fmla="*/ 1042 w 1111"/>
                  <a:gd name="T1" fmla="*/ 0 h 1024"/>
                  <a:gd name="T2" fmla="*/ 903 w 1111"/>
                  <a:gd name="T3" fmla="*/ 0 h 1024"/>
                  <a:gd name="T4" fmla="*/ 857 w 1111"/>
                  <a:gd name="T5" fmla="*/ 677 h 1024"/>
                  <a:gd name="T6" fmla="*/ 764 w 1111"/>
                  <a:gd name="T7" fmla="*/ 677 h 1024"/>
                  <a:gd name="T8" fmla="*/ 764 w 1111"/>
                  <a:gd name="T9" fmla="*/ 434 h 1024"/>
                  <a:gd name="T10" fmla="*/ 0 w 1111"/>
                  <a:gd name="T11" fmla="*/ 434 h 1024"/>
                  <a:gd name="T12" fmla="*/ 0 w 1111"/>
                  <a:gd name="T13" fmla="*/ 1024 h 1024"/>
                  <a:gd name="T14" fmla="*/ 764 w 1111"/>
                  <a:gd name="T15" fmla="*/ 1024 h 1024"/>
                  <a:gd name="T16" fmla="*/ 833 w 1111"/>
                  <a:gd name="T17" fmla="*/ 1024 h 1024"/>
                  <a:gd name="T18" fmla="*/ 938 w 1111"/>
                  <a:gd name="T19" fmla="*/ 1024 h 1024"/>
                  <a:gd name="T20" fmla="*/ 1111 w 1111"/>
                  <a:gd name="T21" fmla="*/ 1024 h 1024"/>
                  <a:gd name="T22" fmla="*/ 1042 w 1111"/>
                  <a:gd name="T23" fmla="*/ 0 h 1024"/>
                  <a:gd name="T24" fmla="*/ 282 w 1111"/>
                  <a:gd name="T25" fmla="*/ 948 h 1024"/>
                  <a:gd name="T26" fmla="*/ 367 w 1111"/>
                  <a:gd name="T27" fmla="*/ 777 h 1024"/>
                  <a:gd name="T28" fmla="*/ 260 w 1111"/>
                  <a:gd name="T29" fmla="*/ 777 h 1024"/>
                  <a:gd name="T30" fmla="*/ 410 w 1111"/>
                  <a:gd name="T31" fmla="*/ 521 h 1024"/>
                  <a:gd name="T32" fmla="*/ 517 w 1111"/>
                  <a:gd name="T33" fmla="*/ 521 h 1024"/>
                  <a:gd name="T34" fmla="*/ 410 w 1111"/>
                  <a:gd name="T35" fmla="*/ 691 h 1024"/>
                  <a:gd name="T36" fmla="*/ 538 w 1111"/>
                  <a:gd name="T37" fmla="*/ 691 h 1024"/>
                  <a:gd name="T38" fmla="*/ 282 w 1111"/>
                  <a:gd name="T39" fmla="*/ 94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1" h="1024">
                    <a:moveTo>
                      <a:pt x="1042" y="0"/>
                    </a:moveTo>
                    <a:lnTo>
                      <a:pt x="903" y="0"/>
                    </a:lnTo>
                    <a:lnTo>
                      <a:pt x="857" y="677"/>
                    </a:lnTo>
                    <a:lnTo>
                      <a:pt x="764" y="677"/>
                    </a:lnTo>
                    <a:lnTo>
                      <a:pt x="764" y="434"/>
                    </a:lnTo>
                    <a:lnTo>
                      <a:pt x="0" y="434"/>
                    </a:lnTo>
                    <a:lnTo>
                      <a:pt x="0" y="1024"/>
                    </a:lnTo>
                    <a:lnTo>
                      <a:pt x="764" y="1024"/>
                    </a:lnTo>
                    <a:lnTo>
                      <a:pt x="833" y="1024"/>
                    </a:lnTo>
                    <a:lnTo>
                      <a:pt x="938" y="1024"/>
                    </a:lnTo>
                    <a:lnTo>
                      <a:pt x="1111" y="1024"/>
                    </a:lnTo>
                    <a:lnTo>
                      <a:pt x="1042" y="0"/>
                    </a:lnTo>
                    <a:close/>
                    <a:moveTo>
                      <a:pt x="282" y="948"/>
                    </a:moveTo>
                    <a:lnTo>
                      <a:pt x="367" y="777"/>
                    </a:lnTo>
                    <a:lnTo>
                      <a:pt x="260" y="777"/>
                    </a:lnTo>
                    <a:lnTo>
                      <a:pt x="410" y="521"/>
                    </a:lnTo>
                    <a:lnTo>
                      <a:pt x="517" y="521"/>
                    </a:lnTo>
                    <a:lnTo>
                      <a:pt x="410" y="691"/>
                    </a:lnTo>
                    <a:lnTo>
                      <a:pt x="538" y="691"/>
                    </a:lnTo>
                    <a:lnTo>
                      <a:pt x="282" y="948"/>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19" name="Picture 2" descr="High-transformatorel black and white Royalty Free Vector">
              <a:extLst>
                <a:ext uri="{FF2B5EF4-FFF2-40B4-BE49-F238E27FC236}">
                  <a16:creationId xmlns:a16="http://schemas.microsoft.com/office/drawing/2014/main" id="{2E929F08-2F5E-EE83-839F-4FC15906A08A}"/>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10869338" y="3464813"/>
              <a:ext cx="181510" cy="142802"/>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2" descr="High-transformatorel black and white Royalty Free Vector">
              <a:extLst>
                <a:ext uri="{FF2B5EF4-FFF2-40B4-BE49-F238E27FC236}">
                  <a16:creationId xmlns:a16="http://schemas.microsoft.com/office/drawing/2014/main" id="{D23412AF-63FF-EB1E-25B0-E6BDA2DF51EB}"/>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11852523" y="3349112"/>
              <a:ext cx="181510" cy="142802"/>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2" descr="High-transformatorel black and white Royalty Free Vector">
              <a:extLst>
                <a:ext uri="{FF2B5EF4-FFF2-40B4-BE49-F238E27FC236}">
                  <a16:creationId xmlns:a16="http://schemas.microsoft.com/office/drawing/2014/main" id="{855F5F5B-F643-87D2-A1FD-00A9A6190116}"/>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9209795" y="4038317"/>
              <a:ext cx="181510" cy="142802"/>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2" descr="High-transformatorel black and white Royalty Free Vector">
              <a:extLst>
                <a:ext uri="{FF2B5EF4-FFF2-40B4-BE49-F238E27FC236}">
                  <a16:creationId xmlns:a16="http://schemas.microsoft.com/office/drawing/2014/main" id="{E5FD8D33-6E24-76C4-B7A9-1A6D3D9E9CE5}"/>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9289044" y="4980790"/>
              <a:ext cx="181510" cy="142802"/>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2" descr="High-transformatorel black and white Royalty Free Vector">
              <a:extLst>
                <a:ext uri="{FF2B5EF4-FFF2-40B4-BE49-F238E27FC236}">
                  <a16:creationId xmlns:a16="http://schemas.microsoft.com/office/drawing/2014/main" id="{3225C43B-F980-783F-89D4-83CD0AE610B7}"/>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8901550" y="4295573"/>
              <a:ext cx="181510" cy="142802"/>
            </a:xfrm>
            <a:prstGeom prst="rect">
              <a:avLst/>
            </a:prstGeom>
            <a:noFill/>
            <a:extLst>
              <a:ext uri="{909E8E84-426E-40DD-AFC4-6F175D3DCCD1}">
                <a14:hiddenFill xmlns:a14="http://schemas.microsoft.com/office/drawing/2010/main">
                  <a:solidFill>
                    <a:srgbClr val="FFFFFF"/>
                  </a:solidFill>
                </a14:hiddenFill>
              </a:ext>
            </a:extLst>
          </p:spPr>
        </p:pic>
        <p:sp>
          <p:nvSpPr>
            <p:cNvPr id="326" name="TextBox 325">
              <a:extLst>
                <a:ext uri="{FF2B5EF4-FFF2-40B4-BE49-F238E27FC236}">
                  <a16:creationId xmlns:a16="http://schemas.microsoft.com/office/drawing/2014/main" id="{E08B5A03-EB12-5A59-533B-9F16954AB224}"/>
                </a:ext>
              </a:extLst>
            </p:cNvPr>
            <p:cNvSpPr txBox="1"/>
            <p:nvPr/>
          </p:nvSpPr>
          <p:spPr>
            <a:xfrm>
              <a:off x="8067676" y="4293842"/>
              <a:ext cx="924996"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Guzar</a:t>
              </a:r>
              <a:r>
                <a:rPr kumimoji="0" lang="uz-Cyrl-UZ"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 </a:t>
              </a:r>
              <a:r>
                <a:rPr kumimoji="0" lang="en-US"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a:t>
              </a:r>
              <a:endParaRPr kumimoji="0" lang="ru-RU"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27" name="Picture 2" descr="High-transformatorel black and white Royalty Free Vector">
              <a:extLst>
                <a:ext uri="{FF2B5EF4-FFF2-40B4-BE49-F238E27FC236}">
                  <a16:creationId xmlns:a16="http://schemas.microsoft.com/office/drawing/2014/main" id="{B78A5B8E-926F-B548-2ED6-88E8DECCEA72}"/>
                </a:ext>
              </a:extLst>
            </p:cNvPr>
            <p:cNvPicPr>
              <a:picLocks noChangeAspect="1" noChangeArrowheads="1"/>
            </p:cNvPicPr>
            <p:nvPr/>
          </p:nvPicPr>
          <p:blipFill rotWithShape="1">
            <a:blip r:embed="rId71" cstate="hqprint">
              <a:duotone>
                <a:srgbClr val="4472C4">
                  <a:shade val="45000"/>
                  <a:satMod val="135000"/>
                </a:srgbClr>
                <a:prstClr val="white"/>
              </a:duotone>
              <a:extLst>
                <a:ext uri="{BEBA8EAE-BF5A-486C-A8C5-ECC9F3942E4B}">
                  <a14:imgProps xmlns:a14="http://schemas.microsoft.com/office/drawing/2010/main">
                    <a14:imgLayer r:embed="rId72">
                      <a14:imgEffect>
                        <a14:backgroundRemoval t="3743" b="82888" l="8500" r="94400">
                          <a14:foregroundMark x1="33500" y1="4278" x2="35200" y2="22888"/>
                          <a14:foregroundMark x1="45800" y1="4599" x2="46000" y2="24171"/>
                          <a14:foregroundMark x1="58000" y1="4813" x2="56500" y2="18503"/>
                          <a14:foregroundMark x1="56500" y1="18503" x2="58300" y2="22995"/>
                          <a14:foregroundMark x1="64000" y1="21283" x2="64000" y2="28663"/>
                          <a14:foregroundMark x1="51600" y1="21070" x2="51800" y2="28877"/>
                          <a14:foregroundMark x1="39700" y1="20963" x2="39100" y2="28235"/>
                          <a14:foregroundMark x1="9300" y1="37219" x2="8500" y2="69519"/>
                          <a14:foregroundMark x1="91100" y1="37219" x2="90900" y2="69947"/>
                          <a14:foregroundMark x1="28500" y1="79251" x2="41100" y2="78824"/>
                          <a14:foregroundMark x1="58900" y1="81711" x2="38900" y2="82888"/>
                          <a14:foregroundMark x1="38900" y1="82888" x2="37900" y2="82674"/>
                          <a14:foregroundMark x1="94400" y1="35294" x2="94400" y2="35294"/>
                          <a14:foregroundMark x1="60300" y1="50695" x2="55300" y2="50374"/>
                          <a14:foregroundMark x1="50900" y1="46524" x2="54900" y2="49947"/>
                          <a14:foregroundMark x1="60900" y1="42781" x2="57600" y2="48021"/>
                        </a14:backgroundRemoval>
                      </a14:imgEffect>
                    </a14:imgLayer>
                  </a14:imgProps>
                </a:ext>
                <a:ext uri="{28A0092B-C50C-407E-A947-70E740481C1C}">
                  <a14:useLocalDpi xmlns:a14="http://schemas.microsoft.com/office/drawing/2010/main" val="0"/>
                </a:ext>
              </a:extLst>
            </a:blip>
            <a:srcRect b="15862"/>
            <a:stretch/>
          </p:blipFill>
          <p:spPr bwMode="auto">
            <a:xfrm>
              <a:off x="7518439" y="3965457"/>
              <a:ext cx="181510" cy="142802"/>
            </a:xfrm>
            <a:prstGeom prst="rect">
              <a:avLst/>
            </a:prstGeom>
            <a:noFill/>
            <a:extLst>
              <a:ext uri="{909E8E84-426E-40DD-AFC4-6F175D3DCCD1}">
                <a14:hiddenFill xmlns:a14="http://schemas.microsoft.com/office/drawing/2010/main">
                  <a:solidFill>
                    <a:srgbClr val="FFFFFF"/>
                  </a:solidFill>
                </a14:hiddenFill>
              </a:ext>
            </a:extLst>
          </p:spPr>
        </p:pic>
        <p:sp>
          <p:nvSpPr>
            <p:cNvPr id="328" name="Прямоугольник 327">
              <a:extLst>
                <a:ext uri="{FF2B5EF4-FFF2-40B4-BE49-F238E27FC236}">
                  <a16:creationId xmlns:a16="http://schemas.microsoft.com/office/drawing/2014/main" id="{ABF4B8B9-C05E-FCD1-9F74-C1044E97FBD2}"/>
                </a:ext>
              </a:extLst>
            </p:cNvPr>
            <p:cNvSpPr/>
            <p:nvPr/>
          </p:nvSpPr>
          <p:spPr>
            <a:xfrm>
              <a:off x="5836515" y="2335115"/>
              <a:ext cx="537766" cy="8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9" name="TextBox 328">
              <a:extLst>
                <a:ext uri="{FF2B5EF4-FFF2-40B4-BE49-F238E27FC236}">
                  <a16:creationId xmlns:a16="http://schemas.microsoft.com/office/drawing/2014/main" id="{120FB6C9-69A8-05AF-F1D3-7ED7A9456746}"/>
                </a:ext>
              </a:extLst>
            </p:cNvPr>
            <p:cNvSpPr txBox="1"/>
            <p:nvPr/>
          </p:nvSpPr>
          <p:spPr>
            <a:xfrm>
              <a:off x="5739300" y="2307326"/>
              <a:ext cx="1100848" cy="168123"/>
            </a:xfrm>
            <a:prstGeom prst="rect">
              <a:avLst/>
            </a:prstGeom>
            <a:noFill/>
          </p:spPr>
          <p:txBody>
            <a:bodyPr wrap="square">
              <a:spAutoFit/>
            </a:bodyPr>
            <a:lstStyle>
              <a:defPPr>
                <a:defRPr lang="ru-RU"/>
              </a:defPPr>
              <a:lvl1pPr algn="r">
                <a:lnSpc>
                  <a:spcPct val="106000"/>
                </a:lnSpc>
                <a:defRPr sz="600" b="1">
                  <a:solidFill>
                    <a:schemeClr val="accent1">
                      <a:lumMod val="5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Takhiyatash</a:t>
              </a:r>
              <a:r>
                <a:rPr kumimoji="0" lang="en-US"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a:t>
              </a:r>
              <a:endParaRPr kumimoji="0" lang="ru-RU"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30" name="Прямоугольник 329">
              <a:extLst>
                <a:ext uri="{FF2B5EF4-FFF2-40B4-BE49-F238E27FC236}">
                  <a16:creationId xmlns:a16="http://schemas.microsoft.com/office/drawing/2014/main" id="{3035BE9C-D0DF-2CCF-3148-0205928FA65E}"/>
                </a:ext>
              </a:extLst>
            </p:cNvPr>
            <p:cNvSpPr/>
            <p:nvPr/>
          </p:nvSpPr>
          <p:spPr>
            <a:xfrm>
              <a:off x="8010525" y="3517636"/>
              <a:ext cx="445535" cy="73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1" name="TextBox 330">
              <a:extLst>
                <a:ext uri="{FF2B5EF4-FFF2-40B4-BE49-F238E27FC236}">
                  <a16:creationId xmlns:a16="http://schemas.microsoft.com/office/drawing/2014/main" id="{349C2601-A2FC-B3CA-B671-C25F77C753F9}"/>
                </a:ext>
              </a:extLst>
            </p:cNvPr>
            <p:cNvSpPr txBox="1"/>
            <p:nvPr/>
          </p:nvSpPr>
          <p:spPr>
            <a:xfrm>
              <a:off x="7632112" y="3473601"/>
              <a:ext cx="921048"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Navoi</a:t>
              </a:r>
              <a:r>
                <a:rPr kumimoji="0" lang="en-US"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 </a:t>
              </a:r>
              <a:endParaRPr kumimoji="0" lang="ru-RU"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32" name="Прямоугольник 331">
              <a:extLst>
                <a:ext uri="{FF2B5EF4-FFF2-40B4-BE49-F238E27FC236}">
                  <a16:creationId xmlns:a16="http://schemas.microsoft.com/office/drawing/2014/main" id="{BE01E928-D00F-5E03-329D-F173B911D30D}"/>
                </a:ext>
              </a:extLst>
            </p:cNvPr>
            <p:cNvSpPr/>
            <p:nvPr/>
          </p:nvSpPr>
          <p:spPr>
            <a:xfrm>
              <a:off x="10653433" y="2826678"/>
              <a:ext cx="31330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3" name="TextBox 332">
              <a:extLst>
                <a:ext uri="{FF2B5EF4-FFF2-40B4-BE49-F238E27FC236}">
                  <a16:creationId xmlns:a16="http://schemas.microsoft.com/office/drawing/2014/main" id="{0D416931-A5C9-1AA8-A90D-4D37BC5FA70C}"/>
                </a:ext>
              </a:extLst>
            </p:cNvPr>
            <p:cNvSpPr txBox="1"/>
            <p:nvPr/>
          </p:nvSpPr>
          <p:spPr>
            <a:xfrm>
              <a:off x="10554694" y="2773645"/>
              <a:ext cx="944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Chorvoq</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34" name="Прямоугольник 333">
              <a:extLst>
                <a:ext uri="{FF2B5EF4-FFF2-40B4-BE49-F238E27FC236}">
                  <a16:creationId xmlns:a16="http://schemas.microsoft.com/office/drawing/2014/main" id="{0F618C5B-AAB5-8BA0-4BEE-E95D677AF11D}"/>
                </a:ext>
              </a:extLst>
            </p:cNvPr>
            <p:cNvSpPr/>
            <p:nvPr/>
          </p:nvSpPr>
          <p:spPr>
            <a:xfrm>
              <a:off x="10539557" y="2938782"/>
              <a:ext cx="92440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6" name="TextBox 335">
              <a:extLst>
                <a:ext uri="{FF2B5EF4-FFF2-40B4-BE49-F238E27FC236}">
                  <a16:creationId xmlns:a16="http://schemas.microsoft.com/office/drawing/2014/main" id="{EBF399C6-9B50-D741-5A55-923073631DFF}"/>
                </a:ext>
              </a:extLst>
            </p:cNvPr>
            <p:cNvSpPr txBox="1"/>
            <p:nvPr/>
          </p:nvSpPr>
          <p:spPr>
            <a:xfrm>
              <a:off x="10449577" y="2892030"/>
              <a:ext cx="1626111"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Chichik</a:t>
              </a:r>
              <a:r>
                <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Bozsuv</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37" name="Прямоугольник 336">
              <a:extLst>
                <a:ext uri="{FF2B5EF4-FFF2-40B4-BE49-F238E27FC236}">
                  <a16:creationId xmlns:a16="http://schemas.microsoft.com/office/drawing/2014/main" id="{49B48F5B-3A8B-8261-C0EA-68D3AA2B6E24}"/>
                </a:ext>
              </a:extLst>
            </p:cNvPr>
            <p:cNvSpPr/>
            <p:nvPr/>
          </p:nvSpPr>
          <p:spPr>
            <a:xfrm>
              <a:off x="9658750" y="3171923"/>
              <a:ext cx="391386" cy="6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8" name="TextBox 337">
              <a:extLst>
                <a:ext uri="{FF2B5EF4-FFF2-40B4-BE49-F238E27FC236}">
                  <a16:creationId xmlns:a16="http://schemas.microsoft.com/office/drawing/2014/main" id="{B731F715-15E8-C99D-EBD7-F614708AA844}"/>
                </a:ext>
              </a:extLst>
            </p:cNvPr>
            <p:cNvSpPr txBox="1"/>
            <p:nvPr/>
          </p:nvSpPr>
          <p:spPr>
            <a:xfrm>
              <a:off x="9218742" y="3127840"/>
              <a:ext cx="921048" cy="153055"/>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Tashkent HPC</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40" name="Прямоугольник 339">
              <a:extLst>
                <a:ext uri="{FF2B5EF4-FFF2-40B4-BE49-F238E27FC236}">
                  <a16:creationId xmlns:a16="http://schemas.microsoft.com/office/drawing/2014/main" id="{BD7CF74C-13FA-FE7B-6E57-3930411CE4AF}"/>
                </a:ext>
              </a:extLst>
            </p:cNvPr>
            <p:cNvSpPr/>
            <p:nvPr/>
          </p:nvSpPr>
          <p:spPr>
            <a:xfrm>
              <a:off x="9924567" y="3272807"/>
              <a:ext cx="430701" cy="45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1" name="TextBox 340">
              <a:extLst>
                <a:ext uri="{FF2B5EF4-FFF2-40B4-BE49-F238E27FC236}">
                  <a16:creationId xmlns:a16="http://schemas.microsoft.com/office/drawing/2014/main" id="{5EC9F104-692F-EF25-4058-A4D6F6A3E610}"/>
                </a:ext>
              </a:extLst>
            </p:cNvPr>
            <p:cNvSpPr txBox="1"/>
            <p:nvPr/>
          </p:nvSpPr>
          <p:spPr>
            <a:xfrm>
              <a:off x="9588534" y="3218827"/>
              <a:ext cx="864443" cy="153055"/>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Tashkent</a:t>
              </a:r>
              <a:r>
                <a:rPr kumimoji="0" lang="uz-Cyrl-UZ"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 </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2" name="Прямоугольник 341">
              <a:extLst>
                <a:ext uri="{FF2B5EF4-FFF2-40B4-BE49-F238E27FC236}">
                  <a16:creationId xmlns:a16="http://schemas.microsoft.com/office/drawing/2014/main" id="{0ABA35E3-05DC-83E9-86F8-6CF1564D66E3}"/>
                </a:ext>
              </a:extLst>
            </p:cNvPr>
            <p:cNvSpPr/>
            <p:nvPr/>
          </p:nvSpPr>
          <p:spPr>
            <a:xfrm>
              <a:off x="10830766" y="3094894"/>
              <a:ext cx="32618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3" name="TextBox 342">
              <a:extLst>
                <a:ext uri="{FF2B5EF4-FFF2-40B4-BE49-F238E27FC236}">
                  <a16:creationId xmlns:a16="http://schemas.microsoft.com/office/drawing/2014/main" id="{30F2424B-E93D-91F9-50F3-904B81F87AF9}"/>
                </a:ext>
              </a:extLst>
            </p:cNvPr>
            <p:cNvSpPr txBox="1"/>
            <p:nvPr/>
          </p:nvSpPr>
          <p:spPr>
            <a:xfrm>
              <a:off x="10727729" y="3043414"/>
              <a:ext cx="944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Angren</a:t>
              </a: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lang="en-US" sz="400" b="1" dirty="0">
                  <a:solidFill>
                    <a:srgbClr val="4472C4">
                      <a:lumMod val="50000"/>
                    </a:srgbClr>
                  </a:solidFill>
                  <a:latin typeface="Arial" panose="020B0604020202020204" pitchFamily="34" charset="0"/>
                  <a:cs typeface="Arial" panose="020B0604020202020204" pitchFamily="34" charset="0"/>
                </a:rPr>
                <a:t>T</a:t>
              </a: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PP</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44" name="Прямоугольник 343">
              <a:extLst>
                <a:ext uri="{FF2B5EF4-FFF2-40B4-BE49-F238E27FC236}">
                  <a16:creationId xmlns:a16="http://schemas.microsoft.com/office/drawing/2014/main" id="{864179B4-FB7C-D02F-F4AE-78578C9E9675}"/>
                </a:ext>
              </a:extLst>
            </p:cNvPr>
            <p:cNvSpPr/>
            <p:nvPr/>
          </p:nvSpPr>
          <p:spPr>
            <a:xfrm>
              <a:off x="10688302" y="3184420"/>
              <a:ext cx="46864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5" name="TextBox 344">
              <a:extLst>
                <a:ext uri="{FF2B5EF4-FFF2-40B4-BE49-F238E27FC236}">
                  <a16:creationId xmlns:a16="http://schemas.microsoft.com/office/drawing/2014/main" id="{F3C5103A-177A-2EB1-A0E7-F988EBD4406E}"/>
                </a:ext>
              </a:extLst>
            </p:cNvPr>
            <p:cNvSpPr txBox="1"/>
            <p:nvPr/>
          </p:nvSpPr>
          <p:spPr>
            <a:xfrm>
              <a:off x="10592142" y="3128868"/>
              <a:ext cx="944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Yangi</a:t>
              </a: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kumimoji="0" lang="en-US" sz="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Angren</a:t>
              </a: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48" name="Прямоугольник 347">
              <a:extLst>
                <a:ext uri="{FF2B5EF4-FFF2-40B4-BE49-F238E27FC236}">
                  <a16:creationId xmlns:a16="http://schemas.microsoft.com/office/drawing/2014/main" id="{ABD516AC-097F-2915-DE18-92F9C9B6651F}"/>
                </a:ext>
              </a:extLst>
            </p:cNvPr>
            <p:cNvSpPr/>
            <p:nvPr/>
          </p:nvSpPr>
          <p:spPr>
            <a:xfrm>
              <a:off x="9539469" y="3589885"/>
              <a:ext cx="382262"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9" name="TextBox 348">
              <a:extLst>
                <a:ext uri="{FF2B5EF4-FFF2-40B4-BE49-F238E27FC236}">
                  <a16:creationId xmlns:a16="http://schemas.microsoft.com/office/drawing/2014/main" id="{FAE44643-E759-0BE9-09A1-95140F43426C}"/>
                </a:ext>
              </a:extLst>
            </p:cNvPr>
            <p:cNvSpPr txBox="1"/>
            <p:nvPr/>
          </p:nvSpPr>
          <p:spPr>
            <a:xfrm>
              <a:off x="9101352" y="3541824"/>
              <a:ext cx="921048" cy="153055"/>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Sirdarya</a:t>
              </a:r>
              <a:r>
                <a:rPr kumimoji="0" lang="en-US"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50" name="Прямоугольник 349">
              <a:extLst>
                <a:ext uri="{FF2B5EF4-FFF2-40B4-BE49-F238E27FC236}">
                  <a16:creationId xmlns:a16="http://schemas.microsoft.com/office/drawing/2014/main" id="{0F4B568A-4108-A28D-BE11-409B1CA6931F}"/>
                </a:ext>
              </a:extLst>
            </p:cNvPr>
            <p:cNvSpPr/>
            <p:nvPr/>
          </p:nvSpPr>
          <p:spPr>
            <a:xfrm>
              <a:off x="9280333" y="3916677"/>
              <a:ext cx="81580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1" name="TextBox 350">
              <a:extLst>
                <a:ext uri="{FF2B5EF4-FFF2-40B4-BE49-F238E27FC236}">
                  <a16:creationId xmlns:a16="http://schemas.microsoft.com/office/drawing/2014/main" id="{B1DC5070-97E2-74E9-915C-CB80B9928FDA}"/>
                </a:ext>
              </a:extLst>
            </p:cNvPr>
            <p:cNvSpPr txBox="1"/>
            <p:nvPr/>
          </p:nvSpPr>
          <p:spPr>
            <a:xfrm>
              <a:off x="9187738" y="3863598"/>
              <a:ext cx="1536917"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400" b="1" dirty="0">
                  <a:solidFill>
                    <a:srgbClr val="002060"/>
                  </a:solidFill>
                  <a:latin typeface="Arial" panose="020B0604020202020204" pitchFamily="34" charset="0"/>
                  <a:cs typeface="Arial" panose="020B0604020202020204" pitchFamily="34" charset="0"/>
                </a:rPr>
                <a:t>Samarkand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2" name="Прямоугольник 351">
              <a:extLst>
                <a:ext uri="{FF2B5EF4-FFF2-40B4-BE49-F238E27FC236}">
                  <a16:creationId xmlns:a16="http://schemas.microsoft.com/office/drawing/2014/main" id="{416448FE-A13A-B87C-7AB0-FA5F10ED51CC}"/>
                </a:ext>
              </a:extLst>
            </p:cNvPr>
            <p:cNvSpPr/>
            <p:nvPr/>
          </p:nvSpPr>
          <p:spPr>
            <a:xfrm>
              <a:off x="9388694" y="4094647"/>
              <a:ext cx="561148" cy="6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3" name="TextBox 352">
              <a:extLst>
                <a:ext uri="{FF2B5EF4-FFF2-40B4-BE49-F238E27FC236}">
                  <a16:creationId xmlns:a16="http://schemas.microsoft.com/office/drawing/2014/main" id="{CD61BED2-130C-3C12-F476-2702775C5BAF}"/>
                </a:ext>
              </a:extLst>
            </p:cNvPr>
            <p:cNvSpPr txBox="1"/>
            <p:nvPr/>
          </p:nvSpPr>
          <p:spPr>
            <a:xfrm>
              <a:off x="9300550" y="4050348"/>
              <a:ext cx="967660"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Sugdiyona</a:t>
              </a:r>
              <a:r>
                <a:rPr kumimoji="0" lang="uz-Cyrl-UZ"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 </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4" name="Прямоугольник 353">
              <a:extLst>
                <a:ext uri="{FF2B5EF4-FFF2-40B4-BE49-F238E27FC236}">
                  <a16:creationId xmlns:a16="http://schemas.microsoft.com/office/drawing/2014/main" id="{E3EFBC7B-8D24-2777-66C2-F8D915E21D9B}"/>
                </a:ext>
              </a:extLst>
            </p:cNvPr>
            <p:cNvSpPr/>
            <p:nvPr/>
          </p:nvSpPr>
          <p:spPr>
            <a:xfrm>
              <a:off x="9686925" y="4654550"/>
              <a:ext cx="76265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5" name="TextBox 354">
              <a:extLst>
                <a:ext uri="{FF2B5EF4-FFF2-40B4-BE49-F238E27FC236}">
                  <a16:creationId xmlns:a16="http://schemas.microsoft.com/office/drawing/2014/main" id="{E6D91C3C-8127-68AC-3E71-43D0984B7C41}"/>
                </a:ext>
              </a:extLst>
            </p:cNvPr>
            <p:cNvSpPr txBox="1"/>
            <p:nvPr/>
          </p:nvSpPr>
          <p:spPr>
            <a:xfrm>
              <a:off x="9588534" y="4605738"/>
              <a:ext cx="1387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400" b="1" dirty="0" err="1">
                  <a:solidFill>
                    <a:srgbClr val="002060"/>
                  </a:solidFill>
                  <a:latin typeface="Arial" panose="020B0604020202020204" pitchFamily="34" charset="0"/>
                  <a:cs typeface="Arial" panose="020B0604020202020204" pitchFamily="34" charset="0"/>
                </a:rPr>
                <a:t>Tupalang</a:t>
              </a:r>
              <a:r>
                <a:rPr lang="en-US" sz="400" b="1" dirty="0">
                  <a:solidFill>
                    <a:srgbClr val="002060"/>
                  </a:solidFill>
                  <a:latin typeface="Arial" panose="020B0604020202020204" pitchFamily="34" charset="0"/>
                  <a:cs typeface="Arial" panose="020B0604020202020204" pitchFamily="34" charset="0"/>
                </a:rPr>
                <a:t>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6" name="Прямоугольник 355">
              <a:extLst>
                <a:ext uri="{FF2B5EF4-FFF2-40B4-BE49-F238E27FC236}">
                  <a16:creationId xmlns:a16="http://schemas.microsoft.com/office/drawing/2014/main" id="{EE5A1EFB-D4C3-ECCE-E108-52177CC7BC6C}"/>
                </a:ext>
              </a:extLst>
            </p:cNvPr>
            <p:cNvSpPr/>
            <p:nvPr/>
          </p:nvSpPr>
          <p:spPr>
            <a:xfrm>
              <a:off x="9350392" y="4412670"/>
              <a:ext cx="37224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7" name="TextBox 356">
              <a:extLst>
                <a:ext uri="{FF2B5EF4-FFF2-40B4-BE49-F238E27FC236}">
                  <a16:creationId xmlns:a16="http://schemas.microsoft.com/office/drawing/2014/main" id="{3B000B2F-22B3-B563-C19A-F74BC9C264CE}"/>
                </a:ext>
              </a:extLst>
            </p:cNvPr>
            <p:cNvSpPr txBox="1"/>
            <p:nvPr/>
          </p:nvSpPr>
          <p:spPr>
            <a:xfrm>
              <a:off x="9260199" y="4358099"/>
              <a:ext cx="13875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400" b="1" dirty="0" err="1">
                  <a:solidFill>
                    <a:srgbClr val="002060"/>
                  </a:solidFill>
                  <a:latin typeface="Arial" panose="020B0604020202020204" pitchFamily="34" charset="0"/>
                  <a:cs typeface="Arial" panose="020B0604020202020204" pitchFamily="34" charset="0"/>
                </a:rPr>
                <a:t>Khisorak</a:t>
              </a:r>
              <a:r>
                <a:rPr lang="en-US" sz="400" b="1" dirty="0">
                  <a:solidFill>
                    <a:srgbClr val="002060"/>
                  </a:solidFill>
                  <a:latin typeface="Arial" panose="020B0604020202020204" pitchFamily="34" charset="0"/>
                  <a:cs typeface="Arial" panose="020B0604020202020204" pitchFamily="34" charset="0"/>
                </a:rPr>
                <a:t> HPP</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8" name="Прямоугольник 357">
              <a:extLst>
                <a:ext uri="{FF2B5EF4-FFF2-40B4-BE49-F238E27FC236}">
                  <a16:creationId xmlns:a16="http://schemas.microsoft.com/office/drawing/2014/main" id="{DE474865-8823-CDA6-9EA0-5F0CE459F099}"/>
                </a:ext>
              </a:extLst>
            </p:cNvPr>
            <p:cNvSpPr/>
            <p:nvPr/>
          </p:nvSpPr>
          <p:spPr>
            <a:xfrm>
              <a:off x="7912100" y="4511154"/>
              <a:ext cx="62595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9" name="TextBox 358">
              <a:extLst>
                <a:ext uri="{FF2B5EF4-FFF2-40B4-BE49-F238E27FC236}">
                  <a16:creationId xmlns:a16="http://schemas.microsoft.com/office/drawing/2014/main" id="{5BD2C6C8-094A-8DD6-3E72-22F5B4F3F53F}"/>
                </a:ext>
              </a:extLst>
            </p:cNvPr>
            <p:cNvSpPr txBox="1"/>
            <p:nvPr/>
          </p:nvSpPr>
          <p:spPr>
            <a:xfrm>
              <a:off x="7487367" y="4460188"/>
              <a:ext cx="1078799"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Talimarjon</a:t>
              </a:r>
              <a:r>
                <a:rPr kumimoji="0" lang="en-US"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a:t>
              </a:r>
              <a:endParaRPr kumimoji="0" lang="ru-RU"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60" name="Прямоугольник 359">
              <a:extLst>
                <a:ext uri="{FF2B5EF4-FFF2-40B4-BE49-F238E27FC236}">
                  <a16:creationId xmlns:a16="http://schemas.microsoft.com/office/drawing/2014/main" id="{A481FA6E-B443-212D-ED14-E807853820B0}"/>
                </a:ext>
              </a:extLst>
            </p:cNvPr>
            <p:cNvSpPr/>
            <p:nvPr/>
          </p:nvSpPr>
          <p:spPr>
            <a:xfrm>
              <a:off x="6978650" y="4011964"/>
              <a:ext cx="532909" cy="61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1" name="TextBox 360">
              <a:extLst>
                <a:ext uri="{FF2B5EF4-FFF2-40B4-BE49-F238E27FC236}">
                  <a16:creationId xmlns:a16="http://schemas.microsoft.com/office/drawing/2014/main" id="{ECD64769-04E7-56E4-6EED-494333FFCACC}"/>
                </a:ext>
              </a:extLst>
            </p:cNvPr>
            <p:cNvSpPr txBox="1"/>
            <p:nvPr/>
          </p:nvSpPr>
          <p:spPr>
            <a:xfrm>
              <a:off x="6566502" y="3963726"/>
              <a:ext cx="1043058"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lang="en-US" sz="500" b="1" dirty="0" err="1">
                  <a:solidFill>
                    <a:srgbClr val="002060"/>
                  </a:solidFill>
                  <a:latin typeface="Arial" panose="020B0604020202020204" pitchFamily="34" charset="0"/>
                  <a:cs typeface="Arial" panose="020B0604020202020204" pitchFamily="34" charset="0"/>
                </a:rPr>
                <a:t>Korakul</a:t>
              </a:r>
              <a:r>
                <a:rPr kumimoji="0" lang="uz-Cyrl-UZ"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 </a:t>
              </a:r>
              <a:r>
                <a:rPr kumimoji="0" lang="en-US"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a:t>
              </a:r>
              <a:endParaRPr kumimoji="0" lang="ru-RU"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62" name="Прямоугольник 361">
              <a:extLst>
                <a:ext uri="{FF2B5EF4-FFF2-40B4-BE49-F238E27FC236}">
                  <a16:creationId xmlns:a16="http://schemas.microsoft.com/office/drawing/2014/main" id="{C597F5A3-CF27-E647-0855-138051E41D03}"/>
                </a:ext>
              </a:extLst>
            </p:cNvPr>
            <p:cNvSpPr/>
            <p:nvPr/>
          </p:nvSpPr>
          <p:spPr>
            <a:xfrm>
              <a:off x="6780701" y="3863598"/>
              <a:ext cx="62920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3" name="TextBox 362">
              <a:extLst>
                <a:ext uri="{FF2B5EF4-FFF2-40B4-BE49-F238E27FC236}">
                  <a16:creationId xmlns:a16="http://schemas.microsoft.com/office/drawing/2014/main" id="{55E37F2B-5539-5A06-2B91-346DF5FA0D21}"/>
                </a:ext>
              </a:extLst>
            </p:cNvPr>
            <p:cNvSpPr txBox="1"/>
            <p:nvPr/>
          </p:nvSpPr>
          <p:spPr>
            <a:xfrm>
              <a:off x="6351989" y="3806988"/>
              <a:ext cx="1159570"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AKSA Bukhara TPP </a:t>
              </a:r>
              <a:endParaRPr kumimoji="0" lang="ru-RU"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64" name="Прямоугольник 363">
              <a:extLst>
                <a:ext uri="{FF2B5EF4-FFF2-40B4-BE49-F238E27FC236}">
                  <a16:creationId xmlns:a16="http://schemas.microsoft.com/office/drawing/2014/main" id="{A89D483E-A012-9753-31BD-A0190423B963}"/>
                </a:ext>
              </a:extLst>
            </p:cNvPr>
            <p:cNvSpPr/>
            <p:nvPr/>
          </p:nvSpPr>
          <p:spPr>
            <a:xfrm>
              <a:off x="8283477" y="4660900"/>
              <a:ext cx="497505" cy="60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5" name="TextBox 364">
              <a:extLst>
                <a:ext uri="{FF2B5EF4-FFF2-40B4-BE49-F238E27FC236}">
                  <a16:creationId xmlns:a16="http://schemas.microsoft.com/office/drawing/2014/main" id="{7A1CA152-4191-6C6E-4330-F76D0711DAD7}"/>
                </a:ext>
              </a:extLst>
            </p:cNvPr>
            <p:cNvSpPr txBox="1"/>
            <p:nvPr/>
          </p:nvSpPr>
          <p:spPr>
            <a:xfrm>
              <a:off x="7794075" y="4608857"/>
              <a:ext cx="1078799"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Muborak</a:t>
              </a:r>
              <a:r>
                <a:rPr kumimoji="0" lang="en-US"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TPP</a:t>
              </a:r>
              <a:endParaRPr kumimoji="0" lang="ru-RU" sz="5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66" name="Прямоугольник 365">
              <a:extLst>
                <a:ext uri="{FF2B5EF4-FFF2-40B4-BE49-F238E27FC236}">
                  <a16:creationId xmlns:a16="http://schemas.microsoft.com/office/drawing/2014/main" id="{0FC67100-D308-334D-2427-15B7DBD3DF23}"/>
                </a:ext>
              </a:extLst>
            </p:cNvPr>
            <p:cNvSpPr/>
            <p:nvPr/>
          </p:nvSpPr>
          <p:spPr>
            <a:xfrm>
              <a:off x="10340311" y="3535424"/>
              <a:ext cx="52902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7" name="TextBox 366">
              <a:extLst>
                <a:ext uri="{FF2B5EF4-FFF2-40B4-BE49-F238E27FC236}">
                  <a16:creationId xmlns:a16="http://schemas.microsoft.com/office/drawing/2014/main" id="{DB514C05-EFF5-9083-4DF2-0B5DF55CFEA5}"/>
                </a:ext>
              </a:extLst>
            </p:cNvPr>
            <p:cNvSpPr txBox="1"/>
            <p:nvPr/>
          </p:nvSpPr>
          <p:spPr>
            <a:xfrm>
              <a:off x="10166760" y="3480635"/>
              <a:ext cx="766758" cy="218330"/>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Uzbekistan</a:t>
              </a:r>
              <a:r>
                <a:rPr kumimoji="0" lang="uz-Cyrl-UZ"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 </a:t>
              </a:r>
              <a:r>
                <a:rPr kumimoji="0" lang="en-US"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a:t>
              </a:r>
              <a:endParaRPr kumimoji="0" lang="ru-RU" sz="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68" name="Прямоугольник 367">
              <a:extLst>
                <a:ext uri="{FF2B5EF4-FFF2-40B4-BE49-F238E27FC236}">
                  <a16:creationId xmlns:a16="http://schemas.microsoft.com/office/drawing/2014/main" id="{8964FFDD-C4A2-386F-0874-9672B221B83A}"/>
                </a:ext>
              </a:extLst>
            </p:cNvPr>
            <p:cNvSpPr/>
            <p:nvPr/>
          </p:nvSpPr>
          <p:spPr>
            <a:xfrm>
              <a:off x="11360103" y="3502291"/>
              <a:ext cx="38004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0" name="Прямоугольник 369">
              <a:extLst>
                <a:ext uri="{FF2B5EF4-FFF2-40B4-BE49-F238E27FC236}">
                  <a16:creationId xmlns:a16="http://schemas.microsoft.com/office/drawing/2014/main" id="{EB6A18E6-3589-3A65-5524-5C7203D596D1}"/>
                </a:ext>
              </a:extLst>
            </p:cNvPr>
            <p:cNvSpPr/>
            <p:nvPr/>
          </p:nvSpPr>
          <p:spPr>
            <a:xfrm>
              <a:off x="11463966" y="3394877"/>
              <a:ext cx="38500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2" name="Прямоугольник 371">
              <a:extLst>
                <a:ext uri="{FF2B5EF4-FFF2-40B4-BE49-F238E27FC236}">
                  <a16:creationId xmlns:a16="http://schemas.microsoft.com/office/drawing/2014/main" id="{BF22573C-428F-E0E2-5C98-F6333F3D54FB}"/>
                </a:ext>
              </a:extLst>
            </p:cNvPr>
            <p:cNvSpPr/>
            <p:nvPr/>
          </p:nvSpPr>
          <p:spPr>
            <a:xfrm>
              <a:off x="11589544" y="3280895"/>
              <a:ext cx="38549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4" name="Прямоугольник 373">
              <a:extLst>
                <a:ext uri="{FF2B5EF4-FFF2-40B4-BE49-F238E27FC236}">
                  <a16:creationId xmlns:a16="http://schemas.microsoft.com/office/drawing/2014/main" id="{4C6BC9F6-C956-458F-A4F2-78269A59E489}"/>
                </a:ext>
              </a:extLst>
            </p:cNvPr>
            <p:cNvSpPr/>
            <p:nvPr/>
          </p:nvSpPr>
          <p:spPr>
            <a:xfrm>
              <a:off x="11480633" y="3171923"/>
              <a:ext cx="45006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5" name="TextBox 374">
              <a:extLst>
                <a:ext uri="{FF2B5EF4-FFF2-40B4-BE49-F238E27FC236}">
                  <a16:creationId xmlns:a16="http://schemas.microsoft.com/office/drawing/2014/main" id="{8C7154DD-0108-33DF-4B26-9BE39980E0AB}"/>
                </a:ext>
              </a:extLst>
            </p:cNvPr>
            <p:cNvSpPr txBox="1"/>
            <p:nvPr/>
          </p:nvSpPr>
          <p:spPr>
            <a:xfrm>
              <a:off x="11381755" y="3082171"/>
              <a:ext cx="581053" cy="153055"/>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Turakurgan</a:t>
              </a:r>
              <a:r>
                <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r>
                <a:rPr lang="en-US" sz="400" b="1" dirty="0">
                  <a:solidFill>
                    <a:srgbClr val="4472C4">
                      <a:lumMod val="50000"/>
                    </a:srgbClr>
                  </a:solidFill>
                  <a:latin typeface="Arial" panose="020B0604020202020204" pitchFamily="34" charset="0"/>
                  <a:cs typeface="Arial" panose="020B0604020202020204" pitchFamily="34" charset="0"/>
                </a:rPr>
                <a:t>TPP</a:t>
              </a:r>
              <a:endParaRPr kumimoji="0" lang="ru-RU" sz="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376" name="Прямоугольник 375">
              <a:extLst>
                <a:ext uri="{FF2B5EF4-FFF2-40B4-BE49-F238E27FC236}">
                  <a16:creationId xmlns:a16="http://schemas.microsoft.com/office/drawing/2014/main" id="{4C8C52E9-D793-283B-1AE4-57AED5267818}"/>
                </a:ext>
              </a:extLst>
            </p:cNvPr>
            <p:cNvSpPr/>
            <p:nvPr/>
          </p:nvSpPr>
          <p:spPr>
            <a:xfrm>
              <a:off x="9489301" y="5051764"/>
              <a:ext cx="46978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7" name="TextBox 376">
              <a:extLst>
                <a:ext uri="{FF2B5EF4-FFF2-40B4-BE49-F238E27FC236}">
                  <a16:creationId xmlns:a16="http://schemas.microsoft.com/office/drawing/2014/main" id="{95C58CBB-E199-690A-F90F-D11FE6B307D2}"/>
                </a:ext>
              </a:extLst>
            </p:cNvPr>
            <p:cNvSpPr txBox="1"/>
            <p:nvPr/>
          </p:nvSpPr>
          <p:spPr>
            <a:xfrm>
              <a:off x="9388694" y="4990529"/>
              <a:ext cx="766758" cy="249684"/>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Surkhan</a:t>
              </a:r>
              <a:r>
                <a:rPr kumimoji="0" lang="uz-Cyrl-UZ"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-500 </a:t>
              </a:r>
              <a:r>
                <a:rPr kumimoji="0" lang="en-US"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substation</a:t>
              </a:r>
              <a:endParaRPr kumimoji="0" lang="ru-RU"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8" name="Прямоугольник 377">
              <a:extLst>
                <a:ext uri="{FF2B5EF4-FFF2-40B4-BE49-F238E27FC236}">
                  <a16:creationId xmlns:a16="http://schemas.microsoft.com/office/drawing/2014/main" id="{96C2CCE4-60D5-5835-5548-C8A7EACEE826}"/>
                </a:ext>
              </a:extLst>
            </p:cNvPr>
            <p:cNvSpPr/>
            <p:nvPr/>
          </p:nvSpPr>
          <p:spPr>
            <a:xfrm>
              <a:off x="7662863" y="3757613"/>
              <a:ext cx="511777" cy="5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9" name="TextBox 378">
              <a:extLst>
                <a:ext uri="{FF2B5EF4-FFF2-40B4-BE49-F238E27FC236}">
                  <a16:creationId xmlns:a16="http://schemas.microsoft.com/office/drawing/2014/main" id="{41E68164-A2FC-4EEE-95C6-5E29096553F1}"/>
                </a:ext>
              </a:extLst>
            </p:cNvPr>
            <p:cNvSpPr txBox="1"/>
            <p:nvPr/>
          </p:nvSpPr>
          <p:spPr>
            <a:xfrm>
              <a:off x="7539017" y="3691174"/>
              <a:ext cx="741285" cy="168123"/>
            </a:xfrm>
            <a:prstGeom prst="rect">
              <a:avLst/>
            </a:prstGeom>
            <a:noFill/>
          </p:spPr>
          <p:txBody>
            <a:bodyPr wrap="square">
              <a:spAutoFit/>
            </a:bodyPr>
            <a:lstStyle/>
            <a:p>
              <a:pPr marL="0" marR="0" lvl="0" indent="0" algn="r" defTabSz="914400" rtl="0" eaLnBrk="1" fontAlgn="auto" latinLnBrk="0" hangingPunct="1">
                <a:lnSpc>
                  <a:spcPct val="106000"/>
                </a:lnSpc>
                <a:spcBef>
                  <a:spcPts val="0"/>
                </a:spcBef>
                <a:spcAft>
                  <a:spcPts val="0"/>
                </a:spcAft>
                <a:buClrTx/>
                <a:buSzTx/>
                <a:buFontTx/>
                <a:buNone/>
                <a:tabLst/>
                <a:defRPr/>
              </a:pPr>
              <a:r>
                <a:rPr kumimoji="0" lang="en-US" sz="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Navoi</a:t>
              </a:r>
              <a:r>
                <a:rPr kumimoji="0" lang="en-US"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PV</a:t>
              </a:r>
              <a:endParaRPr kumimoji="0" lang="ru-RU" sz="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380" name="Группа 379">
            <a:extLst>
              <a:ext uri="{FF2B5EF4-FFF2-40B4-BE49-F238E27FC236}">
                <a16:creationId xmlns:a16="http://schemas.microsoft.com/office/drawing/2014/main" id="{E1555B04-C671-D353-1CD7-6BA273612ECC}"/>
              </a:ext>
            </a:extLst>
          </p:cNvPr>
          <p:cNvGrpSpPr/>
          <p:nvPr/>
        </p:nvGrpSpPr>
        <p:grpSpPr>
          <a:xfrm>
            <a:off x="8253365" y="546955"/>
            <a:ext cx="3893724" cy="2230012"/>
            <a:chOff x="8707363" y="374422"/>
            <a:chExt cx="3510843" cy="1957783"/>
          </a:xfrm>
        </p:grpSpPr>
        <p:graphicFrame>
          <p:nvGraphicFramePr>
            <p:cNvPr id="381" name="Диаграмма 380">
              <a:extLst>
                <a:ext uri="{FF2B5EF4-FFF2-40B4-BE49-F238E27FC236}">
                  <a16:creationId xmlns:a16="http://schemas.microsoft.com/office/drawing/2014/main" id="{F54206CD-3193-0F7D-DF4F-3456EC628825}"/>
                </a:ext>
              </a:extLst>
            </p:cNvPr>
            <p:cNvGraphicFramePr/>
            <p:nvPr/>
          </p:nvGraphicFramePr>
          <p:xfrm>
            <a:off x="8901550" y="530064"/>
            <a:ext cx="3182553" cy="1743574"/>
          </p:xfrm>
          <a:graphic>
            <a:graphicData uri="http://schemas.openxmlformats.org/drawingml/2006/chart">
              <c:chart xmlns:c="http://schemas.openxmlformats.org/drawingml/2006/chart" xmlns:r="http://schemas.openxmlformats.org/officeDocument/2006/relationships" r:id="rId73"/>
            </a:graphicData>
          </a:graphic>
        </p:graphicFrame>
        <p:sp>
          <p:nvSpPr>
            <p:cNvPr id="382" name="Прямоугольник 381">
              <a:extLst>
                <a:ext uri="{FF2B5EF4-FFF2-40B4-BE49-F238E27FC236}">
                  <a16:creationId xmlns:a16="http://schemas.microsoft.com/office/drawing/2014/main" id="{5005CD66-88F1-813E-E1D2-0FA1EC3F4DC0}"/>
                </a:ext>
              </a:extLst>
            </p:cNvPr>
            <p:cNvSpPr/>
            <p:nvPr/>
          </p:nvSpPr>
          <p:spPr>
            <a:xfrm>
              <a:off x="8872874" y="460330"/>
              <a:ext cx="3337731" cy="249504"/>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Power generation</a:t>
              </a:r>
              <a:r>
                <a:rPr kumimoji="0" lang="uz-Cyrl-UZ"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ru-RU"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3" name="TextBox 382">
              <a:extLst>
                <a:ext uri="{FF2B5EF4-FFF2-40B4-BE49-F238E27FC236}">
                  <a16:creationId xmlns:a16="http://schemas.microsoft.com/office/drawing/2014/main" id="{8C2F1058-EC6C-A94B-729A-97A4BEFBFB66}"/>
                </a:ext>
              </a:extLst>
            </p:cNvPr>
            <p:cNvSpPr txBox="1"/>
            <p:nvPr/>
          </p:nvSpPr>
          <p:spPr>
            <a:xfrm>
              <a:off x="9329625" y="2116041"/>
              <a:ext cx="2888581" cy="216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z-Cyrl-UZ"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2019               2020                2021               2022</a:t>
              </a:r>
              <a:endParaRPr kumimoji="0" lang="ru-RU" sz="1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88" name="TextBox 1087">
              <a:extLst>
                <a:ext uri="{FF2B5EF4-FFF2-40B4-BE49-F238E27FC236}">
                  <a16:creationId xmlns:a16="http://schemas.microsoft.com/office/drawing/2014/main" id="{5C6A3CCD-D977-6E4F-AE21-CED416AB2A1E}"/>
                </a:ext>
              </a:extLst>
            </p:cNvPr>
            <p:cNvSpPr txBox="1"/>
            <p:nvPr/>
          </p:nvSpPr>
          <p:spPr>
            <a:xfrm rot="16200000">
              <a:off x="8014288" y="1067497"/>
              <a:ext cx="163237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err="1">
                  <a:solidFill>
                    <a:srgbClr val="002060"/>
                  </a:solidFill>
                  <a:latin typeface="Arial" panose="020B0604020202020204" pitchFamily="34" charset="0"/>
                  <a:cs typeface="Arial" panose="020B0604020202020204" pitchFamily="34" charset="0"/>
                </a:rPr>
                <a:t>Mln.kW</a:t>
              </a:r>
              <a:r>
                <a:rPr lang="en-US" sz="1000" i="1" dirty="0">
                  <a:solidFill>
                    <a:srgbClr val="002060"/>
                  </a:solidFill>
                  <a:latin typeface="Arial" panose="020B0604020202020204" pitchFamily="34" charset="0"/>
                  <a:cs typeface="Arial" panose="020B0604020202020204" pitchFamily="34" charset="0"/>
                </a:rPr>
                <a:t> hour </a:t>
              </a:r>
              <a:endParaRPr kumimoji="0" lang="ru-RU" sz="1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9" name="TextBox 1088">
              <a:extLst>
                <a:ext uri="{FF2B5EF4-FFF2-40B4-BE49-F238E27FC236}">
                  <a16:creationId xmlns:a16="http://schemas.microsoft.com/office/drawing/2014/main" id="{F93FF4BC-5538-0CA9-5936-B86DD1D06D84}"/>
                </a:ext>
              </a:extLst>
            </p:cNvPr>
            <p:cNvSpPr txBox="1"/>
            <p:nvPr/>
          </p:nvSpPr>
          <p:spPr>
            <a:xfrm>
              <a:off x="9999487" y="1148409"/>
              <a:ext cx="55204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z-Cyrl-UZ" sz="1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+4,6%</a:t>
              </a:r>
              <a:endParaRPr kumimoji="0" lang="ru-RU" sz="10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090" name="TextBox 1089">
              <a:extLst>
                <a:ext uri="{FF2B5EF4-FFF2-40B4-BE49-F238E27FC236}">
                  <a16:creationId xmlns:a16="http://schemas.microsoft.com/office/drawing/2014/main" id="{4311149A-2300-8E78-F13B-429C7E15D173}"/>
                </a:ext>
              </a:extLst>
            </p:cNvPr>
            <p:cNvSpPr txBox="1"/>
            <p:nvPr/>
          </p:nvSpPr>
          <p:spPr>
            <a:xfrm>
              <a:off x="10732592" y="990865"/>
              <a:ext cx="55204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z-Cyrl-UZ" sz="1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+7,4%</a:t>
              </a:r>
              <a:endParaRPr kumimoji="0" lang="ru-RU" sz="10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091" name="TextBox 1090">
              <a:extLst>
                <a:ext uri="{FF2B5EF4-FFF2-40B4-BE49-F238E27FC236}">
                  <a16:creationId xmlns:a16="http://schemas.microsoft.com/office/drawing/2014/main" id="{D234A70B-DC71-3A7B-9CCA-54782C4DBEB9}"/>
                </a:ext>
              </a:extLst>
            </p:cNvPr>
            <p:cNvSpPr txBox="1"/>
            <p:nvPr/>
          </p:nvSpPr>
          <p:spPr>
            <a:xfrm>
              <a:off x="11385563" y="762792"/>
              <a:ext cx="61852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z-Cyrl-UZ" sz="10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+10,4%</a:t>
              </a:r>
              <a:endParaRPr kumimoji="0" lang="ru-RU" sz="10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
        <p:nvSpPr>
          <p:cNvPr id="176" name="Стрелка: пятиугольник 43">
            <a:extLst>
              <a:ext uri="{FF2B5EF4-FFF2-40B4-BE49-F238E27FC236}">
                <a16:creationId xmlns:a16="http://schemas.microsoft.com/office/drawing/2014/main" id="{0D2DA864-BEE6-6B36-26BB-0BDCFF5FE6B6}"/>
              </a:ext>
            </a:extLst>
          </p:cNvPr>
          <p:cNvSpPr/>
          <p:nvPr/>
        </p:nvSpPr>
        <p:spPr>
          <a:xfrm rot="10800000">
            <a:off x="11597368"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EF04971D-8BBD-22CC-ED11-E372C9F0ACF1}"/>
              </a:ext>
            </a:extLst>
          </p:cNvPr>
          <p:cNvSpPr txBox="1"/>
          <p:nvPr/>
        </p:nvSpPr>
        <p:spPr>
          <a:xfrm>
            <a:off x="11697214" y="6487689"/>
            <a:ext cx="494786" cy="369332"/>
          </a:xfrm>
          <a:prstGeom prst="rect">
            <a:avLst/>
          </a:prstGeom>
          <a:noFill/>
        </p:spPr>
        <p:txBody>
          <a:bodyPr wrap="square">
            <a:spAutoFit/>
          </a:bodyPr>
          <a:lstStyle/>
          <a:p>
            <a:pPr algn="ctr"/>
            <a:r>
              <a:rPr lang="uz-Cyrl-UZ" b="1" dirty="0">
                <a:solidFill>
                  <a:schemeClr val="bg1"/>
                </a:solidFill>
                <a:cs typeface="Arial" panose="020B0604020202020204" pitchFamily="34" charset="0"/>
              </a:rPr>
              <a:t>5</a:t>
            </a:r>
            <a:endParaRPr lang="ru-RU" b="1" dirty="0">
              <a:solidFill>
                <a:schemeClr val="bg1"/>
              </a:solidFill>
              <a:cs typeface="Arial" panose="020B0604020202020204" pitchFamily="34" charset="0"/>
            </a:endParaRPr>
          </a:p>
        </p:txBody>
      </p:sp>
    </p:spTree>
    <p:extLst>
      <p:ext uri="{BB962C8B-B14F-4D97-AF65-F5344CB8AC3E}">
        <p14:creationId xmlns:p14="http://schemas.microsoft.com/office/powerpoint/2010/main" val="37061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Прямая соединительная линия 93">
            <a:extLst>
              <a:ext uri="{FF2B5EF4-FFF2-40B4-BE49-F238E27FC236}">
                <a16:creationId xmlns:a16="http://schemas.microsoft.com/office/drawing/2014/main" id="{BAE4D755-59CF-4F85-B49B-B7E6213FEED4}"/>
              </a:ext>
            </a:extLst>
          </p:cNvPr>
          <p:cNvCxnSpPr>
            <a:cxnSpLocks/>
          </p:cNvCxnSpPr>
          <p:nvPr/>
        </p:nvCxnSpPr>
        <p:spPr>
          <a:xfrm flipH="1" flipV="1">
            <a:off x="227244" y="655634"/>
            <a:ext cx="0" cy="5991429"/>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4" name="Заголовок 1"/>
          <p:cNvSpPr>
            <a:spLocks noGrp="1"/>
          </p:cNvSpPr>
          <p:nvPr>
            <p:ph type="title"/>
          </p:nvPr>
        </p:nvSpPr>
        <p:spPr>
          <a:xfrm>
            <a:off x="1" y="4420"/>
            <a:ext cx="12191999" cy="369332"/>
          </a:xfrm>
          <a:solidFill>
            <a:srgbClr val="002060"/>
          </a:solidFill>
        </p:spPr>
        <p:txBody>
          <a:bodyPr vert="horz" wrap="square" lIns="91440" tIns="45720" rIns="91440" bIns="45720" rtlCol="0" anchor="ctr">
            <a:spAutoFit/>
          </a:bodyPr>
          <a:lstStyle/>
          <a:p>
            <a:pPr algn="ctr" defTabSz="1280160"/>
            <a:r>
              <a:rPr lang="en-US" sz="2000" b="1" dirty="0">
                <a:solidFill>
                  <a:schemeClr val="bg1"/>
                </a:solidFill>
                <a:latin typeface="Cambria" panose="02040503050406030204" pitchFamily="18" charset="0"/>
                <a:ea typeface="Cambria" panose="02040503050406030204" pitchFamily="18" charset="0"/>
                <a:cs typeface="Arial" panose="020B0604020202020204" pitchFamily="34" charset="0"/>
              </a:rPr>
              <a:t>POWER GENERATION</a:t>
            </a:r>
          </a:p>
        </p:txBody>
      </p:sp>
      <p:graphicFrame>
        <p:nvGraphicFramePr>
          <p:cNvPr id="31" name="Диаграмма 30"/>
          <p:cNvGraphicFramePr/>
          <p:nvPr>
            <p:extLst>
              <p:ext uri="{D42A27DB-BD31-4B8C-83A1-F6EECF244321}">
                <p14:modId xmlns:p14="http://schemas.microsoft.com/office/powerpoint/2010/main" val="925298016"/>
              </p:ext>
            </p:extLst>
          </p:nvPr>
        </p:nvGraphicFramePr>
        <p:xfrm>
          <a:off x="3171862" y="720000"/>
          <a:ext cx="3085714" cy="27225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Диаграмма 32"/>
          <p:cNvGraphicFramePr/>
          <p:nvPr>
            <p:extLst>
              <p:ext uri="{D42A27DB-BD31-4B8C-83A1-F6EECF244321}">
                <p14:modId xmlns:p14="http://schemas.microsoft.com/office/powerpoint/2010/main" val="119225289"/>
              </p:ext>
            </p:extLst>
          </p:nvPr>
        </p:nvGraphicFramePr>
        <p:xfrm>
          <a:off x="3243373" y="3724006"/>
          <a:ext cx="3085714" cy="2705404"/>
        </p:xfrm>
        <a:graphic>
          <a:graphicData uri="http://schemas.openxmlformats.org/drawingml/2006/chart">
            <c:chart xmlns:c="http://schemas.openxmlformats.org/drawingml/2006/chart" xmlns:r="http://schemas.openxmlformats.org/officeDocument/2006/relationships" r:id="rId3"/>
          </a:graphicData>
        </a:graphic>
      </p:graphicFrame>
      <p:grpSp>
        <p:nvGrpSpPr>
          <p:cNvPr id="35" name="Группа 34"/>
          <p:cNvGrpSpPr/>
          <p:nvPr/>
        </p:nvGrpSpPr>
        <p:grpSpPr>
          <a:xfrm>
            <a:off x="260380" y="720001"/>
            <a:ext cx="2828571" cy="2854000"/>
            <a:chOff x="-83345" y="2664977"/>
            <a:chExt cx="3062287" cy="2752554"/>
          </a:xfrm>
        </p:grpSpPr>
        <p:graphicFrame>
          <p:nvGraphicFramePr>
            <p:cNvPr id="36" name="Диаграмма 35"/>
            <p:cNvGraphicFramePr/>
            <p:nvPr/>
          </p:nvGraphicFramePr>
          <p:xfrm>
            <a:off x="-83345" y="2664977"/>
            <a:ext cx="3062287" cy="2752554"/>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786270" y="3624804"/>
              <a:ext cx="1364624" cy="725147"/>
            </a:xfrm>
            <a:prstGeom prst="rect">
              <a:avLst/>
            </a:prstGeom>
            <a:noFill/>
          </p:spPr>
          <p:txBody>
            <a:bodyPr wrap="square" rtlCol="0">
              <a:spAutoFit/>
            </a:bodyPr>
            <a:lstStyle/>
            <a:p>
              <a:pPr algn="ctr"/>
              <a:r>
                <a:rPr lang="uz-Cyrl-UZ" sz="2000" b="1" dirty="0">
                  <a:solidFill>
                    <a:srgbClr val="C00000"/>
                  </a:solidFill>
                  <a:latin typeface="Cambria" panose="02040503050406030204" pitchFamily="18" charset="0"/>
                  <a:ea typeface="Cambria" panose="02040503050406030204" pitchFamily="18" charset="0"/>
                </a:rPr>
                <a:t>7</a:t>
              </a:r>
              <a:r>
                <a:rPr lang="en-US" sz="2000" b="1" dirty="0">
                  <a:solidFill>
                    <a:srgbClr val="C00000"/>
                  </a:solidFill>
                  <a:latin typeface="Cambria" panose="02040503050406030204" pitchFamily="18" charset="0"/>
                  <a:ea typeface="Cambria" panose="02040503050406030204" pitchFamily="18" charset="0"/>
                </a:rPr>
                <a:t>8</a:t>
              </a:r>
              <a:r>
                <a:rPr lang="uz-Cyrl-UZ" sz="2000" b="1" dirty="0">
                  <a:solidFill>
                    <a:srgbClr val="C00000"/>
                  </a:solidFill>
                  <a:latin typeface="Cambria" panose="02040503050406030204" pitchFamily="18" charset="0"/>
                  <a:ea typeface="Cambria" panose="02040503050406030204" pitchFamily="18" charset="0"/>
                </a:rPr>
                <a:t>,</a:t>
              </a:r>
              <a:r>
                <a:rPr lang="en-US" sz="2000" b="1" dirty="0">
                  <a:solidFill>
                    <a:srgbClr val="C00000"/>
                  </a:solidFill>
                  <a:latin typeface="Cambria" panose="02040503050406030204" pitchFamily="18" charset="0"/>
                  <a:ea typeface="Cambria" panose="02040503050406030204" pitchFamily="18" charset="0"/>
                </a:rPr>
                <a:t>7</a:t>
              </a:r>
              <a:r>
                <a:rPr lang="uz-Cyrl-UZ" sz="2000" b="1" dirty="0">
                  <a:solidFill>
                    <a:srgbClr val="C00000"/>
                  </a:solidFill>
                  <a:latin typeface="Cambria" panose="02040503050406030204" pitchFamily="18" charset="0"/>
                  <a:ea typeface="Cambria" panose="02040503050406030204" pitchFamily="18" charset="0"/>
                </a:rPr>
                <a:t> </a:t>
              </a:r>
              <a:br>
                <a:rPr lang="uz-Cyrl-UZ" sz="2000" b="1" dirty="0">
                  <a:solidFill>
                    <a:srgbClr val="C00000"/>
                  </a:solidFill>
                  <a:latin typeface="Cambria" panose="02040503050406030204" pitchFamily="18" charset="0"/>
                  <a:ea typeface="Cambria" panose="02040503050406030204" pitchFamily="18" charset="0"/>
                </a:rPr>
              </a:br>
              <a:r>
                <a:rPr lang="en-US" sz="1143" dirty="0" err="1">
                  <a:solidFill>
                    <a:srgbClr val="C00000"/>
                  </a:solidFill>
                  <a:latin typeface="Cambria" panose="02040503050406030204" pitchFamily="18" charset="0"/>
                  <a:ea typeface="Cambria" panose="02040503050406030204" pitchFamily="18" charset="0"/>
                </a:rPr>
                <a:t>bln</a:t>
              </a:r>
              <a:r>
                <a:rPr lang="en-US" sz="1143" dirty="0">
                  <a:solidFill>
                    <a:srgbClr val="C00000"/>
                  </a:solidFill>
                  <a:latin typeface="Cambria" panose="02040503050406030204" pitchFamily="18" charset="0"/>
                  <a:ea typeface="Cambria" panose="02040503050406030204" pitchFamily="18" charset="0"/>
                </a:rPr>
                <a:t>. kWh per year</a:t>
              </a:r>
              <a:endParaRPr lang="ru-RU" sz="1143" dirty="0">
                <a:solidFill>
                  <a:srgbClr val="C00000"/>
                </a:solidFill>
                <a:latin typeface="Cambria" panose="02040503050406030204" pitchFamily="18" charset="0"/>
                <a:ea typeface="Cambria" panose="02040503050406030204" pitchFamily="18" charset="0"/>
              </a:endParaRPr>
            </a:p>
          </p:txBody>
        </p:sp>
      </p:grpSp>
      <p:grpSp>
        <p:nvGrpSpPr>
          <p:cNvPr id="38" name="Группа 37"/>
          <p:cNvGrpSpPr/>
          <p:nvPr/>
        </p:nvGrpSpPr>
        <p:grpSpPr>
          <a:xfrm>
            <a:off x="342109" y="3582917"/>
            <a:ext cx="2828571" cy="3061655"/>
            <a:chOff x="3373040" y="2841626"/>
            <a:chExt cx="3062287" cy="2517617"/>
          </a:xfrm>
        </p:grpSpPr>
        <p:graphicFrame>
          <p:nvGraphicFramePr>
            <p:cNvPr id="39" name="Диаграмма 38"/>
            <p:cNvGraphicFramePr/>
            <p:nvPr/>
          </p:nvGraphicFramePr>
          <p:xfrm>
            <a:off x="3373040" y="2841626"/>
            <a:ext cx="3062287" cy="2517617"/>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p:cNvSpPr txBox="1"/>
            <p:nvPr/>
          </p:nvSpPr>
          <p:spPr>
            <a:xfrm>
              <a:off x="4235706" y="3632458"/>
              <a:ext cx="947213" cy="582099"/>
            </a:xfrm>
            <a:prstGeom prst="rect">
              <a:avLst/>
            </a:prstGeom>
            <a:noFill/>
          </p:spPr>
          <p:txBody>
            <a:bodyPr wrap="square" rtlCol="0">
              <a:spAutoFit/>
            </a:bodyPr>
            <a:lstStyle/>
            <a:p>
              <a:pPr algn="ctr"/>
              <a:r>
                <a:rPr lang="en-US" sz="2000" b="1" dirty="0">
                  <a:solidFill>
                    <a:srgbClr val="C00000"/>
                  </a:solidFill>
                  <a:latin typeface="Cambria" panose="02040503050406030204" pitchFamily="18" charset="0"/>
                  <a:ea typeface="Cambria" panose="02040503050406030204" pitchFamily="18" charset="0"/>
                </a:rPr>
                <a:t>1</a:t>
              </a:r>
              <a:r>
                <a:rPr lang="uz-Cyrl-UZ" sz="2000" b="1" dirty="0">
                  <a:solidFill>
                    <a:srgbClr val="C00000"/>
                  </a:solidFill>
                  <a:latin typeface="Cambria" panose="02040503050406030204" pitchFamily="18" charset="0"/>
                  <a:ea typeface="Cambria" panose="02040503050406030204" pitchFamily="18" charset="0"/>
                </a:rPr>
                <a:t>9,5</a:t>
              </a:r>
              <a:r>
                <a:rPr lang="uz-Cyrl-UZ" sz="2000" dirty="0">
                  <a:solidFill>
                    <a:srgbClr val="C00000"/>
                  </a:solidFill>
                  <a:latin typeface="Cambria" panose="02040503050406030204" pitchFamily="18" charset="0"/>
                  <a:ea typeface="Cambria" panose="02040503050406030204" pitchFamily="18" charset="0"/>
                </a:rPr>
                <a:t> </a:t>
              </a:r>
              <a:br>
                <a:rPr lang="uz-Cyrl-UZ" sz="2000" dirty="0">
                  <a:solidFill>
                    <a:srgbClr val="C00000"/>
                  </a:solidFill>
                  <a:latin typeface="Cambria" panose="02040503050406030204" pitchFamily="18" charset="0"/>
                  <a:ea typeface="Cambria" panose="02040503050406030204" pitchFamily="18" charset="0"/>
                </a:rPr>
              </a:br>
              <a:r>
                <a:rPr lang="en-US" sz="2000" dirty="0">
                  <a:solidFill>
                    <a:srgbClr val="C00000"/>
                  </a:solidFill>
                  <a:latin typeface="Cambria" panose="02040503050406030204" pitchFamily="18" charset="0"/>
                  <a:ea typeface="Cambria" panose="02040503050406030204" pitchFamily="18" charset="0"/>
                </a:rPr>
                <a:t>GW</a:t>
              </a:r>
              <a:endParaRPr lang="ru-RU" sz="1143" dirty="0">
                <a:solidFill>
                  <a:srgbClr val="C00000"/>
                </a:solidFill>
                <a:latin typeface="Cambria" panose="02040503050406030204" pitchFamily="18" charset="0"/>
                <a:ea typeface="Cambria" panose="02040503050406030204" pitchFamily="18" charset="0"/>
              </a:endParaRPr>
            </a:p>
          </p:txBody>
        </p:sp>
      </p:grpSp>
      <p:sp>
        <p:nvSpPr>
          <p:cNvPr id="48" name="TextBox 47"/>
          <p:cNvSpPr txBox="1"/>
          <p:nvPr/>
        </p:nvSpPr>
        <p:spPr>
          <a:xfrm>
            <a:off x="9730659" y="597695"/>
            <a:ext cx="1676741" cy="312265"/>
          </a:xfrm>
          <a:prstGeom prst="rect">
            <a:avLst/>
          </a:prstGeom>
          <a:noFill/>
        </p:spPr>
        <p:txBody>
          <a:bodyPr wrap="none" rtlCol="0">
            <a:spAutoFit/>
          </a:bodyPr>
          <a:lstStyle/>
          <a:p>
            <a:r>
              <a:rPr lang="en-US" sz="1429" b="1" dirty="0">
                <a:solidFill>
                  <a:srgbClr val="C00000"/>
                </a:solidFill>
                <a:latin typeface="Cambria" panose="02040503050406030204" pitchFamily="18" charset="0"/>
                <a:ea typeface="Cambria" panose="02040503050406030204" pitchFamily="18" charset="0"/>
              </a:rPr>
              <a:t>Goal achievement</a:t>
            </a:r>
            <a:endParaRPr lang="ru-RU" sz="1429" b="1" dirty="0">
              <a:solidFill>
                <a:srgbClr val="C00000"/>
              </a:solidFill>
              <a:latin typeface="Cambria" panose="02040503050406030204" pitchFamily="18" charset="0"/>
              <a:ea typeface="Cambria" panose="02040503050406030204" pitchFamily="18" charset="0"/>
            </a:endParaRPr>
          </a:p>
        </p:txBody>
      </p:sp>
      <p:sp>
        <p:nvSpPr>
          <p:cNvPr id="57" name="TextBox 56"/>
          <p:cNvSpPr txBox="1"/>
          <p:nvPr/>
        </p:nvSpPr>
        <p:spPr>
          <a:xfrm>
            <a:off x="9368297" y="838154"/>
            <a:ext cx="2792601" cy="6008440"/>
          </a:xfrm>
          <a:prstGeom prst="rect">
            <a:avLst/>
          </a:prstGeom>
          <a:noFill/>
        </p:spPr>
        <p:txBody>
          <a:bodyPr wrap="square" rtlCol="0">
            <a:spAutoFit/>
          </a:bodyPr>
          <a:lstStyle/>
          <a:p>
            <a:r>
              <a:rPr lang="en-US" sz="1429" dirty="0">
                <a:latin typeface="Cambria" panose="02040503050406030204" pitchFamily="18" charset="0"/>
                <a:ea typeface="Cambria" panose="02040503050406030204" pitchFamily="18" charset="0"/>
              </a:rPr>
              <a:t>Operating PPP projects - </a:t>
            </a:r>
            <a:r>
              <a:rPr lang="uz-Cyrl-UZ" sz="1429" dirty="0">
                <a:latin typeface="Cambria" panose="02040503050406030204" pitchFamily="18" charset="0"/>
                <a:ea typeface="Cambria" panose="02040503050406030204" pitchFamily="18" charset="0"/>
              </a:rPr>
              <a:t>28</a:t>
            </a:r>
            <a:r>
              <a:rPr lang="en-US" sz="1429" dirty="0">
                <a:latin typeface="Cambria" panose="02040503050406030204" pitchFamily="18" charset="0"/>
                <a:ea typeface="Cambria" panose="02040503050406030204" pitchFamily="18" charset="0"/>
              </a:rPr>
              <a:t>. </a:t>
            </a:r>
            <a:br>
              <a:rPr lang="en-US" sz="1429" dirty="0">
                <a:latin typeface="Cambria" panose="02040503050406030204" pitchFamily="18" charset="0"/>
                <a:ea typeface="Cambria" panose="02040503050406030204" pitchFamily="18" charset="0"/>
              </a:rPr>
            </a:br>
            <a:r>
              <a:rPr lang="en-US" sz="1429" i="1" dirty="0">
                <a:latin typeface="Cambria" panose="02040503050406030204" pitchFamily="18" charset="0"/>
                <a:ea typeface="Cambria" panose="02040503050406030204" pitchFamily="18" charset="0"/>
              </a:rPr>
              <a:t>Total amount - </a:t>
            </a:r>
            <a:r>
              <a:rPr lang="uz-Cyrl-UZ" sz="1429" i="1" dirty="0">
                <a:latin typeface="Cambria" panose="02040503050406030204" pitchFamily="18" charset="0"/>
                <a:ea typeface="Cambria" panose="02040503050406030204" pitchFamily="18" charset="0"/>
              </a:rPr>
              <a:t>1</a:t>
            </a:r>
            <a:r>
              <a:rPr lang="en-US" sz="1429" i="1" dirty="0">
                <a:latin typeface="Cambria" panose="02040503050406030204" pitchFamily="18" charset="0"/>
                <a:ea typeface="Cambria" panose="02040503050406030204" pitchFamily="18" charset="0"/>
              </a:rPr>
              <a:t>2 billion dollars, </a:t>
            </a:r>
            <a:r>
              <a:rPr lang="uz-Cyrl-UZ" sz="1429" i="1" dirty="0">
                <a:latin typeface="Cambria" panose="02040503050406030204" pitchFamily="18" charset="0"/>
                <a:ea typeface="Cambria" panose="02040503050406030204" pitchFamily="18" charset="0"/>
              </a:rPr>
              <a:t>12</a:t>
            </a:r>
            <a:r>
              <a:rPr lang="en-US" sz="1429" i="1" dirty="0">
                <a:latin typeface="Cambria" panose="02040503050406030204" pitchFamily="18" charset="0"/>
                <a:ea typeface="Cambria" panose="02040503050406030204" pitchFamily="18" charset="0"/>
              </a:rPr>
              <a:t>.9 GW of power.</a:t>
            </a:r>
            <a:r>
              <a:rPr lang="uz-Cyrl-UZ" sz="1429" i="1" dirty="0">
                <a:latin typeface="Cambria" panose="02040503050406030204" pitchFamily="18" charset="0"/>
                <a:ea typeface="Cambria" panose="02040503050406030204" pitchFamily="18" charset="0"/>
              </a:rPr>
              <a:t> </a:t>
            </a:r>
          </a:p>
          <a:p>
            <a:r>
              <a:rPr lang="en-US" sz="1429" i="1" dirty="0">
                <a:latin typeface="Cambria" panose="02040503050406030204" pitchFamily="18" charset="0"/>
                <a:ea typeface="Cambria" panose="02040503050406030204" pitchFamily="18" charset="0"/>
              </a:rPr>
              <a:t>They are:</a:t>
            </a:r>
            <a:endParaRPr lang="uz-Cyrl-UZ" sz="1429" i="1" dirty="0">
              <a:latin typeface="Cambria" panose="02040503050406030204" pitchFamily="18" charset="0"/>
              <a:ea typeface="Cambria" panose="02040503050406030204" pitchFamily="18" charset="0"/>
            </a:endParaRPr>
          </a:p>
          <a:p>
            <a:endParaRPr lang="uz-Cyrl-UZ" sz="1429" i="1" dirty="0">
              <a:latin typeface="Cambria" panose="02040503050406030204" pitchFamily="18" charset="0"/>
              <a:ea typeface="Cambria" panose="02040503050406030204" pitchFamily="18" charset="0"/>
            </a:endParaRPr>
          </a:p>
          <a:p>
            <a:r>
              <a:rPr lang="en-US" sz="1429" b="1" dirty="0">
                <a:latin typeface="Cambria" panose="02040503050406030204" pitchFamily="18" charset="0"/>
                <a:ea typeface="Cambria" panose="02040503050406030204" pitchFamily="18" charset="0"/>
              </a:rPr>
              <a:t>9 projects </a:t>
            </a:r>
            <a:r>
              <a:rPr lang="en-US" sz="1429" dirty="0">
                <a:latin typeface="Cambria" panose="02040503050406030204" pitchFamily="18" charset="0"/>
                <a:ea typeface="Cambria" panose="02040503050406030204" pitchFamily="18" charset="0"/>
              </a:rPr>
              <a:t>of thermal power plants construction</a:t>
            </a:r>
            <a:br>
              <a:rPr lang="uz-Cyrl-UZ" sz="1429" dirty="0">
                <a:latin typeface="Cambria" panose="02040503050406030204" pitchFamily="18" charset="0"/>
                <a:ea typeface="Cambria" panose="02040503050406030204" pitchFamily="18" charset="0"/>
              </a:rPr>
            </a:br>
            <a:r>
              <a:rPr lang="uz-Cyrl-UZ" sz="1429" dirty="0">
                <a:latin typeface="Cambria" panose="02040503050406030204" pitchFamily="18" charset="0"/>
                <a:ea typeface="Cambria" panose="02040503050406030204" pitchFamily="18" charset="0"/>
              </a:rPr>
              <a:t>(</a:t>
            </a:r>
            <a:r>
              <a:rPr lang="uz-Cyrl-UZ" sz="1429" b="1" i="1" dirty="0">
                <a:latin typeface="Cambria" panose="02040503050406030204" pitchFamily="18" charset="0"/>
                <a:ea typeface="Cambria" panose="02040503050406030204" pitchFamily="18" charset="0"/>
              </a:rPr>
              <a:t>4,0</a:t>
            </a:r>
            <a:r>
              <a:rPr lang="uz-Cyrl-UZ" sz="1429" i="1" dirty="0">
                <a:latin typeface="Cambria" panose="02040503050406030204" pitchFamily="18" charset="0"/>
                <a:ea typeface="Cambria" panose="02040503050406030204" pitchFamily="18" charset="0"/>
              </a:rPr>
              <a:t> </a:t>
            </a:r>
            <a:r>
              <a:rPr lang="en-US" sz="1429" i="1" dirty="0">
                <a:latin typeface="Cambria" panose="02040503050406030204" pitchFamily="18" charset="0"/>
                <a:ea typeface="Cambria" panose="02040503050406030204" pitchFamily="18" charset="0"/>
              </a:rPr>
              <a:t>billion dollars,</a:t>
            </a:r>
            <a:r>
              <a:rPr lang="uz-Cyrl-UZ" sz="1429" i="1" dirty="0">
                <a:latin typeface="Cambria" panose="02040503050406030204" pitchFamily="18" charset="0"/>
                <a:ea typeface="Cambria" panose="02040503050406030204" pitchFamily="18" charset="0"/>
              </a:rPr>
              <a:t> </a:t>
            </a:r>
            <a:r>
              <a:rPr lang="uz-Cyrl-UZ" sz="1429" b="1" i="1" dirty="0">
                <a:latin typeface="Cambria" panose="02040503050406030204" pitchFamily="18" charset="0"/>
                <a:ea typeface="Cambria" panose="02040503050406030204" pitchFamily="18" charset="0"/>
              </a:rPr>
              <a:t>6,0</a:t>
            </a:r>
            <a:r>
              <a:rPr lang="uz-Cyrl-UZ" sz="1429" b="1" dirty="0">
                <a:latin typeface="Cambria" panose="02040503050406030204" pitchFamily="18" charset="0"/>
                <a:ea typeface="Cambria" panose="02040503050406030204" pitchFamily="18" charset="0"/>
              </a:rPr>
              <a:t> </a:t>
            </a:r>
            <a:r>
              <a:rPr lang="en-US" sz="1429" i="1" dirty="0">
                <a:latin typeface="Cambria" panose="02040503050406030204" pitchFamily="18" charset="0"/>
                <a:ea typeface="Cambria" panose="02040503050406030204" pitchFamily="18" charset="0"/>
              </a:rPr>
              <a:t>GW</a:t>
            </a:r>
            <a:r>
              <a:rPr lang="uz-Cyrl-UZ" sz="1429" dirty="0">
                <a:latin typeface="Cambria" panose="02040503050406030204" pitchFamily="18" charset="0"/>
                <a:ea typeface="Cambria" panose="02040503050406030204" pitchFamily="18" charset="0"/>
              </a:rPr>
              <a:t>):</a:t>
            </a:r>
          </a:p>
          <a:p>
            <a:endParaRPr lang="uz-Cyrl-UZ" sz="1429" dirty="0">
              <a:latin typeface="Cambria" panose="02040503050406030204" pitchFamily="18" charset="0"/>
              <a:ea typeface="Cambria" panose="02040503050406030204" pitchFamily="18" charset="0"/>
            </a:endParaRPr>
          </a:p>
          <a:p>
            <a:r>
              <a:rPr lang="en-US" sz="1429" b="1" dirty="0">
                <a:latin typeface="Cambria" panose="02040503050406030204" pitchFamily="18" charset="0"/>
                <a:ea typeface="Cambria" panose="02040503050406030204" pitchFamily="18" charset="0"/>
              </a:rPr>
              <a:t>19 photovoltaic and wind</a:t>
            </a:r>
            <a:br>
              <a:rPr lang="uz-Cyrl-UZ" sz="1429" dirty="0">
                <a:latin typeface="Cambria" panose="02040503050406030204" pitchFamily="18" charset="0"/>
                <a:ea typeface="Cambria" panose="02040503050406030204" pitchFamily="18" charset="0"/>
              </a:rPr>
            </a:br>
            <a:r>
              <a:rPr lang="uz-Cyrl-UZ" sz="1429" dirty="0">
                <a:latin typeface="Cambria" panose="02040503050406030204" pitchFamily="18" charset="0"/>
                <a:ea typeface="Cambria" panose="02040503050406030204" pitchFamily="18" charset="0"/>
              </a:rPr>
              <a:t>(</a:t>
            </a:r>
            <a:r>
              <a:rPr lang="en-US" sz="1429" dirty="0">
                <a:latin typeface="Cambria" panose="02040503050406030204" pitchFamily="18" charset="0"/>
                <a:ea typeface="Cambria" panose="02040503050406030204" pitchFamily="18" charset="0"/>
              </a:rPr>
              <a:t>8</a:t>
            </a:r>
            <a:r>
              <a:rPr lang="uz-Cyrl-UZ" sz="1429" dirty="0">
                <a:latin typeface="Cambria" panose="02040503050406030204" pitchFamily="18" charset="0"/>
                <a:ea typeface="Cambria" panose="02040503050406030204" pitchFamily="18" charset="0"/>
              </a:rPr>
              <a:t> </a:t>
            </a:r>
            <a:r>
              <a:rPr lang="en-US" sz="1429" i="1" dirty="0">
                <a:latin typeface="Cambria" panose="02040503050406030204" pitchFamily="18" charset="0"/>
                <a:ea typeface="Cambria" panose="02040503050406030204" pitchFamily="18" charset="0"/>
              </a:rPr>
              <a:t>billion dollars</a:t>
            </a:r>
            <a:r>
              <a:rPr lang="uz-Cyrl-UZ" sz="1429" dirty="0">
                <a:latin typeface="Cambria" panose="02040503050406030204" pitchFamily="18" charset="0"/>
                <a:ea typeface="Cambria" panose="02040503050406030204" pitchFamily="18" charset="0"/>
              </a:rPr>
              <a:t>, </a:t>
            </a:r>
            <a:r>
              <a:rPr lang="en-US" sz="1429" dirty="0">
                <a:latin typeface="Cambria" panose="02040503050406030204" pitchFamily="18" charset="0"/>
                <a:ea typeface="Cambria" panose="02040503050406030204" pitchFamily="18" charset="0"/>
              </a:rPr>
              <a:t>6,9 </a:t>
            </a:r>
            <a:r>
              <a:rPr lang="en-US" sz="1429" i="1" dirty="0">
                <a:latin typeface="Cambria" panose="02040503050406030204" pitchFamily="18" charset="0"/>
                <a:ea typeface="Cambria" panose="02040503050406030204" pitchFamily="18" charset="0"/>
              </a:rPr>
              <a:t>GW</a:t>
            </a:r>
            <a:r>
              <a:rPr lang="uz-Cyrl-UZ" sz="1429" dirty="0">
                <a:latin typeface="Cambria" panose="02040503050406030204" pitchFamily="18" charset="0"/>
                <a:ea typeface="Cambria" panose="02040503050406030204" pitchFamily="18" charset="0"/>
              </a:rPr>
              <a:t>).</a:t>
            </a:r>
          </a:p>
          <a:p>
            <a:endParaRPr lang="ru-RU" sz="1429" dirty="0">
              <a:latin typeface="Cambria" panose="02040503050406030204" pitchFamily="18" charset="0"/>
              <a:ea typeface="Cambria" panose="02040503050406030204" pitchFamily="18" charset="0"/>
            </a:endParaRPr>
          </a:p>
          <a:p>
            <a:r>
              <a:rPr lang="en-US" sz="1429" dirty="0">
                <a:latin typeface="Cambria" panose="02040503050406030204" pitchFamily="18" charset="0"/>
                <a:ea typeface="Cambria" panose="02040503050406030204" pitchFamily="18" charset="0"/>
              </a:rPr>
              <a:t>Result</a:t>
            </a:r>
            <a:r>
              <a:rPr lang="uz-Cyrl-UZ" sz="1429" dirty="0">
                <a:latin typeface="Cambria" panose="02040503050406030204" pitchFamily="18" charset="0"/>
                <a:ea typeface="Cambria" panose="02040503050406030204" pitchFamily="18" charset="0"/>
              </a:rPr>
              <a:t>:</a:t>
            </a:r>
          </a:p>
          <a:p>
            <a:pPr marL="244933" indent="-244933">
              <a:buFontTx/>
              <a:buChar char="-"/>
            </a:pPr>
            <a:r>
              <a:rPr lang="en-US" sz="1429" dirty="0">
                <a:latin typeface="Cambria" panose="02040503050406030204" pitchFamily="18" charset="0"/>
                <a:ea typeface="Cambria" panose="02040503050406030204" pitchFamily="18" charset="0"/>
              </a:rPr>
              <a:t>the possibility of </a:t>
            </a:r>
            <a:r>
              <a:rPr lang="uz-Cyrl-UZ" sz="1429" b="1" dirty="0">
                <a:latin typeface="Cambria" panose="02040503050406030204" pitchFamily="18" charset="0"/>
                <a:ea typeface="Cambria" panose="02040503050406030204" pitchFamily="18" charset="0"/>
              </a:rPr>
              <a:t>67</a:t>
            </a:r>
            <a:r>
              <a:rPr lang="en-US" sz="1429" b="1" dirty="0">
                <a:latin typeface="Cambria" panose="02040503050406030204" pitchFamily="18" charset="0"/>
                <a:ea typeface="Cambria" panose="02040503050406030204" pitchFamily="18" charset="0"/>
              </a:rPr>
              <a:t>.</a:t>
            </a:r>
            <a:r>
              <a:rPr lang="uz-Cyrl-UZ" sz="1429" b="1" dirty="0">
                <a:latin typeface="Cambria" panose="02040503050406030204" pitchFamily="18" charset="0"/>
                <a:ea typeface="Cambria" panose="02040503050406030204" pitchFamily="18" charset="0"/>
              </a:rPr>
              <a:t>2</a:t>
            </a:r>
            <a:r>
              <a:rPr lang="en-US" sz="1429" b="1" dirty="0">
                <a:latin typeface="Cambria" panose="02040503050406030204" pitchFamily="18" charset="0"/>
                <a:ea typeface="Cambria" panose="02040503050406030204" pitchFamily="18" charset="0"/>
              </a:rPr>
              <a:t> billion kWh </a:t>
            </a:r>
            <a:r>
              <a:rPr lang="en-US" sz="1429" dirty="0">
                <a:latin typeface="Cambria" panose="02040503050406030204" pitchFamily="18" charset="0"/>
                <a:ea typeface="Cambria" panose="02040503050406030204" pitchFamily="18" charset="0"/>
              </a:rPr>
              <a:t>electricity generating.</a:t>
            </a:r>
            <a:endParaRPr lang="uz-Cyrl-UZ" sz="1429" b="1" dirty="0">
              <a:latin typeface="Cambria" panose="02040503050406030204" pitchFamily="18" charset="0"/>
              <a:ea typeface="Cambria" panose="02040503050406030204" pitchFamily="18" charset="0"/>
            </a:endParaRPr>
          </a:p>
          <a:p>
            <a:pPr marL="244933" indent="-244933">
              <a:buFontTx/>
              <a:buChar char="-"/>
            </a:pPr>
            <a:endParaRPr lang="uz-Cyrl-UZ" sz="1429" b="1" dirty="0">
              <a:latin typeface="Cambria" panose="02040503050406030204" pitchFamily="18" charset="0"/>
              <a:ea typeface="Cambria" panose="02040503050406030204" pitchFamily="18" charset="0"/>
            </a:endParaRPr>
          </a:p>
          <a:p>
            <a:pPr marL="244933" indent="-244933">
              <a:buFontTx/>
              <a:buChar char="-"/>
            </a:pPr>
            <a:r>
              <a:rPr lang="en-US" sz="1429" dirty="0">
                <a:latin typeface="Cambria" panose="02040503050406030204" pitchFamily="18" charset="0"/>
                <a:ea typeface="Cambria" panose="02040503050406030204" pitchFamily="18" charset="0"/>
              </a:rPr>
              <a:t>Saving </a:t>
            </a:r>
            <a:r>
              <a:rPr lang="en-US" sz="1429" b="1" dirty="0">
                <a:latin typeface="Cambria" panose="02040503050406030204" pitchFamily="18" charset="0"/>
                <a:ea typeface="Cambria" panose="02040503050406030204" pitchFamily="18" charset="0"/>
              </a:rPr>
              <a:t>7.6 billion cubic meters </a:t>
            </a:r>
            <a:r>
              <a:rPr lang="en-US" sz="1429" dirty="0">
                <a:latin typeface="Cambria" panose="02040503050406030204" pitchFamily="18" charset="0"/>
                <a:ea typeface="Cambria" panose="02040503050406030204" pitchFamily="18" charset="0"/>
              </a:rPr>
              <a:t>of gas for electricity generation.</a:t>
            </a:r>
            <a:endParaRPr lang="uz-Cyrl-UZ" sz="1429" dirty="0">
              <a:latin typeface="Cambria" panose="02040503050406030204" pitchFamily="18" charset="0"/>
              <a:ea typeface="Cambria" panose="02040503050406030204" pitchFamily="18" charset="0"/>
            </a:endParaRPr>
          </a:p>
          <a:p>
            <a:r>
              <a:rPr lang="uz-Cyrl-UZ" sz="1429" dirty="0">
                <a:latin typeface="Cambria" panose="02040503050406030204" pitchFamily="18" charset="0"/>
                <a:ea typeface="Cambria" panose="02040503050406030204" pitchFamily="18" charset="0"/>
              </a:rPr>
              <a:t> </a:t>
            </a:r>
            <a:endParaRPr lang="ru-RU" sz="1429" dirty="0">
              <a:latin typeface="Cambria" panose="02040503050406030204" pitchFamily="18" charset="0"/>
              <a:ea typeface="Cambria" panose="02040503050406030204" pitchFamily="18" charset="0"/>
            </a:endParaRPr>
          </a:p>
          <a:p>
            <a:r>
              <a:rPr lang="en-US" sz="1429" b="1" dirty="0">
                <a:latin typeface="Cambria" panose="02040503050406030204" pitchFamily="18" charset="0"/>
                <a:ea typeface="Cambria" panose="02040503050406030204" pitchFamily="18" charset="0"/>
              </a:rPr>
              <a:t>Implemented PPP projects</a:t>
            </a:r>
            <a:r>
              <a:rPr lang="uz-Cyrl-UZ" sz="1429" b="1" dirty="0">
                <a:latin typeface="Cambria" panose="02040503050406030204" pitchFamily="18" charset="0"/>
                <a:ea typeface="Cambria" panose="02040503050406030204" pitchFamily="18" charset="0"/>
              </a:rPr>
              <a:t> </a:t>
            </a:r>
            <a:r>
              <a:rPr lang="uz-Cyrl-UZ" sz="1429" dirty="0">
                <a:latin typeface="Cambria" panose="02040503050406030204" pitchFamily="18" charset="0"/>
                <a:ea typeface="Cambria" panose="02040503050406030204" pitchFamily="18" charset="0"/>
              </a:rPr>
              <a:t>– </a:t>
            </a:r>
            <a:r>
              <a:rPr lang="uz-Cyrl-UZ" sz="1429" b="1" dirty="0">
                <a:latin typeface="Cambria" panose="02040503050406030204" pitchFamily="18" charset="0"/>
                <a:ea typeface="Cambria" panose="02040503050406030204" pitchFamily="18" charset="0"/>
              </a:rPr>
              <a:t>7;</a:t>
            </a:r>
          </a:p>
          <a:p>
            <a:r>
              <a:rPr lang="uz-Cyrl-UZ" sz="1429" dirty="0">
                <a:latin typeface="Cambria" panose="02040503050406030204" pitchFamily="18" charset="0"/>
                <a:ea typeface="Cambria" panose="02040503050406030204" pitchFamily="18" charset="0"/>
              </a:rPr>
              <a:t>(</a:t>
            </a:r>
            <a:r>
              <a:rPr lang="uz-Cyrl-UZ" sz="1429" i="1" dirty="0">
                <a:latin typeface="Cambria" panose="02040503050406030204" pitchFamily="18" charset="0"/>
                <a:ea typeface="Cambria" panose="02040503050406030204" pitchFamily="18" charset="0"/>
              </a:rPr>
              <a:t>915</a:t>
            </a:r>
            <a:r>
              <a:rPr lang="uz-Cyrl-UZ" sz="1429" dirty="0">
                <a:latin typeface="Cambria" panose="02040503050406030204" pitchFamily="18" charset="0"/>
                <a:ea typeface="Cambria" panose="02040503050406030204" pitchFamily="18" charset="0"/>
              </a:rPr>
              <a:t> </a:t>
            </a:r>
            <a:r>
              <a:rPr lang="en-US" sz="1429" i="1" dirty="0" err="1">
                <a:latin typeface="Cambria" panose="02040503050406030204" pitchFamily="18" charset="0"/>
                <a:ea typeface="Cambria" panose="02040503050406030204" pitchFamily="18" charset="0"/>
              </a:rPr>
              <a:t>mln</a:t>
            </a:r>
            <a:r>
              <a:rPr lang="en-US" sz="1429" i="1" dirty="0">
                <a:latin typeface="Cambria" panose="02040503050406030204" pitchFamily="18" charset="0"/>
                <a:ea typeface="Cambria" panose="02040503050406030204" pitchFamily="18" charset="0"/>
              </a:rPr>
              <a:t> dollars</a:t>
            </a:r>
            <a:r>
              <a:rPr lang="uz-Cyrl-UZ" sz="1429" i="1" dirty="0">
                <a:latin typeface="Cambria" panose="02040503050406030204" pitchFamily="18" charset="0"/>
                <a:ea typeface="Cambria" panose="02040503050406030204" pitchFamily="18" charset="0"/>
              </a:rPr>
              <a:t>.</a:t>
            </a:r>
            <a:r>
              <a:rPr lang="uz-Cyrl-UZ" sz="1429" dirty="0">
                <a:latin typeface="Cambria" panose="02040503050406030204" pitchFamily="18" charset="0"/>
                <a:ea typeface="Cambria" panose="02040503050406030204" pitchFamily="18" charset="0"/>
              </a:rPr>
              <a:t> </a:t>
            </a:r>
            <a:r>
              <a:rPr lang="uz-Cyrl-UZ" sz="1429" i="1" dirty="0">
                <a:latin typeface="Cambria" panose="02040503050406030204" pitchFamily="18" charset="0"/>
                <a:ea typeface="Cambria" panose="02040503050406030204" pitchFamily="18" charset="0"/>
              </a:rPr>
              <a:t>1354</a:t>
            </a:r>
            <a:r>
              <a:rPr lang="uz-Cyrl-UZ" sz="1429" dirty="0">
                <a:latin typeface="Cambria" panose="02040503050406030204" pitchFamily="18" charset="0"/>
                <a:ea typeface="Cambria" panose="02040503050406030204" pitchFamily="18" charset="0"/>
              </a:rPr>
              <a:t> </a:t>
            </a:r>
            <a:r>
              <a:rPr lang="en-US" sz="1429" i="1" dirty="0">
                <a:latin typeface="Cambria" panose="02040503050406030204" pitchFamily="18" charset="0"/>
                <a:ea typeface="Cambria" panose="02040503050406030204" pitchFamily="18" charset="0"/>
              </a:rPr>
              <a:t>MW</a:t>
            </a:r>
            <a:r>
              <a:rPr lang="uz-Cyrl-UZ" sz="1429" dirty="0">
                <a:latin typeface="Cambria" panose="02040503050406030204" pitchFamily="18" charset="0"/>
                <a:ea typeface="Cambria" panose="02040503050406030204" pitchFamily="18" charset="0"/>
              </a:rPr>
              <a:t>)</a:t>
            </a:r>
          </a:p>
          <a:p>
            <a:endParaRPr lang="uz-Cyrl-UZ" sz="1429" dirty="0">
              <a:latin typeface="Cambria" panose="02040503050406030204" pitchFamily="18" charset="0"/>
              <a:ea typeface="Cambria" panose="02040503050406030204" pitchFamily="18" charset="0"/>
            </a:endParaRPr>
          </a:p>
          <a:p>
            <a:r>
              <a:rPr lang="en-US" sz="1429" dirty="0">
                <a:latin typeface="Cambria" panose="02040503050406030204" pitchFamily="18" charset="0"/>
                <a:ea typeface="Cambria" panose="02040503050406030204" pitchFamily="18" charset="0"/>
              </a:rPr>
              <a:t>One more project until the end of the year</a:t>
            </a:r>
            <a:r>
              <a:rPr lang="uz-Cyrl-UZ" sz="1429" b="1" dirty="0">
                <a:latin typeface="Cambria" panose="02040503050406030204" pitchFamily="18" charset="0"/>
                <a:ea typeface="Cambria" panose="02040503050406030204" pitchFamily="18" charset="0"/>
              </a:rPr>
              <a:t> </a:t>
            </a:r>
            <a:r>
              <a:rPr lang="uz-Cyrl-UZ" sz="1429" dirty="0">
                <a:latin typeface="Cambria" panose="02040503050406030204" pitchFamily="18" charset="0"/>
                <a:ea typeface="Cambria" panose="02040503050406030204" pitchFamily="18" charset="0"/>
              </a:rPr>
              <a:t>(</a:t>
            </a:r>
            <a:r>
              <a:rPr lang="uz-Cyrl-UZ" sz="1429" i="1" dirty="0">
                <a:latin typeface="Cambria" panose="02040503050406030204" pitchFamily="18" charset="0"/>
                <a:ea typeface="Cambria" panose="02040503050406030204" pitchFamily="18" charset="0"/>
              </a:rPr>
              <a:t>140</a:t>
            </a:r>
            <a:r>
              <a:rPr lang="uz-Cyrl-UZ" sz="1429" dirty="0">
                <a:latin typeface="Cambria" panose="02040503050406030204" pitchFamily="18" charset="0"/>
                <a:ea typeface="Cambria" panose="02040503050406030204" pitchFamily="18" charset="0"/>
              </a:rPr>
              <a:t> </a:t>
            </a:r>
            <a:r>
              <a:rPr lang="en-US" sz="1429" i="1" dirty="0" err="1">
                <a:latin typeface="Cambria" panose="02040503050406030204" pitchFamily="18" charset="0"/>
                <a:ea typeface="Cambria" panose="02040503050406030204" pitchFamily="18" charset="0"/>
              </a:rPr>
              <a:t>mln</a:t>
            </a:r>
            <a:r>
              <a:rPr lang="en-US" sz="1429" i="1" dirty="0">
                <a:latin typeface="Cambria" panose="02040503050406030204" pitchFamily="18" charset="0"/>
                <a:ea typeface="Cambria" panose="02040503050406030204" pitchFamily="18" charset="0"/>
              </a:rPr>
              <a:t> dollars</a:t>
            </a:r>
            <a:r>
              <a:rPr lang="uz-Cyrl-UZ" sz="1429" dirty="0">
                <a:latin typeface="Cambria" panose="02040503050406030204" pitchFamily="18" charset="0"/>
                <a:ea typeface="Cambria" panose="02040503050406030204" pitchFamily="18" charset="0"/>
              </a:rPr>
              <a:t>; </a:t>
            </a:r>
            <a:r>
              <a:rPr lang="uz-Cyrl-UZ" sz="1429" i="1" dirty="0">
                <a:latin typeface="Cambria" panose="02040503050406030204" pitchFamily="18" charset="0"/>
                <a:ea typeface="Cambria" panose="02040503050406030204" pitchFamily="18" charset="0"/>
              </a:rPr>
              <a:t>220</a:t>
            </a:r>
            <a:r>
              <a:rPr lang="uz-Cyrl-UZ" sz="1429" dirty="0">
                <a:latin typeface="Cambria" panose="02040503050406030204" pitchFamily="18" charset="0"/>
                <a:ea typeface="Cambria" panose="02040503050406030204" pitchFamily="18" charset="0"/>
              </a:rPr>
              <a:t> </a:t>
            </a:r>
            <a:r>
              <a:rPr lang="en-US" sz="1429" i="1" dirty="0">
                <a:latin typeface="Cambria" panose="02040503050406030204" pitchFamily="18" charset="0"/>
                <a:ea typeface="Cambria" panose="02040503050406030204" pitchFamily="18" charset="0"/>
              </a:rPr>
              <a:t>MW</a:t>
            </a:r>
            <a:r>
              <a:rPr lang="uz-Cyrl-UZ" sz="1429" i="1" dirty="0">
                <a:latin typeface="Cambria" panose="02040503050406030204" pitchFamily="18" charset="0"/>
                <a:ea typeface="Cambria" panose="02040503050406030204" pitchFamily="18" charset="0"/>
              </a:rPr>
              <a:t>, </a:t>
            </a:r>
            <a:r>
              <a:rPr lang="en-US" sz="1429" i="1" dirty="0" err="1">
                <a:latin typeface="Cambria" panose="02040503050406030204" pitchFamily="18" charset="0"/>
                <a:ea typeface="Cambria" panose="02040503050406030204" pitchFamily="18" charset="0"/>
              </a:rPr>
              <a:t>Syrdarya</a:t>
            </a:r>
            <a:r>
              <a:rPr lang="en-US" sz="1429" i="1" dirty="0">
                <a:latin typeface="Cambria" panose="02040503050406030204" pitchFamily="18" charset="0"/>
                <a:ea typeface="Cambria" panose="02040503050406030204" pitchFamily="18" charset="0"/>
              </a:rPr>
              <a:t> region</a:t>
            </a:r>
            <a:r>
              <a:rPr lang="uz-Cyrl-UZ" sz="1429" dirty="0">
                <a:latin typeface="Cambria" panose="02040503050406030204" pitchFamily="18" charset="0"/>
                <a:ea typeface="Cambria" panose="02040503050406030204" pitchFamily="18" charset="0"/>
              </a:rPr>
              <a:t>) </a:t>
            </a:r>
          </a:p>
          <a:p>
            <a:endParaRPr lang="uz-Cyrl-UZ" sz="1286" i="1" u="sng" dirty="0">
              <a:latin typeface="Cambria" panose="02040503050406030204" pitchFamily="18" charset="0"/>
              <a:ea typeface="Cambria" panose="02040503050406030204" pitchFamily="18" charset="0"/>
            </a:endParaRPr>
          </a:p>
        </p:txBody>
      </p:sp>
      <p:cxnSp>
        <p:nvCxnSpPr>
          <p:cNvPr id="92" name="Прямая соединительная линия 91">
            <a:extLst>
              <a:ext uri="{FF2B5EF4-FFF2-40B4-BE49-F238E27FC236}">
                <a16:creationId xmlns:a16="http://schemas.microsoft.com/office/drawing/2014/main" id="{BAE4D755-59CF-4F85-B49B-B7E6213FEED4}"/>
              </a:ext>
            </a:extLst>
          </p:cNvPr>
          <p:cNvCxnSpPr>
            <a:cxnSpLocks/>
          </p:cNvCxnSpPr>
          <p:nvPr/>
        </p:nvCxnSpPr>
        <p:spPr>
          <a:xfrm flipH="1" flipV="1">
            <a:off x="3161523" y="655634"/>
            <a:ext cx="0" cy="5991429"/>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a16="http://schemas.microsoft.com/office/drawing/2014/main" id="{BAE4D755-59CF-4F85-B49B-B7E6213FEED4}"/>
              </a:ext>
            </a:extLst>
          </p:cNvPr>
          <p:cNvCxnSpPr>
            <a:cxnSpLocks/>
          </p:cNvCxnSpPr>
          <p:nvPr/>
        </p:nvCxnSpPr>
        <p:spPr>
          <a:xfrm flipH="1" flipV="1">
            <a:off x="6264910" y="653938"/>
            <a:ext cx="0" cy="5991429"/>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a16="http://schemas.microsoft.com/office/drawing/2014/main" id="{BAE4D755-59CF-4F85-B49B-B7E6213FEED4}"/>
              </a:ext>
            </a:extLst>
          </p:cNvPr>
          <p:cNvCxnSpPr>
            <a:cxnSpLocks/>
          </p:cNvCxnSpPr>
          <p:nvPr/>
        </p:nvCxnSpPr>
        <p:spPr>
          <a:xfrm flipH="1" flipV="1">
            <a:off x="9319054" y="653143"/>
            <a:ext cx="0" cy="5991429"/>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a16="http://schemas.microsoft.com/office/drawing/2014/main" id="{F0E35EC9-8774-4BDA-A027-FAD96FE8F41E}"/>
              </a:ext>
            </a:extLst>
          </p:cNvPr>
          <p:cNvCxnSpPr>
            <a:cxnSpLocks/>
          </p:cNvCxnSpPr>
          <p:nvPr/>
        </p:nvCxnSpPr>
        <p:spPr>
          <a:xfrm flipV="1">
            <a:off x="227244" y="6644571"/>
            <a:ext cx="11964756"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id="{F0E35EC9-8774-4BDA-A027-FAD96FE8F41E}"/>
              </a:ext>
            </a:extLst>
          </p:cNvPr>
          <p:cNvCxnSpPr>
            <a:cxnSpLocks/>
          </p:cNvCxnSpPr>
          <p:nvPr/>
        </p:nvCxnSpPr>
        <p:spPr>
          <a:xfrm flipV="1">
            <a:off x="227244" y="3577901"/>
            <a:ext cx="9077143"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6369232" y="3724005"/>
            <a:ext cx="2828571" cy="2918074"/>
            <a:chOff x="3373040" y="2841625"/>
            <a:chExt cx="3062287" cy="2616447"/>
          </a:xfrm>
        </p:grpSpPr>
        <p:graphicFrame>
          <p:nvGraphicFramePr>
            <p:cNvPr id="59" name="Диаграмма 58"/>
            <p:cNvGraphicFramePr/>
            <p:nvPr/>
          </p:nvGraphicFramePr>
          <p:xfrm>
            <a:off x="3373040" y="2841625"/>
            <a:ext cx="3062287" cy="2616447"/>
          </p:xfrm>
          <a:graphic>
            <a:graphicData uri="http://schemas.openxmlformats.org/drawingml/2006/chart">
              <c:chart xmlns:c="http://schemas.openxmlformats.org/drawingml/2006/chart" xmlns:r="http://schemas.openxmlformats.org/officeDocument/2006/relationships" r:id="rId6"/>
            </a:graphicData>
          </a:graphic>
        </p:graphicFrame>
        <p:sp>
          <p:nvSpPr>
            <p:cNvPr id="63" name="TextBox 62"/>
            <p:cNvSpPr txBox="1"/>
            <p:nvPr/>
          </p:nvSpPr>
          <p:spPr>
            <a:xfrm>
              <a:off x="4388070" y="3523232"/>
              <a:ext cx="947213" cy="634715"/>
            </a:xfrm>
            <a:prstGeom prst="rect">
              <a:avLst/>
            </a:prstGeom>
            <a:noFill/>
          </p:spPr>
          <p:txBody>
            <a:bodyPr wrap="square" rtlCol="0">
              <a:spAutoFit/>
            </a:bodyPr>
            <a:lstStyle/>
            <a:p>
              <a:pPr algn="ctr"/>
              <a:r>
                <a:rPr lang="en-US" sz="2000" b="1" dirty="0">
                  <a:solidFill>
                    <a:srgbClr val="C00000"/>
                  </a:solidFill>
                  <a:latin typeface="Cambria" panose="02040503050406030204" pitchFamily="18" charset="0"/>
                  <a:ea typeface="Cambria" panose="02040503050406030204" pitchFamily="18" charset="0"/>
                </a:rPr>
                <a:t>27,4</a:t>
              </a:r>
              <a:r>
                <a:rPr lang="uz-Cyrl-UZ" sz="2000" dirty="0">
                  <a:solidFill>
                    <a:srgbClr val="C00000"/>
                  </a:solidFill>
                  <a:latin typeface="Cambria" panose="02040503050406030204" pitchFamily="18" charset="0"/>
                  <a:ea typeface="Cambria" panose="02040503050406030204" pitchFamily="18" charset="0"/>
                </a:rPr>
                <a:t> </a:t>
              </a:r>
              <a:br>
                <a:rPr lang="uz-Cyrl-UZ" sz="2000" dirty="0">
                  <a:solidFill>
                    <a:srgbClr val="C00000"/>
                  </a:solidFill>
                  <a:latin typeface="Cambria" panose="02040503050406030204" pitchFamily="18" charset="0"/>
                  <a:ea typeface="Cambria" panose="02040503050406030204" pitchFamily="18" charset="0"/>
                </a:rPr>
              </a:br>
              <a:r>
                <a:rPr lang="en-US" sz="2000" dirty="0">
                  <a:solidFill>
                    <a:srgbClr val="C00000"/>
                  </a:solidFill>
                  <a:latin typeface="Cambria" panose="02040503050406030204" pitchFamily="18" charset="0"/>
                  <a:ea typeface="Cambria" panose="02040503050406030204" pitchFamily="18" charset="0"/>
                </a:rPr>
                <a:t>GW</a:t>
              </a:r>
              <a:endParaRPr lang="ru-RU" sz="1143" dirty="0">
                <a:solidFill>
                  <a:srgbClr val="C00000"/>
                </a:solidFill>
                <a:latin typeface="Cambria" panose="02040503050406030204" pitchFamily="18" charset="0"/>
                <a:ea typeface="Cambria" panose="02040503050406030204" pitchFamily="18" charset="0"/>
              </a:endParaRPr>
            </a:p>
          </p:txBody>
        </p:sp>
      </p:grpSp>
      <p:grpSp>
        <p:nvGrpSpPr>
          <p:cNvPr id="64" name="Группа 63"/>
          <p:cNvGrpSpPr/>
          <p:nvPr/>
        </p:nvGrpSpPr>
        <p:grpSpPr>
          <a:xfrm>
            <a:off x="6329087" y="810858"/>
            <a:ext cx="2989968" cy="2764552"/>
            <a:chOff x="-83345" y="2841626"/>
            <a:chExt cx="3062287" cy="2385095"/>
          </a:xfrm>
        </p:grpSpPr>
        <p:graphicFrame>
          <p:nvGraphicFramePr>
            <p:cNvPr id="65" name="Диаграмма 64"/>
            <p:cNvGraphicFramePr/>
            <p:nvPr/>
          </p:nvGraphicFramePr>
          <p:xfrm>
            <a:off x="-83345" y="2841626"/>
            <a:ext cx="3062287" cy="2385095"/>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p:cNvSpPr txBox="1"/>
            <p:nvPr/>
          </p:nvSpPr>
          <p:spPr>
            <a:xfrm>
              <a:off x="672526" y="3606153"/>
              <a:ext cx="1303423" cy="648672"/>
            </a:xfrm>
            <a:prstGeom prst="rect">
              <a:avLst/>
            </a:prstGeom>
            <a:noFill/>
          </p:spPr>
          <p:txBody>
            <a:bodyPr wrap="square" rtlCol="0">
              <a:spAutoFit/>
            </a:bodyPr>
            <a:lstStyle/>
            <a:p>
              <a:pPr algn="ctr"/>
              <a:r>
                <a:rPr lang="uz-Cyrl-UZ" sz="2000" b="1" dirty="0">
                  <a:solidFill>
                    <a:srgbClr val="C00000"/>
                  </a:solidFill>
                  <a:latin typeface="Cambria" panose="02040503050406030204" pitchFamily="18" charset="0"/>
                  <a:ea typeface="Cambria" panose="02040503050406030204" pitchFamily="18" charset="0"/>
                </a:rPr>
                <a:t>106,5 </a:t>
              </a:r>
              <a:br>
                <a:rPr lang="uz-Cyrl-UZ" sz="2000" b="1" dirty="0">
                  <a:solidFill>
                    <a:srgbClr val="C00000"/>
                  </a:solidFill>
                  <a:latin typeface="Cambria" panose="02040503050406030204" pitchFamily="18" charset="0"/>
                  <a:ea typeface="Cambria" panose="02040503050406030204" pitchFamily="18" charset="0"/>
                </a:rPr>
              </a:br>
              <a:r>
                <a:rPr lang="en-US" sz="1143" dirty="0" err="1">
                  <a:solidFill>
                    <a:srgbClr val="C00000"/>
                  </a:solidFill>
                  <a:latin typeface="Cambria" panose="02040503050406030204" pitchFamily="18" charset="0"/>
                  <a:ea typeface="Cambria" panose="02040503050406030204" pitchFamily="18" charset="0"/>
                </a:rPr>
                <a:t>bln</a:t>
              </a:r>
              <a:r>
                <a:rPr lang="en-US" sz="1143" dirty="0">
                  <a:solidFill>
                    <a:srgbClr val="C00000"/>
                  </a:solidFill>
                  <a:latin typeface="Cambria" panose="02040503050406030204" pitchFamily="18" charset="0"/>
                  <a:ea typeface="Cambria" panose="02040503050406030204" pitchFamily="18" charset="0"/>
                </a:rPr>
                <a:t>. kWh per year</a:t>
              </a:r>
              <a:endParaRPr lang="ru-RU" sz="1143" dirty="0">
                <a:solidFill>
                  <a:srgbClr val="C00000"/>
                </a:solidFill>
                <a:latin typeface="Cambria" panose="02040503050406030204" pitchFamily="18" charset="0"/>
                <a:ea typeface="Cambria" panose="02040503050406030204" pitchFamily="18" charset="0"/>
              </a:endParaRPr>
            </a:p>
          </p:txBody>
        </p:sp>
      </p:grpSp>
      <p:sp>
        <p:nvSpPr>
          <p:cNvPr id="25" name="Стрелка: пятиугольник 52">
            <a:extLst>
              <a:ext uri="{FF2B5EF4-FFF2-40B4-BE49-F238E27FC236}">
                <a16:creationId xmlns:a16="http://schemas.microsoft.com/office/drawing/2014/main" id="{8D747B09-9D35-52E4-51B3-B1771020EDF0}"/>
              </a:ext>
            </a:extLst>
          </p:cNvPr>
          <p:cNvSpPr/>
          <p:nvPr/>
        </p:nvSpPr>
        <p:spPr>
          <a:xfrm rot="10800000">
            <a:off x="11614146"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8503AC90-E44F-D080-4B4D-D854757FF6AC}"/>
              </a:ext>
            </a:extLst>
          </p:cNvPr>
          <p:cNvSpPr txBox="1"/>
          <p:nvPr/>
        </p:nvSpPr>
        <p:spPr>
          <a:xfrm>
            <a:off x="11740704" y="6501367"/>
            <a:ext cx="494786" cy="369332"/>
          </a:xfrm>
          <a:prstGeom prst="rect">
            <a:avLst/>
          </a:prstGeom>
          <a:noFill/>
        </p:spPr>
        <p:txBody>
          <a:bodyPr wrap="square">
            <a:spAutoFit/>
          </a:bodyPr>
          <a:lstStyle/>
          <a:p>
            <a:pPr algn="ctr"/>
            <a:r>
              <a:rPr lang="uz-Cyrl-UZ" b="1" dirty="0">
                <a:solidFill>
                  <a:schemeClr val="bg1"/>
                </a:solidFill>
              </a:rPr>
              <a:t>6</a:t>
            </a:r>
            <a:endParaRPr lang="ru-RU" b="1" dirty="0">
              <a:solidFill>
                <a:schemeClr val="bg1"/>
              </a:solidFill>
            </a:endParaRPr>
          </a:p>
        </p:txBody>
      </p:sp>
    </p:spTree>
    <p:extLst>
      <p:ext uri="{BB962C8B-B14F-4D97-AF65-F5344CB8AC3E}">
        <p14:creationId xmlns:p14="http://schemas.microsoft.com/office/powerpoint/2010/main" val="344095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Стрелка: пятиугольник 33">
            <a:extLst>
              <a:ext uri="{FF2B5EF4-FFF2-40B4-BE49-F238E27FC236}">
                <a16:creationId xmlns:a16="http://schemas.microsoft.com/office/drawing/2014/main" id="{5323A4DD-82DA-C7C4-8E52-94FC7E2A7024}"/>
              </a:ext>
            </a:extLst>
          </p:cNvPr>
          <p:cNvSpPr/>
          <p:nvPr/>
        </p:nvSpPr>
        <p:spPr>
          <a:xfrm rot="10800000">
            <a:off x="11614146" y="6501367"/>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2" name="Заголовок 1">
            <a:extLst>
              <a:ext uri="{FF2B5EF4-FFF2-40B4-BE49-F238E27FC236}">
                <a16:creationId xmlns:a16="http://schemas.microsoft.com/office/drawing/2014/main" id="{F2E31E67-142A-3955-A2B7-2C999E662C30}"/>
              </a:ext>
            </a:extLst>
          </p:cNvPr>
          <p:cNvSpPr>
            <a:spLocks noGrp="1"/>
          </p:cNvSpPr>
          <p:nvPr>
            <p:ph type="title"/>
          </p:nvPr>
        </p:nvSpPr>
        <p:spPr>
          <a:xfrm>
            <a:off x="-8709" y="-7781"/>
            <a:ext cx="12210945" cy="369332"/>
          </a:xfrm>
          <a:solidFill>
            <a:srgbClr val="002060"/>
          </a:solidFill>
        </p:spPr>
        <p:txBody>
          <a:bodyPr wrap="square" rtlCol="0">
            <a:spAutoFit/>
          </a:bodyPr>
          <a:lstStyle/>
          <a:p>
            <a:pPr algn="ctr" defTabSz="1280160"/>
            <a:r>
              <a:rPr lang="en-US" sz="2000" b="1" dirty="0">
                <a:solidFill>
                  <a:schemeClr val="bg1"/>
                </a:solidFill>
                <a:latin typeface="Arial" panose="020B0604020202020204" pitchFamily="34" charset="0"/>
                <a:cs typeface="Arial" panose="020B0604020202020204" pitchFamily="34" charset="0"/>
              </a:rPr>
              <a:t>SIGNED AGREEMENTS ON PPP TERMS</a:t>
            </a:r>
            <a:endParaRPr lang="ru-RU" sz="2000" b="1" dirty="0">
              <a:solidFill>
                <a:schemeClr val="bg1"/>
              </a:solidFill>
              <a:latin typeface="Arial" panose="020B0604020202020204" pitchFamily="34" charset="0"/>
              <a:cs typeface="Arial" panose="020B0604020202020204" pitchFamily="34" charset="0"/>
            </a:endParaRPr>
          </a:p>
        </p:txBody>
      </p:sp>
      <p:pic>
        <p:nvPicPr>
          <p:cNvPr id="3" name="Picture 2" descr="Wind turbine Vectors &amp; Illustrations for Free Download | Freepik">
            <a:extLst>
              <a:ext uri="{FF2B5EF4-FFF2-40B4-BE49-F238E27FC236}">
                <a16:creationId xmlns:a16="http://schemas.microsoft.com/office/drawing/2014/main" id="{88F3AB3F-F521-498B-2666-14172243F8B5}"/>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3356" y="1957152"/>
            <a:ext cx="1593635" cy="1593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sometric factory Royalty Free Vector Image - VectorStock">
            <a:extLst>
              <a:ext uri="{FF2B5EF4-FFF2-40B4-BE49-F238E27FC236}">
                <a16:creationId xmlns:a16="http://schemas.microsoft.com/office/drawing/2014/main" id="{06FDEF32-C461-97C5-83B7-3CC8D893CADC}"/>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0201"/>
          <a:stretch/>
        </p:blipFill>
        <p:spPr bwMode="auto">
          <a:xfrm>
            <a:off x="2044430" y="5372169"/>
            <a:ext cx="1801318" cy="13555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strasun.solar - photovoltaic systems, solar power plants, investing in  renewable energy - astrasun.solar - photovoltaic systems, solar power plants,  investing in renewable energy">
            <a:extLst>
              <a:ext uri="{FF2B5EF4-FFF2-40B4-BE49-F238E27FC236}">
                <a16:creationId xmlns:a16="http://schemas.microsoft.com/office/drawing/2014/main" id="{C82B2652-E8C1-FB75-B50F-837B961C5119}"/>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5572" y="1829259"/>
            <a:ext cx="1593635" cy="1593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58FEE7-0CAB-5D46-9B37-0587B7D248E2}"/>
              </a:ext>
            </a:extLst>
          </p:cNvPr>
          <p:cNvSpPr txBox="1"/>
          <p:nvPr/>
        </p:nvSpPr>
        <p:spPr>
          <a:xfrm>
            <a:off x="-14590" y="493305"/>
            <a:ext cx="5849327" cy="1384995"/>
          </a:xfrm>
          <a:prstGeom prst="rect">
            <a:avLst/>
          </a:prstGeom>
          <a:noFill/>
        </p:spPr>
        <p:txBody>
          <a:bodyPr wrap="square">
            <a:spAutoFit/>
          </a:bodyPr>
          <a:lstStyle/>
          <a:p>
            <a:pPr algn="ctr"/>
            <a:r>
              <a:rPr lang="en-US" sz="2800" dirty="0">
                <a:latin typeface="Arial" panose="020B0604020202020204" pitchFamily="34" charset="0"/>
                <a:ea typeface="Cambria" panose="02040503050406030204" pitchFamily="18" charset="0"/>
                <a:cs typeface="Arial" panose="020B0604020202020204" pitchFamily="34" charset="0"/>
              </a:rPr>
              <a:t>Photovoltaic plants</a:t>
            </a:r>
          </a:p>
          <a:p>
            <a:pPr algn="ctr"/>
            <a:r>
              <a:rPr lang="en-US" sz="2800" b="1" dirty="0">
                <a:latin typeface="Arial" panose="020B0604020202020204" pitchFamily="34" charset="0"/>
                <a:ea typeface="Cambria" panose="02040503050406030204" pitchFamily="18" charset="0"/>
                <a:cs typeface="Arial" panose="020B0604020202020204" pitchFamily="34" charset="0"/>
              </a:rPr>
              <a:t>12 projects </a:t>
            </a:r>
            <a:r>
              <a:rPr lang="en-US" sz="2800" dirty="0">
                <a:latin typeface="Arial" panose="020B0604020202020204" pitchFamily="34" charset="0"/>
                <a:ea typeface="Cambria" panose="02040503050406030204" pitchFamily="18" charset="0"/>
                <a:cs typeface="Arial" panose="020B0604020202020204" pitchFamily="34" charset="0"/>
              </a:rPr>
              <a:t>with a total capacity </a:t>
            </a:r>
            <a:br>
              <a:rPr lang="en-US" sz="2800" dirty="0">
                <a:latin typeface="Arial" panose="020B0604020202020204" pitchFamily="34" charset="0"/>
                <a:ea typeface="Cambria" panose="02040503050406030204" pitchFamily="18" charset="0"/>
                <a:cs typeface="Arial" panose="020B0604020202020204" pitchFamily="34" charset="0"/>
              </a:rPr>
            </a:br>
            <a:r>
              <a:rPr lang="en-US" sz="2800" dirty="0">
                <a:latin typeface="Arial" panose="020B0604020202020204" pitchFamily="34" charset="0"/>
                <a:ea typeface="Cambria" panose="02040503050406030204" pitchFamily="18" charset="0"/>
                <a:cs typeface="Arial" panose="020B0604020202020204" pitchFamily="34" charset="0"/>
              </a:rPr>
              <a:t>of </a:t>
            </a:r>
            <a:r>
              <a:rPr lang="ru-RU" sz="2800" b="1" dirty="0">
                <a:solidFill>
                  <a:srgbClr val="C00000"/>
                </a:solidFill>
                <a:latin typeface="Arial" panose="020B0604020202020204" pitchFamily="34" charset="0"/>
                <a:ea typeface="Cambria" panose="02040503050406030204" pitchFamily="18" charset="0"/>
                <a:cs typeface="Arial" panose="020B0604020202020204" pitchFamily="34" charset="0"/>
              </a:rPr>
              <a:t>3</a:t>
            </a:r>
            <a:r>
              <a:rPr lang="en-US" sz="2800" b="1" dirty="0">
                <a:solidFill>
                  <a:srgbClr val="C00000"/>
                </a:solidFill>
                <a:latin typeface="Arial" panose="020B0604020202020204" pitchFamily="34" charset="0"/>
                <a:ea typeface="Cambria" panose="02040503050406030204" pitchFamily="18" charset="0"/>
                <a:cs typeface="Arial" panose="020B0604020202020204" pitchFamily="34" charset="0"/>
              </a:rPr>
              <a:t> </a:t>
            </a:r>
            <a:r>
              <a:rPr lang="ru-RU" sz="2800" b="1" dirty="0">
                <a:solidFill>
                  <a:srgbClr val="C00000"/>
                </a:solidFill>
                <a:latin typeface="Arial" panose="020B0604020202020204" pitchFamily="34" charset="0"/>
                <a:ea typeface="Cambria" panose="02040503050406030204" pitchFamily="18" charset="0"/>
                <a:cs typeface="Arial" panose="020B0604020202020204" pitchFamily="34" charset="0"/>
              </a:rPr>
              <a:t>8</a:t>
            </a:r>
            <a:r>
              <a:rPr lang="en-US" sz="2800" b="1" dirty="0">
                <a:solidFill>
                  <a:srgbClr val="C00000"/>
                </a:solidFill>
                <a:latin typeface="Arial" panose="020B0604020202020204" pitchFamily="34" charset="0"/>
                <a:ea typeface="Cambria" panose="02040503050406030204" pitchFamily="18" charset="0"/>
                <a:cs typeface="Arial" panose="020B0604020202020204" pitchFamily="34" charset="0"/>
              </a:rPr>
              <a:t>47 </a:t>
            </a:r>
            <a:r>
              <a:rPr lang="en-US" sz="2800" b="1" dirty="0">
                <a:latin typeface="Arial" panose="020B0604020202020204" pitchFamily="34" charset="0"/>
                <a:ea typeface="Cambria" panose="02040503050406030204" pitchFamily="18" charset="0"/>
                <a:cs typeface="Arial" panose="020B0604020202020204" pitchFamily="34" charset="0"/>
              </a:rPr>
              <a:t>MW</a:t>
            </a:r>
            <a:r>
              <a:rPr lang="uz-Cyrl-UZ" sz="2800" b="1" dirty="0">
                <a:latin typeface="Arial" panose="020B0604020202020204" pitchFamily="34" charset="0"/>
                <a:ea typeface="Cambria" panose="02040503050406030204" pitchFamily="18" charset="0"/>
                <a:cs typeface="Arial" panose="020B0604020202020204" pitchFamily="34" charset="0"/>
              </a:rPr>
              <a:t> (</a:t>
            </a:r>
            <a:r>
              <a:rPr lang="uz-Cyrl-UZ" sz="2800" b="1" dirty="0">
                <a:solidFill>
                  <a:srgbClr val="C00000"/>
                </a:solidFill>
                <a:latin typeface="Arial" panose="020B0604020202020204" pitchFamily="34" charset="0"/>
                <a:ea typeface="Cambria" panose="02040503050406030204" pitchFamily="18" charset="0"/>
                <a:cs typeface="Arial" panose="020B0604020202020204" pitchFamily="34" charset="0"/>
              </a:rPr>
              <a:t>3,7</a:t>
            </a:r>
            <a:r>
              <a:rPr lang="uz-Cyrl-UZ" sz="2800" b="1" dirty="0">
                <a:latin typeface="Arial" panose="020B0604020202020204" pitchFamily="34" charset="0"/>
                <a:ea typeface="Cambria" panose="02040503050406030204" pitchFamily="18" charset="0"/>
                <a:cs typeface="Arial" panose="020B0604020202020204" pitchFamily="34" charset="0"/>
              </a:rPr>
              <a:t> </a:t>
            </a:r>
            <a:r>
              <a:rPr lang="en-US" sz="2800" b="1" dirty="0" err="1">
                <a:latin typeface="Arial" panose="020B0604020202020204" pitchFamily="34" charset="0"/>
                <a:ea typeface="Cambria" panose="02040503050406030204" pitchFamily="18" charset="0"/>
                <a:cs typeface="Arial" panose="020B0604020202020204" pitchFamily="34" charset="0"/>
              </a:rPr>
              <a:t>bln.dollar</a:t>
            </a:r>
            <a:r>
              <a:rPr lang="uz-Cyrl-UZ" sz="2800" b="1" dirty="0">
                <a:latin typeface="Arial" panose="020B0604020202020204" pitchFamily="34" charset="0"/>
                <a:ea typeface="Cambria" panose="02040503050406030204" pitchFamily="18"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A5BE911-28E5-9010-6829-DE620D6EE1FA}"/>
              </a:ext>
            </a:extLst>
          </p:cNvPr>
          <p:cNvSpPr txBox="1"/>
          <p:nvPr/>
        </p:nvSpPr>
        <p:spPr>
          <a:xfrm>
            <a:off x="6358199" y="466854"/>
            <a:ext cx="5549201" cy="1384995"/>
          </a:xfrm>
          <a:prstGeom prst="rect">
            <a:avLst/>
          </a:prstGeom>
          <a:noFill/>
        </p:spPr>
        <p:txBody>
          <a:bodyPr wrap="square">
            <a:spAutoFit/>
          </a:bodyPr>
          <a:lstStyle/>
          <a:p>
            <a:pPr algn="ctr"/>
            <a:r>
              <a:rPr lang="en-US" sz="2800" dirty="0">
                <a:latin typeface="Arial" panose="020B0604020202020204" pitchFamily="34" charset="0"/>
                <a:ea typeface="Cambria" panose="02040503050406030204" pitchFamily="18" charset="0"/>
                <a:cs typeface="Arial" panose="020B0604020202020204" pitchFamily="34" charset="0"/>
              </a:rPr>
              <a:t>Wind farms </a:t>
            </a:r>
          </a:p>
          <a:p>
            <a:pPr algn="ctr"/>
            <a:r>
              <a:rPr lang="en-US" sz="2800" b="1" dirty="0">
                <a:latin typeface="Arial" panose="020B0604020202020204" pitchFamily="34" charset="0"/>
                <a:ea typeface="Cambria" panose="02040503050406030204" pitchFamily="18" charset="0"/>
                <a:cs typeface="Arial" panose="020B0604020202020204" pitchFamily="34" charset="0"/>
              </a:rPr>
              <a:t>7 projects </a:t>
            </a:r>
            <a:r>
              <a:rPr lang="en-US" sz="2800" dirty="0">
                <a:latin typeface="Arial" panose="020B0604020202020204" pitchFamily="34" charset="0"/>
                <a:ea typeface="Cambria" panose="02040503050406030204" pitchFamily="18" charset="0"/>
                <a:cs typeface="Arial" panose="020B0604020202020204" pitchFamily="34" charset="0"/>
              </a:rPr>
              <a:t>with a total capacity </a:t>
            </a:r>
            <a:br>
              <a:rPr lang="en-US" sz="2800" dirty="0">
                <a:latin typeface="Arial" panose="020B0604020202020204" pitchFamily="34" charset="0"/>
                <a:ea typeface="Cambria" panose="02040503050406030204" pitchFamily="18" charset="0"/>
                <a:cs typeface="Arial" panose="020B0604020202020204" pitchFamily="34" charset="0"/>
              </a:rPr>
            </a:br>
            <a:r>
              <a:rPr lang="en-US" sz="2800" dirty="0">
                <a:latin typeface="Arial" panose="020B0604020202020204" pitchFamily="34" charset="0"/>
                <a:ea typeface="Cambria" panose="02040503050406030204" pitchFamily="18" charset="0"/>
                <a:cs typeface="Arial" panose="020B0604020202020204" pitchFamily="34" charset="0"/>
              </a:rPr>
              <a:t>of </a:t>
            </a:r>
            <a:r>
              <a:rPr lang="en-US" sz="2800" b="1" dirty="0">
                <a:solidFill>
                  <a:srgbClr val="C00000"/>
                </a:solidFill>
                <a:latin typeface="Arial" panose="020B0604020202020204" pitchFamily="34" charset="0"/>
                <a:ea typeface="Cambria" panose="02040503050406030204" pitchFamily="18" charset="0"/>
                <a:cs typeface="Arial" panose="020B0604020202020204" pitchFamily="34" charset="0"/>
              </a:rPr>
              <a:t>3 100 </a:t>
            </a:r>
            <a:r>
              <a:rPr lang="en-US" sz="2800" b="1" dirty="0">
                <a:latin typeface="Arial" panose="020B0604020202020204" pitchFamily="34" charset="0"/>
                <a:ea typeface="Cambria" panose="02040503050406030204" pitchFamily="18" charset="0"/>
                <a:cs typeface="Arial" panose="020B0604020202020204" pitchFamily="34" charset="0"/>
              </a:rPr>
              <a:t>MW </a:t>
            </a:r>
            <a:r>
              <a:rPr lang="uz-Cyrl-UZ" sz="2800" b="1" dirty="0">
                <a:latin typeface="Arial" panose="020B0604020202020204" pitchFamily="34" charset="0"/>
                <a:ea typeface="Cambria" panose="02040503050406030204" pitchFamily="18" charset="0"/>
                <a:cs typeface="Arial" panose="020B0604020202020204" pitchFamily="34" charset="0"/>
              </a:rPr>
              <a:t>(</a:t>
            </a:r>
            <a:r>
              <a:rPr lang="en-US" sz="2800" b="1" dirty="0">
                <a:solidFill>
                  <a:srgbClr val="C00000"/>
                </a:solidFill>
                <a:latin typeface="Arial" panose="020B0604020202020204" pitchFamily="34" charset="0"/>
                <a:ea typeface="Cambria" panose="02040503050406030204" pitchFamily="18" charset="0"/>
                <a:cs typeface="Arial" panose="020B0604020202020204" pitchFamily="34" charset="0"/>
              </a:rPr>
              <a:t>4</a:t>
            </a:r>
            <a:r>
              <a:rPr lang="uz-Cyrl-UZ" sz="2800" b="1" dirty="0">
                <a:solidFill>
                  <a:srgbClr val="C00000"/>
                </a:solidFill>
                <a:latin typeface="Arial" panose="020B0604020202020204" pitchFamily="34" charset="0"/>
                <a:ea typeface="Cambria" panose="02040503050406030204" pitchFamily="18" charset="0"/>
                <a:cs typeface="Arial" panose="020B0604020202020204" pitchFamily="34" charset="0"/>
              </a:rPr>
              <a:t>,</a:t>
            </a:r>
            <a:r>
              <a:rPr lang="en-US" sz="2800" b="1" dirty="0">
                <a:solidFill>
                  <a:srgbClr val="C00000"/>
                </a:solidFill>
                <a:latin typeface="Arial" panose="020B0604020202020204" pitchFamily="34" charset="0"/>
                <a:ea typeface="Cambria" panose="02040503050406030204" pitchFamily="18" charset="0"/>
                <a:cs typeface="Arial" panose="020B0604020202020204" pitchFamily="34" charset="0"/>
              </a:rPr>
              <a:t>3</a:t>
            </a:r>
            <a:r>
              <a:rPr lang="uz-Cyrl-UZ" sz="2800" b="1" dirty="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2800" b="1" dirty="0" err="1">
                <a:latin typeface="Arial" panose="020B0604020202020204" pitchFamily="34" charset="0"/>
                <a:ea typeface="Cambria" panose="02040503050406030204" pitchFamily="18" charset="0"/>
                <a:cs typeface="Arial" panose="020B0604020202020204" pitchFamily="34" charset="0"/>
              </a:rPr>
              <a:t>bln.dollar</a:t>
            </a:r>
            <a:r>
              <a:rPr lang="uz-Cyrl-UZ" sz="2800" b="1" dirty="0">
                <a:latin typeface="Arial" panose="020B0604020202020204" pitchFamily="34" charset="0"/>
                <a:ea typeface="Cambria" panose="02040503050406030204" pitchFamily="18" charset="0"/>
                <a:cs typeface="Arial" panose="020B0604020202020204" pitchFamily="34" charset="0"/>
              </a:rPr>
              <a:t>)</a:t>
            </a:r>
            <a:endParaRPr lang="ru-RU" sz="2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D56369D-79DD-A2B5-3600-33AA99921F23}"/>
              </a:ext>
            </a:extLst>
          </p:cNvPr>
          <p:cNvSpPr txBox="1"/>
          <p:nvPr/>
        </p:nvSpPr>
        <p:spPr>
          <a:xfrm>
            <a:off x="178217" y="3689891"/>
            <a:ext cx="4563688" cy="1969770"/>
          </a:xfrm>
          <a:prstGeom prst="rect">
            <a:avLst/>
          </a:prstGeom>
          <a:noFill/>
        </p:spPr>
        <p:txBody>
          <a:bodyPr wrap="square">
            <a:spAutoFit/>
          </a:bodyPr>
          <a:lstStyle/>
          <a:p>
            <a:pPr algn="ctr"/>
            <a:r>
              <a:rPr lang="en-US" sz="2600" dirty="0">
                <a:latin typeface="Arial" panose="020B0604020202020204" pitchFamily="34" charset="0"/>
                <a:ea typeface="Cambria" panose="02040503050406030204" pitchFamily="18" charset="0"/>
                <a:cs typeface="Arial" panose="020B0604020202020204" pitchFamily="34" charset="0"/>
              </a:rPr>
              <a:t>Combined cycle power </a:t>
            </a:r>
            <a:br>
              <a:rPr lang="uz-Cyrl-UZ" sz="2600" dirty="0">
                <a:latin typeface="Arial" panose="020B0604020202020204" pitchFamily="34" charset="0"/>
                <a:ea typeface="Cambria" panose="02040503050406030204" pitchFamily="18" charset="0"/>
                <a:cs typeface="Arial" panose="020B0604020202020204" pitchFamily="34" charset="0"/>
              </a:rPr>
            </a:br>
            <a:r>
              <a:rPr lang="en-US" sz="2600" dirty="0">
                <a:latin typeface="Arial" panose="020B0604020202020204" pitchFamily="34" charset="0"/>
                <a:ea typeface="Cambria" panose="02040503050406030204" pitchFamily="18" charset="0"/>
                <a:cs typeface="Arial" panose="020B0604020202020204" pitchFamily="34" charset="0"/>
              </a:rPr>
              <a:t>plants</a:t>
            </a:r>
            <a:r>
              <a:rPr lang="uz-Cyrl-UZ" sz="2600" dirty="0">
                <a:latin typeface="Arial" panose="020B0604020202020204" pitchFamily="34" charset="0"/>
                <a:ea typeface="Cambria" panose="02040503050406030204" pitchFamily="18" charset="0"/>
                <a:cs typeface="Arial" panose="020B0604020202020204" pitchFamily="34" charset="0"/>
              </a:rPr>
              <a:t> </a:t>
            </a:r>
            <a:r>
              <a:rPr lang="en-US" sz="2600" b="1" dirty="0">
                <a:latin typeface="Arial" panose="020B0604020202020204" pitchFamily="34" charset="0"/>
                <a:ea typeface="Cambria" panose="02040503050406030204" pitchFamily="18" charset="0"/>
                <a:cs typeface="Arial" panose="020B0604020202020204" pitchFamily="34" charset="0"/>
              </a:rPr>
              <a:t>5 projects </a:t>
            </a:r>
            <a:r>
              <a:rPr lang="en-US" sz="2600" dirty="0">
                <a:latin typeface="Arial" panose="020B0604020202020204" pitchFamily="34" charset="0"/>
                <a:ea typeface="Cambria" panose="02040503050406030204" pitchFamily="18" charset="0"/>
                <a:cs typeface="Arial" panose="020B0604020202020204" pitchFamily="34" charset="0"/>
              </a:rPr>
              <a:t>with a total capacity of </a:t>
            </a:r>
            <a:r>
              <a:rPr lang="en-US" sz="2600" b="1" dirty="0">
                <a:solidFill>
                  <a:srgbClr val="C00000"/>
                </a:solidFill>
                <a:latin typeface="Arial" panose="020B0604020202020204" pitchFamily="34" charset="0"/>
                <a:ea typeface="Cambria" panose="02040503050406030204" pitchFamily="18" charset="0"/>
                <a:cs typeface="Arial" panose="020B0604020202020204" pitchFamily="34" charset="0"/>
              </a:rPr>
              <a:t>5 114 </a:t>
            </a:r>
            <a:r>
              <a:rPr lang="en-US" sz="2600" b="1" dirty="0">
                <a:latin typeface="Arial" panose="020B0604020202020204" pitchFamily="34" charset="0"/>
                <a:ea typeface="Cambria" panose="02040503050406030204" pitchFamily="18" charset="0"/>
                <a:cs typeface="Arial" panose="020B0604020202020204" pitchFamily="34" charset="0"/>
              </a:rPr>
              <a:t>MW </a:t>
            </a:r>
            <a:br>
              <a:rPr lang="en-US" sz="2600" b="1" dirty="0">
                <a:latin typeface="Arial" panose="020B0604020202020204" pitchFamily="34" charset="0"/>
                <a:ea typeface="Cambria" panose="02040503050406030204" pitchFamily="18" charset="0"/>
                <a:cs typeface="Arial" panose="020B0604020202020204" pitchFamily="34" charset="0"/>
              </a:rPr>
            </a:br>
            <a:r>
              <a:rPr lang="uz-Cyrl-UZ" sz="2600" b="1" dirty="0">
                <a:latin typeface="Arial" panose="020B0604020202020204" pitchFamily="34" charset="0"/>
                <a:ea typeface="Cambria" panose="02040503050406030204" pitchFamily="18" charset="0"/>
                <a:cs typeface="Arial" panose="020B0604020202020204" pitchFamily="34" charset="0"/>
              </a:rPr>
              <a:t>(</a:t>
            </a:r>
            <a:r>
              <a:rPr lang="uz-Cyrl-UZ" sz="2600" b="1" dirty="0">
                <a:solidFill>
                  <a:srgbClr val="C00000"/>
                </a:solidFill>
                <a:latin typeface="Arial" panose="020B0604020202020204" pitchFamily="34" charset="0"/>
                <a:ea typeface="Cambria" panose="02040503050406030204" pitchFamily="18" charset="0"/>
                <a:cs typeface="Arial" panose="020B0604020202020204" pitchFamily="34" charset="0"/>
              </a:rPr>
              <a:t>3,</a:t>
            </a:r>
            <a:r>
              <a:rPr lang="en-US" sz="2600" b="1" dirty="0">
                <a:solidFill>
                  <a:srgbClr val="C00000"/>
                </a:solidFill>
                <a:latin typeface="Arial" panose="020B0604020202020204" pitchFamily="34" charset="0"/>
                <a:ea typeface="Cambria" panose="02040503050406030204" pitchFamily="18" charset="0"/>
                <a:cs typeface="Arial" panose="020B0604020202020204" pitchFamily="34" charset="0"/>
              </a:rPr>
              <a:t>3</a:t>
            </a:r>
            <a:r>
              <a:rPr lang="uz-Cyrl-UZ" sz="2600" b="1" dirty="0">
                <a:latin typeface="Arial" panose="020B0604020202020204" pitchFamily="34" charset="0"/>
                <a:ea typeface="Cambria" panose="02040503050406030204" pitchFamily="18" charset="0"/>
                <a:cs typeface="Arial" panose="020B0604020202020204" pitchFamily="34" charset="0"/>
              </a:rPr>
              <a:t> </a:t>
            </a:r>
            <a:r>
              <a:rPr lang="en-US" sz="2600" b="1" dirty="0" err="1">
                <a:latin typeface="Arial" panose="020B0604020202020204" pitchFamily="34" charset="0"/>
                <a:ea typeface="Cambria" panose="02040503050406030204" pitchFamily="18" charset="0"/>
                <a:cs typeface="Arial" panose="020B0604020202020204" pitchFamily="34" charset="0"/>
              </a:rPr>
              <a:t>bln.dollar</a:t>
            </a:r>
            <a:r>
              <a:rPr lang="uz-Cyrl-UZ" sz="2600" b="1" dirty="0">
                <a:latin typeface="Arial" panose="020B0604020202020204" pitchFamily="34" charset="0"/>
                <a:ea typeface="Cambria" panose="02040503050406030204" pitchFamily="18"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algn="ctr"/>
            <a:endParaRPr lang="ru-RU"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6B422BD-7FAE-9594-8F9E-787AC8472106}"/>
              </a:ext>
            </a:extLst>
          </p:cNvPr>
          <p:cNvSpPr txBox="1"/>
          <p:nvPr/>
        </p:nvSpPr>
        <p:spPr>
          <a:xfrm>
            <a:off x="7270168" y="3679398"/>
            <a:ext cx="4151128" cy="1692771"/>
          </a:xfrm>
          <a:prstGeom prst="rect">
            <a:avLst/>
          </a:prstGeom>
          <a:noFill/>
        </p:spPr>
        <p:txBody>
          <a:bodyPr wrap="square">
            <a:spAutoFit/>
          </a:bodyPr>
          <a:lstStyle/>
          <a:p>
            <a:pPr algn="ctr"/>
            <a:r>
              <a:rPr lang="en-US" sz="2600" dirty="0">
                <a:latin typeface="Arial" panose="020B0604020202020204" pitchFamily="34" charset="0"/>
                <a:ea typeface="Cambria" panose="02040503050406030204" pitchFamily="18" charset="0"/>
                <a:cs typeface="Arial" panose="020B0604020202020204" pitchFamily="34" charset="0"/>
              </a:rPr>
              <a:t>Gas-piston power </a:t>
            </a:r>
            <a:br>
              <a:rPr lang="en-US" sz="2600" dirty="0">
                <a:latin typeface="Arial" panose="020B0604020202020204" pitchFamily="34" charset="0"/>
                <a:ea typeface="Cambria" panose="02040503050406030204" pitchFamily="18" charset="0"/>
                <a:cs typeface="Arial" panose="020B0604020202020204" pitchFamily="34" charset="0"/>
              </a:rPr>
            </a:br>
            <a:r>
              <a:rPr lang="en-US" sz="2600" dirty="0">
                <a:latin typeface="Arial" panose="020B0604020202020204" pitchFamily="34" charset="0"/>
                <a:ea typeface="Cambria" panose="02040503050406030204" pitchFamily="18" charset="0"/>
                <a:cs typeface="Arial" panose="020B0604020202020204" pitchFamily="34" charset="0"/>
              </a:rPr>
              <a:t>plants </a:t>
            </a:r>
            <a:r>
              <a:rPr lang="en-US" sz="2600" b="1" dirty="0">
                <a:latin typeface="Arial" panose="020B0604020202020204" pitchFamily="34" charset="0"/>
                <a:ea typeface="Cambria" panose="02040503050406030204" pitchFamily="18" charset="0"/>
                <a:cs typeface="Arial" panose="020B0604020202020204" pitchFamily="34" charset="0"/>
              </a:rPr>
              <a:t>4 projects </a:t>
            </a:r>
            <a:r>
              <a:rPr lang="en-US" sz="2600" dirty="0">
                <a:latin typeface="Arial" panose="020B0604020202020204" pitchFamily="34" charset="0"/>
                <a:ea typeface="Cambria" panose="02040503050406030204" pitchFamily="18" charset="0"/>
                <a:cs typeface="Arial" panose="020B0604020202020204" pitchFamily="34" charset="0"/>
              </a:rPr>
              <a:t>with </a:t>
            </a:r>
            <a:br>
              <a:rPr lang="en-US" sz="2600" dirty="0">
                <a:latin typeface="Arial" panose="020B0604020202020204" pitchFamily="34" charset="0"/>
                <a:ea typeface="Cambria" panose="02040503050406030204" pitchFamily="18" charset="0"/>
                <a:cs typeface="Arial" panose="020B0604020202020204" pitchFamily="34" charset="0"/>
              </a:rPr>
            </a:br>
            <a:r>
              <a:rPr lang="en-US" sz="2600" dirty="0">
                <a:latin typeface="Arial" panose="020B0604020202020204" pitchFamily="34" charset="0"/>
                <a:ea typeface="Cambria" panose="02040503050406030204" pitchFamily="18" charset="0"/>
                <a:cs typeface="Arial" panose="020B0604020202020204" pitchFamily="34" charset="0"/>
              </a:rPr>
              <a:t>a total capacity of </a:t>
            </a:r>
            <a:r>
              <a:rPr lang="en-US" sz="2600" b="1" dirty="0">
                <a:solidFill>
                  <a:srgbClr val="C00000"/>
                </a:solidFill>
                <a:latin typeface="Arial" panose="020B0604020202020204" pitchFamily="34" charset="0"/>
                <a:ea typeface="Cambria" panose="02040503050406030204" pitchFamily="18" charset="0"/>
                <a:cs typeface="Arial" panose="020B0604020202020204" pitchFamily="34" charset="0"/>
              </a:rPr>
              <a:t>894 </a:t>
            </a:r>
            <a:r>
              <a:rPr lang="en-US" sz="2600" b="1" dirty="0">
                <a:latin typeface="Arial" panose="020B0604020202020204" pitchFamily="34" charset="0"/>
                <a:ea typeface="Cambria" panose="02040503050406030204" pitchFamily="18" charset="0"/>
                <a:cs typeface="Arial" panose="020B0604020202020204" pitchFamily="34" charset="0"/>
              </a:rPr>
              <a:t>MW </a:t>
            </a:r>
            <a:br>
              <a:rPr lang="en-US" sz="2600" b="1" dirty="0">
                <a:latin typeface="Arial" panose="020B0604020202020204" pitchFamily="34" charset="0"/>
                <a:ea typeface="Cambria" panose="02040503050406030204" pitchFamily="18" charset="0"/>
                <a:cs typeface="Arial" panose="020B0604020202020204" pitchFamily="34" charset="0"/>
              </a:rPr>
            </a:br>
            <a:r>
              <a:rPr lang="uz-Cyrl-UZ" sz="2600" b="1" dirty="0">
                <a:latin typeface="Arial" panose="020B0604020202020204" pitchFamily="34" charset="0"/>
                <a:ea typeface="Cambria" panose="02040503050406030204" pitchFamily="18" charset="0"/>
                <a:cs typeface="Arial" panose="020B0604020202020204" pitchFamily="34" charset="0"/>
              </a:rPr>
              <a:t>(</a:t>
            </a:r>
            <a:r>
              <a:rPr lang="en-US" sz="2600" b="1" dirty="0">
                <a:solidFill>
                  <a:srgbClr val="C00000"/>
                </a:solidFill>
                <a:latin typeface="Arial" panose="020B0604020202020204" pitchFamily="34" charset="0"/>
                <a:ea typeface="Cambria" panose="02040503050406030204" pitchFamily="18" charset="0"/>
                <a:cs typeface="Arial" panose="020B0604020202020204" pitchFamily="34" charset="0"/>
              </a:rPr>
              <a:t>0</a:t>
            </a:r>
            <a:r>
              <a:rPr lang="uz-Cyrl-UZ" sz="2600" b="1" dirty="0">
                <a:solidFill>
                  <a:srgbClr val="C00000"/>
                </a:solidFill>
                <a:latin typeface="Arial" panose="020B0604020202020204" pitchFamily="34" charset="0"/>
                <a:ea typeface="Cambria" panose="02040503050406030204" pitchFamily="18" charset="0"/>
                <a:cs typeface="Arial" panose="020B0604020202020204" pitchFamily="34" charset="0"/>
              </a:rPr>
              <a:t>,</a:t>
            </a:r>
            <a:r>
              <a:rPr lang="en-US" sz="2600" b="1" dirty="0">
                <a:solidFill>
                  <a:srgbClr val="C00000"/>
                </a:solidFill>
                <a:latin typeface="Arial" panose="020B0604020202020204" pitchFamily="34" charset="0"/>
                <a:ea typeface="Cambria" panose="02040503050406030204" pitchFamily="18" charset="0"/>
                <a:cs typeface="Arial" panose="020B0604020202020204" pitchFamily="34" charset="0"/>
              </a:rPr>
              <a:t>5</a:t>
            </a:r>
            <a:r>
              <a:rPr lang="uz-Cyrl-UZ" sz="2600" b="1" dirty="0">
                <a:solidFill>
                  <a:srgbClr val="C00000"/>
                </a:solidFill>
                <a:latin typeface="Arial" panose="020B0604020202020204" pitchFamily="34" charset="0"/>
                <a:ea typeface="Cambria" panose="02040503050406030204" pitchFamily="18" charset="0"/>
                <a:cs typeface="Arial" panose="020B0604020202020204" pitchFamily="34" charset="0"/>
              </a:rPr>
              <a:t> </a:t>
            </a:r>
            <a:r>
              <a:rPr lang="en-US" sz="2600" b="1" dirty="0" err="1">
                <a:latin typeface="Arial" panose="020B0604020202020204" pitchFamily="34" charset="0"/>
                <a:ea typeface="Cambria" panose="02040503050406030204" pitchFamily="18" charset="0"/>
                <a:cs typeface="Arial" panose="020B0604020202020204" pitchFamily="34" charset="0"/>
              </a:rPr>
              <a:t>bln.dollar</a:t>
            </a:r>
            <a:r>
              <a:rPr lang="uz-Cyrl-UZ" sz="2600" b="1" dirty="0">
                <a:latin typeface="Arial" panose="020B0604020202020204" pitchFamily="34" charset="0"/>
                <a:ea typeface="Cambria" panose="02040503050406030204" pitchFamily="18"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p:txBody>
      </p:sp>
      <p:pic>
        <p:nvPicPr>
          <p:cNvPr id="23" name="Picture 16" descr="Производство Электростанций ᐈЭнергодизельцентр">
            <a:extLst>
              <a:ext uri="{FF2B5EF4-FFF2-40B4-BE49-F238E27FC236}">
                <a16:creationId xmlns:a16="http://schemas.microsoft.com/office/drawing/2014/main" id="{4BC5B178-2229-604E-4F02-F5AEB3D80980}"/>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2073" y="5372169"/>
            <a:ext cx="3276199" cy="171357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Прямая соединительная линия 27">
            <a:extLst>
              <a:ext uri="{FF2B5EF4-FFF2-40B4-BE49-F238E27FC236}">
                <a16:creationId xmlns:a16="http://schemas.microsoft.com/office/drawing/2014/main" id="{4DFBBCD6-CC57-6731-2D5D-B6C2C79626CE}"/>
              </a:ext>
            </a:extLst>
          </p:cNvPr>
          <p:cNvCxnSpPr>
            <a:cxnSpLocks/>
          </p:cNvCxnSpPr>
          <p:nvPr/>
        </p:nvCxnSpPr>
        <p:spPr>
          <a:xfrm>
            <a:off x="5961411" y="362219"/>
            <a:ext cx="0" cy="65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565F9185-8471-96F9-A070-3615FA4573D1}"/>
              </a:ext>
            </a:extLst>
          </p:cNvPr>
          <p:cNvCxnSpPr>
            <a:cxnSpLocks/>
          </p:cNvCxnSpPr>
          <p:nvPr/>
        </p:nvCxnSpPr>
        <p:spPr>
          <a:xfrm rot="5400000">
            <a:off x="6087411" y="-2594617"/>
            <a:ext cx="0" cy="12204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Блок-схема: альтернативный процесс 29">
            <a:extLst>
              <a:ext uri="{FF2B5EF4-FFF2-40B4-BE49-F238E27FC236}">
                <a16:creationId xmlns:a16="http://schemas.microsoft.com/office/drawing/2014/main" id="{90854982-8686-7ABA-BA3C-E1431D6C27A0}"/>
              </a:ext>
            </a:extLst>
          </p:cNvPr>
          <p:cNvSpPr/>
          <p:nvPr/>
        </p:nvSpPr>
        <p:spPr>
          <a:xfrm>
            <a:off x="4613894" y="2592079"/>
            <a:ext cx="2690949" cy="1884622"/>
          </a:xfrm>
          <a:prstGeom prst="flowChartAlternateProcess">
            <a:avLst/>
          </a:prstGeom>
          <a:solidFill>
            <a:schemeClr val="accent1">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 panose="020B0604020202020204" pitchFamily="34" charset="0"/>
                <a:cs typeface="Arial" panose="020B0604020202020204" pitchFamily="34" charset="0"/>
              </a:rPr>
              <a:t>28 projects </a:t>
            </a:r>
          </a:p>
          <a:p>
            <a:pPr algn="ctr"/>
            <a:r>
              <a:rPr lang="en-US" sz="2000" dirty="0">
                <a:solidFill>
                  <a:schemeClr val="tx1"/>
                </a:solidFill>
                <a:latin typeface="Arial" panose="020B0604020202020204" pitchFamily="34" charset="0"/>
                <a:cs typeface="Arial" panose="020B0604020202020204" pitchFamily="34" charset="0"/>
              </a:rPr>
              <a:t>with a total capacity of </a:t>
            </a:r>
            <a:r>
              <a:rPr lang="en-US" sz="2400" b="1" dirty="0">
                <a:solidFill>
                  <a:srgbClr val="C00000"/>
                </a:solidFill>
                <a:latin typeface="Arial" panose="020B0604020202020204" pitchFamily="34" charset="0"/>
                <a:cs typeface="Arial" panose="020B0604020202020204" pitchFamily="34" charset="0"/>
              </a:rPr>
              <a:t>12.955 GW</a:t>
            </a:r>
            <a:br>
              <a:rPr lang="ru-RU"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and the cost of </a:t>
            </a:r>
            <a:br>
              <a:rPr lang="ru-RU" sz="2000" dirty="0">
                <a:solidFill>
                  <a:schemeClr val="tx1"/>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$11.87 billion</a:t>
            </a:r>
            <a:endParaRPr lang="ru-RU" sz="2000" b="1" dirty="0">
              <a:solidFill>
                <a:srgbClr val="C000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5083292-D9F2-28B1-D4E9-4360D159A090}"/>
              </a:ext>
            </a:extLst>
          </p:cNvPr>
          <p:cNvSpPr txBox="1"/>
          <p:nvPr/>
        </p:nvSpPr>
        <p:spPr>
          <a:xfrm>
            <a:off x="11755937" y="6487689"/>
            <a:ext cx="494786" cy="369332"/>
          </a:xfrm>
          <a:prstGeom prst="rect">
            <a:avLst/>
          </a:prstGeom>
          <a:noFill/>
        </p:spPr>
        <p:txBody>
          <a:bodyPr wrap="square">
            <a:spAutoFit/>
          </a:bodyPr>
          <a:lstStyle/>
          <a:p>
            <a:pPr algn="ctr"/>
            <a:r>
              <a:rPr lang="uz-Cyrl-UZ" b="1" dirty="0">
                <a:solidFill>
                  <a:schemeClr val="bg1"/>
                </a:solidFill>
                <a:cs typeface="Arial" panose="020B0604020202020204" pitchFamily="34" charset="0"/>
              </a:rPr>
              <a:t>7</a:t>
            </a:r>
            <a:endParaRPr lang="ru-RU" b="1" dirty="0">
              <a:solidFill>
                <a:schemeClr val="bg1"/>
              </a:solidFill>
              <a:cs typeface="Arial" panose="020B0604020202020204" pitchFamily="34" charset="0"/>
            </a:endParaRPr>
          </a:p>
        </p:txBody>
      </p:sp>
    </p:spTree>
    <p:extLst>
      <p:ext uri="{BB962C8B-B14F-4D97-AF65-F5344CB8AC3E}">
        <p14:creationId xmlns:p14="http://schemas.microsoft.com/office/powerpoint/2010/main" val="159146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019C60A8-6DE2-9A76-726B-1BC5654BCCCB}"/>
              </a:ext>
            </a:extLst>
          </p:cNvPr>
          <p:cNvGrpSpPr/>
          <p:nvPr/>
        </p:nvGrpSpPr>
        <p:grpSpPr>
          <a:xfrm>
            <a:off x="7410628" y="4120499"/>
            <a:ext cx="4027189" cy="2534158"/>
            <a:chOff x="1343025" y="333375"/>
            <a:chExt cx="9505949" cy="6191249"/>
          </a:xfrm>
          <a:noFill/>
          <a:effectLst/>
        </p:grpSpPr>
        <p:sp>
          <p:nvSpPr>
            <p:cNvPr id="9" name="Freeform: Shape 13">
              <a:extLst>
                <a:ext uri="{FF2B5EF4-FFF2-40B4-BE49-F238E27FC236}">
                  <a16:creationId xmlns:a16="http://schemas.microsoft.com/office/drawing/2014/main" id="{C86AFD62-9BA0-F73F-89D0-C013DD3E6C80}"/>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6">
              <a:extLst>
                <a:ext uri="{FF2B5EF4-FFF2-40B4-BE49-F238E27FC236}">
                  <a16:creationId xmlns:a16="http://schemas.microsoft.com/office/drawing/2014/main" id="{6B9DA156-4455-C1EB-A3E0-C56F5ADB6D90}"/>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7">
              <a:extLst>
                <a:ext uri="{FF2B5EF4-FFF2-40B4-BE49-F238E27FC236}">
                  <a16:creationId xmlns:a16="http://schemas.microsoft.com/office/drawing/2014/main" id="{0118EBFD-5E9E-1394-D384-F523CC21E99A}"/>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8">
              <a:extLst>
                <a:ext uri="{FF2B5EF4-FFF2-40B4-BE49-F238E27FC236}">
                  <a16:creationId xmlns:a16="http://schemas.microsoft.com/office/drawing/2014/main" id="{A0D24BFE-B2D0-49F6-4ACE-4B3E56D97903}"/>
                </a:ext>
              </a:extLst>
            </p:cNvPr>
            <p:cNvSpPr/>
            <p:nvPr/>
          </p:nvSpPr>
          <p:spPr>
            <a:xfrm>
              <a:off x="1343025" y="333375"/>
              <a:ext cx="3595687" cy="3479482"/>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9">
              <a:extLst>
                <a:ext uri="{FF2B5EF4-FFF2-40B4-BE49-F238E27FC236}">
                  <a16:creationId xmlns:a16="http://schemas.microsoft.com/office/drawing/2014/main" id="{C67CEA24-7ADF-1408-B9B8-E173237EE2D3}"/>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id="{8E7888C6-C6DE-F1D1-F79D-6415CFE27192}"/>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CF5CF133-EA7C-C90A-2A6D-4F829805D1B4}"/>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2">
              <a:extLst>
                <a:ext uri="{FF2B5EF4-FFF2-40B4-BE49-F238E27FC236}">
                  <a16:creationId xmlns:a16="http://schemas.microsoft.com/office/drawing/2014/main" id="{47F592EE-5116-31E7-B4F5-B3E4B26A4C03}"/>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4">
              <a:extLst>
                <a:ext uri="{FF2B5EF4-FFF2-40B4-BE49-F238E27FC236}">
                  <a16:creationId xmlns:a16="http://schemas.microsoft.com/office/drawing/2014/main" id="{768FA4F0-5192-8B91-2D04-6037C1D0B1FB}"/>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6EB87625-8A8E-08FE-0587-5D3F8DBEC335}"/>
                </a:ext>
              </a:extLst>
            </p:cNvPr>
            <p:cNvSpPr/>
            <p:nvPr/>
          </p:nvSpPr>
          <p:spPr>
            <a:xfrm>
              <a:off x="9325926"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6">
              <a:extLst>
                <a:ext uri="{FF2B5EF4-FFF2-40B4-BE49-F238E27FC236}">
                  <a16:creationId xmlns:a16="http://schemas.microsoft.com/office/drawing/2014/main" id="{DAAA7A7D-8B56-858B-5964-C46162F1FF0B}"/>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7">
              <a:extLst>
                <a:ext uri="{FF2B5EF4-FFF2-40B4-BE49-F238E27FC236}">
                  <a16:creationId xmlns:a16="http://schemas.microsoft.com/office/drawing/2014/main" id="{6423568D-66F8-6BE3-8C36-CF528B7CB82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8">
              <a:extLst>
                <a:ext uri="{FF2B5EF4-FFF2-40B4-BE49-F238E27FC236}">
                  <a16:creationId xmlns:a16="http://schemas.microsoft.com/office/drawing/2014/main" id="{64549450-CDA3-2D86-6B21-0289DAAE0BC9}"/>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9">
              <a:extLst>
                <a:ext uri="{FF2B5EF4-FFF2-40B4-BE49-F238E27FC236}">
                  <a16:creationId xmlns:a16="http://schemas.microsoft.com/office/drawing/2014/main" id="{B63E5C12-6689-F2CA-B103-0C66D9CFF6D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pattFill prst="dotDmnd">
              <a:fgClr>
                <a:schemeClr val="accent1">
                  <a:lumMod val="20000"/>
                  <a:lumOff val="80000"/>
                </a:schemeClr>
              </a:fgClr>
              <a:bgClr>
                <a:schemeClr val="bg1"/>
              </a:bgClr>
            </a:pattFill>
            <a:ln>
              <a:solidFill>
                <a:srgbClr val="546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Стрелка: пятиугольник 105">
            <a:extLst>
              <a:ext uri="{FF2B5EF4-FFF2-40B4-BE49-F238E27FC236}">
                <a16:creationId xmlns:a16="http://schemas.microsoft.com/office/drawing/2014/main" id="{B905703C-D53D-D8AB-E99F-F17D8D00606E}"/>
              </a:ext>
            </a:extLst>
          </p:cNvPr>
          <p:cNvSpPr/>
          <p:nvPr/>
        </p:nvSpPr>
        <p:spPr>
          <a:xfrm rot="10800000">
            <a:off x="11602088" y="6493012"/>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8">
            <a:extLst>
              <a:ext uri="{FF2B5EF4-FFF2-40B4-BE49-F238E27FC236}">
                <a16:creationId xmlns:a16="http://schemas.microsoft.com/office/drawing/2014/main" id="{EAC652C5-361C-721F-78B9-DF1125AA84BE}"/>
              </a:ext>
            </a:extLst>
          </p:cNvPr>
          <p:cNvGraphicFramePr>
            <a:graphicFrameLocks noGrp="1"/>
          </p:cNvGraphicFramePr>
          <p:nvPr>
            <p:extLst>
              <p:ext uri="{D42A27DB-BD31-4B8C-83A1-F6EECF244321}">
                <p14:modId xmlns:p14="http://schemas.microsoft.com/office/powerpoint/2010/main" val="4056003623"/>
              </p:ext>
            </p:extLst>
          </p:nvPr>
        </p:nvGraphicFramePr>
        <p:xfrm>
          <a:off x="227353" y="778338"/>
          <a:ext cx="5761586" cy="2663455"/>
        </p:xfrm>
        <a:graphic>
          <a:graphicData uri="http://schemas.openxmlformats.org/drawingml/2006/table">
            <a:tbl>
              <a:tblPr firstRow="1" bandRow="1">
                <a:tableStyleId>{5C22544A-7EE6-4342-B048-85BDC9FD1C3A}</a:tableStyleId>
              </a:tblPr>
              <a:tblGrid>
                <a:gridCol w="3506447">
                  <a:extLst>
                    <a:ext uri="{9D8B030D-6E8A-4147-A177-3AD203B41FA5}">
                      <a16:colId xmlns:a16="http://schemas.microsoft.com/office/drawing/2014/main" val="2173355241"/>
                    </a:ext>
                  </a:extLst>
                </a:gridCol>
                <a:gridCol w="2255139">
                  <a:extLst>
                    <a:ext uri="{9D8B030D-6E8A-4147-A177-3AD203B41FA5}">
                      <a16:colId xmlns:a16="http://schemas.microsoft.com/office/drawing/2014/main" val="4293985315"/>
                    </a:ext>
                  </a:extLst>
                </a:gridCol>
              </a:tblGrid>
              <a:tr h="412717">
                <a:tc>
                  <a:txBody>
                    <a:bodyPr/>
                    <a:lstStyle/>
                    <a:p>
                      <a:r>
                        <a:rPr lang="en-US" sz="1400" b="1" dirty="0">
                          <a:solidFill>
                            <a:srgbClr val="002060"/>
                          </a:solidFill>
                          <a:latin typeface="Arial" panose="020B0604020202020204" pitchFamily="34" charset="0"/>
                          <a:cs typeface="Arial" panose="020B0604020202020204" pitchFamily="34" charset="0"/>
                        </a:rPr>
                        <a:t>Number of announced tenders</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rgbClr val="C00000"/>
                          </a:solidFill>
                          <a:latin typeface="Arial" panose="020B0604020202020204" pitchFamily="34" charset="0"/>
                          <a:cs typeface="Arial" panose="020B0604020202020204" pitchFamily="34" charset="0"/>
                        </a:rPr>
                        <a:t>7</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433403"/>
                  </a:ext>
                </a:extLst>
              </a:tr>
              <a:tr h="428044">
                <a:tc>
                  <a:txBody>
                    <a:bodyPr/>
                    <a:lstStyle/>
                    <a:p>
                      <a:r>
                        <a:rPr lang="en-US" sz="1400" b="1" dirty="0">
                          <a:solidFill>
                            <a:srgbClr val="002060"/>
                          </a:solidFill>
                          <a:latin typeface="Arial" panose="020B0604020202020204" pitchFamily="34" charset="0"/>
                          <a:cs typeface="Arial" panose="020B0604020202020204" pitchFamily="34" charset="0"/>
                        </a:rPr>
                        <a:t>Number of projects</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400" b="1" dirty="0">
                          <a:solidFill>
                            <a:srgbClr val="C00000"/>
                          </a:solidFill>
                          <a:latin typeface="Arial" panose="020B0604020202020204" pitchFamily="34" charset="0"/>
                          <a:cs typeface="Arial" panose="020B0604020202020204" pitchFamily="34" charset="0"/>
                        </a:rPr>
                        <a:t>19</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014263"/>
                  </a:ext>
                </a:extLst>
              </a:tr>
              <a:tr h="450185">
                <a:tc>
                  <a:txBody>
                    <a:bodyPr/>
                    <a:lstStyle/>
                    <a:p>
                      <a:r>
                        <a:rPr lang="en-US" sz="1400" b="1" dirty="0">
                          <a:solidFill>
                            <a:srgbClr val="002060"/>
                          </a:solidFill>
                          <a:latin typeface="Arial" panose="020B0604020202020204" pitchFamily="34" charset="0"/>
                          <a:cs typeface="Arial" panose="020B0604020202020204" pitchFamily="34" charset="0"/>
                        </a:rPr>
                        <a:t>Number of agreements signed</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400" b="1" dirty="0">
                          <a:solidFill>
                            <a:srgbClr val="C00000"/>
                          </a:solidFill>
                          <a:latin typeface="Arial" panose="020B0604020202020204" pitchFamily="34" charset="0"/>
                          <a:cs typeface="Arial" panose="020B0604020202020204" pitchFamily="34" charset="0"/>
                        </a:rPr>
                        <a:t>19</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459540"/>
                  </a:ext>
                </a:extLst>
              </a:tr>
              <a:tr h="412291">
                <a:tc>
                  <a:txBody>
                    <a:bodyPr/>
                    <a:lstStyle/>
                    <a:p>
                      <a:r>
                        <a:rPr lang="en-US" sz="1400" b="1" dirty="0">
                          <a:solidFill>
                            <a:srgbClr val="002060"/>
                          </a:solidFill>
                          <a:latin typeface="Arial" panose="020B0604020202020204" pitchFamily="34" charset="0"/>
                          <a:cs typeface="Arial" panose="020B0604020202020204" pitchFamily="34" charset="0"/>
                        </a:rPr>
                        <a:t>Capacity of signed projects</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400" b="1" dirty="0">
                          <a:solidFill>
                            <a:srgbClr val="C00000"/>
                          </a:solidFill>
                          <a:latin typeface="Arial" panose="020B0604020202020204" pitchFamily="34" charset="0"/>
                          <a:cs typeface="Arial" panose="020B0604020202020204" pitchFamily="34" charset="0"/>
                        </a:rPr>
                        <a:t>6 947 </a:t>
                      </a:r>
                      <a:r>
                        <a:rPr lang="en-US" sz="1400" b="1" dirty="0">
                          <a:solidFill>
                            <a:srgbClr val="002060"/>
                          </a:solidFill>
                          <a:latin typeface="Arial" panose="020B0604020202020204" pitchFamily="34" charset="0"/>
                          <a:cs typeface="Arial" panose="020B0604020202020204" pitchFamily="34" charset="0"/>
                        </a:rPr>
                        <a:t>MW</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413359"/>
                  </a:ext>
                </a:extLst>
              </a:tr>
              <a:tr h="402672">
                <a:tc>
                  <a:txBody>
                    <a:bodyPr/>
                    <a:lstStyle/>
                    <a:p>
                      <a:r>
                        <a:rPr lang="en-US" sz="1400" b="1" dirty="0">
                          <a:solidFill>
                            <a:srgbClr val="002060"/>
                          </a:solidFill>
                          <a:latin typeface="Arial" panose="020B0604020202020204" pitchFamily="34" charset="0"/>
                          <a:cs typeface="Arial" panose="020B0604020202020204" pitchFamily="34" charset="0"/>
                        </a:rPr>
                        <a:t>Adopted legal documents on projects</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rgbClr val="C00000"/>
                          </a:solidFill>
                          <a:latin typeface="Arial" panose="020B0604020202020204" pitchFamily="34" charset="0"/>
                          <a:cs typeface="Arial" panose="020B0604020202020204" pitchFamily="34" charset="0"/>
                        </a:rPr>
                        <a:t>10</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999428"/>
                  </a:ext>
                </a:extLst>
              </a:tr>
              <a:tr h="557546">
                <a:tc>
                  <a:txBody>
                    <a:bodyPr/>
                    <a:lstStyle/>
                    <a:p>
                      <a:r>
                        <a:rPr lang="en-US" sz="1400" b="1" dirty="0">
                          <a:solidFill>
                            <a:srgbClr val="002060"/>
                          </a:solidFill>
                          <a:latin typeface="Arial" panose="020B0604020202020204" pitchFamily="34" charset="0"/>
                          <a:cs typeface="Arial" panose="020B0604020202020204" pitchFamily="34" charset="0"/>
                        </a:rPr>
                        <a:t>The cost of signed projects</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rgbClr val="C00000"/>
                          </a:solidFill>
                          <a:latin typeface="Arial" panose="020B0604020202020204" pitchFamily="34" charset="0"/>
                          <a:ea typeface="+mn-ea"/>
                          <a:cs typeface="Arial" panose="020B0604020202020204" pitchFamily="34" charset="0"/>
                        </a:rPr>
                        <a:t>8</a:t>
                      </a:r>
                      <a:r>
                        <a:rPr lang="uz-Cyrl-UZ"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billion dollar</a:t>
                      </a:r>
                      <a:endParaRPr lang="ru-RU" sz="14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422672"/>
                  </a:ext>
                </a:extLst>
              </a:tr>
            </a:tbl>
          </a:graphicData>
        </a:graphic>
      </p:graphicFrame>
      <p:sp>
        <p:nvSpPr>
          <p:cNvPr id="3" name="Прямоугольник 132">
            <a:extLst>
              <a:ext uri="{FF2B5EF4-FFF2-40B4-BE49-F238E27FC236}">
                <a16:creationId xmlns:a16="http://schemas.microsoft.com/office/drawing/2014/main" id="{320D37D8-1668-A429-A9CF-A8FEB5274C2C}"/>
              </a:ext>
            </a:extLst>
          </p:cNvPr>
          <p:cNvSpPr>
            <a:spLocks noChangeArrowheads="1"/>
          </p:cNvSpPr>
          <p:nvPr/>
        </p:nvSpPr>
        <p:spPr bwMode="auto">
          <a:xfrm>
            <a:off x="7610740" y="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80160"/>
            <a:endParaRPr lang="uz-Cyrl-UZ" altLang="ru-RU" sz="800" b="1" dirty="0">
              <a:solidFill>
                <a:srgbClr val="0000D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58C58B-19CD-6BAC-F359-9042A73B6E32}"/>
              </a:ext>
            </a:extLst>
          </p:cNvPr>
          <p:cNvSpPr txBox="1"/>
          <p:nvPr/>
        </p:nvSpPr>
        <p:spPr>
          <a:xfrm>
            <a:off x="0" y="979"/>
            <a:ext cx="12191999" cy="369332"/>
          </a:xfrm>
          <a:prstGeom prst="rect">
            <a:avLst/>
          </a:prstGeom>
          <a:solidFill>
            <a:srgbClr val="002060"/>
          </a:solidFill>
        </p:spPr>
        <p:txBody>
          <a:bodyPr wrap="square" rtlCol="0">
            <a:spAutoFit/>
          </a:bodyPr>
          <a:lstStyle/>
          <a:p>
            <a:pPr algn="ctr" defTabSz="1280160"/>
            <a:r>
              <a:rPr lang="en-US" b="1" noProof="1">
                <a:solidFill>
                  <a:schemeClr val="bg1"/>
                </a:solidFill>
                <a:latin typeface="Arial" panose="020B0604020202020204" pitchFamily="34" charset="0"/>
                <a:cs typeface="Arial" panose="020B0604020202020204" pitchFamily="34" charset="0"/>
              </a:rPr>
              <a:t>IMPLEMENTED AND PLANNED WORKS IN THE FIELD OF RENEWABLE ENERGY SOURCES</a:t>
            </a:r>
            <a:endParaRPr lang="uz-Cyrl-UZ" b="1" noProof="1">
              <a:solidFill>
                <a:schemeClr val="bg1"/>
              </a:solidFill>
              <a:latin typeface="Arial" panose="020B0604020202020204" pitchFamily="34" charset="0"/>
              <a:cs typeface="Arial" panose="020B0604020202020204" pitchFamily="34" charset="0"/>
            </a:endParaRPr>
          </a:p>
        </p:txBody>
      </p:sp>
      <p:cxnSp>
        <p:nvCxnSpPr>
          <p:cNvPr id="5" name="Прямая соединительная линия 4">
            <a:extLst>
              <a:ext uri="{FF2B5EF4-FFF2-40B4-BE49-F238E27FC236}">
                <a16:creationId xmlns:a16="http://schemas.microsoft.com/office/drawing/2014/main" id="{5AE6A3FF-CF46-28CB-F807-E55404B89F5A}"/>
              </a:ext>
            </a:extLst>
          </p:cNvPr>
          <p:cNvCxnSpPr>
            <a:cxnSpLocks/>
          </p:cNvCxnSpPr>
          <p:nvPr/>
        </p:nvCxnSpPr>
        <p:spPr>
          <a:xfrm>
            <a:off x="113913" y="3573463"/>
            <a:ext cx="1181999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a:extLst>
              <a:ext uri="{FF2B5EF4-FFF2-40B4-BE49-F238E27FC236}">
                <a16:creationId xmlns:a16="http://schemas.microsoft.com/office/drawing/2014/main" id="{F2DA9590-6EC3-6680-2045-117657EA4C15}"/>
              </a:ext>
            </a:extLst>
          </p:cNvPr>
          <p:cNvSpPr/>
          <p:nvPr/>
        </p:nvSpPr>
        <p:spPr>
          <a:xfrm>
            <a:off x="-1" y="3584916"/>
            <a:ext cx="12191999" cy="26100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Plans till 2030</a:t>
            </a:r>
            <a:endParaRPr lang="en-US" sz="1200" b="1" noProof="1">
              <a:solidFill>
                <a:srgbClr val="002060"/>
              </a:solidFill>
              <a:latin typeface="Arial" panose="020B0604020202020204" pitchFamily="34" charset="0"/>
              <a:cs typeface="Arial" panose="020B0604020202020204" pitchFamily="34" charset="0"/>
            </a:endParaRPr>
          </a:p>
        </p:txBody>
      </p:sp>
      <p:graphicFrame>
        <p:nvGraphicFramePr>
          <p:cNvPr id="7" name="Таблица 6">
            <a:extLst>
              <a:ext uri="{FF2B5EF4-FFF2-40B4-BE49-F238E27FC236}">
                <a16:creationId xmlns:a16="http://schemas.microsoft.com/office/drawing/2014/main" id="{C3DDAEB2-2ED9-3D25-69D0-4A7942288067}"/>
              </a:ext>
            </a:extLst>
          </p:cNvPr>
          <p:cNvGraphicFramePr>
            <a:graphicFrameLocks noGrp="1"/>
          </p:cNvGraphicFramePr>
          <p:nvPr>
            <p:extLst>
              <p:ext uri="{D42A27DB-BD31-4B8C-83A1-F6EECF244321}">
                <p14:modId xmlns:p14="http://schemas.microsoft.com/office/powerpoint/2010/main" val="695388569"/>
              </p:ext>
            </p:extLst>
          </p:nvPr>
        </p:nvGraphicFramePr>
        <p:xfrm>
          <a:off x="247302" y="3908100"/>
          <a:ext cx="5792484" cy="2746557"/>
        </p:xfrm>
        <a:graphic>
          <a:graphicData uri="http://schemas.openxmlformats.org/drawingml/2006/table">
            <a:tbl>
              <a:tblPr firstRow="1" bandRow="1">
                <a:tableStyleId>{5C22544A-7EE6-4342-B048-85BDC9FD1C3A}</a:tableStyleId>
              </a:tblPr>
              <a:tblGrid>
                <a:gridCol w="3484458">
                  <a:extLst>
                    <a:ext uri="{9D8B030D-6E8A-4147-A177-3AD203B41FA5}">
                      <a16:colId xmlns:a16="http://schemas.microsoft.com/office/drawing/2014/main" val="2855053995"/>
                    </a:ext>
                  </a:extLst>
                </a:gridCol>
                <a:gridCol w="2308026">
                  <a:extLst>
                    <a:ext uri="{9D8B030D-6E8A-4147-A177-3AD203B41FA5}">
                      <a16:colId xmlns:a16="http://schemas.microsoft.com/office/drawing/2014/main" val="4139815217"/>
                    </a:ext>
                  </a:extLst>
                </a:gridCol>
              </a:tblGrid>
              <a:tr h="343839">
                <a:tc>
                  <a:txBody>
                    <a:bodyPr/>
                    <a:lstStyle/>
                    <a:p>
                      <a:r>
                        <a:rPr lang="en-US" sz="1400" b="1" dirty="0">
                          <a:solidFill>
                            <a:srgbClr val="002060"/>
                          </a:solidFill>
                          <a:latin typeface="Arial" panose="020B0604020202020204" pitchFamily="34" charset="0"/>
                          <a:cs typeface="Arial" panose="020B0604020202020204" pitchFamily="34" charset="0"/>
                        </a:rPr>
                        <a:t>Total RES capacity</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rgbClr val="C00000"/>
                          </a:solidFill>
                          <a:latin typeface="Arial" panose="020B0604020202020204" pitchFamily="34" charset="0"/>
                          <a:ea typeface="+mn-ea"/>
                          <a:cs typeface="Arial" panose="020B0604020202020204" pitchFamily="34" charset="0"/>
                        </a:rPr>
                        <a:t>15</a:t>
                      </a:r>
                      <a:r>
                        <a:rPr lang="uz-Cyrl-UZ" sz="1400" b="1" kern="1200" dirty="0">
                          <a:solidFill>
                            <a:srgbClr val="C00000"/>
                          </a:solidFill>
                          <a:latin typeface="Arial" panose="020B0604020202020204" pitchFamily="34" charset="0"/>
                          <a:ea typeface="+mn-ea"/>
                          <a:cs typeface="Arial" panose="020B0604020202020204" pitchFamily="34" charset="0"/>
                        </a:rPr>
                        <a:t> 000 </a:t>
                      </a:r>
                      <a:r>
                        <a:rPr lang="en-US" sz="1400" b="1" dirty="0">
                          <a:solidFill>
                            <a:srgbClr val="002060"/>
                          </a:solidFill>
                          <a:latin typeface="Arial" panose="020B0604020202020204" pitchFamily="34" charset="0"/>
                          <a:cs typeface="Arial" panose="020B0604020202020204" pitchFamily="34" charset="0"/>
                        </a:rPr>
                        <a:t>MW</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793813"/>
                  </a:ext>
                </a:extLst>
              </a:tr>
              <a:tr h="343839">
                <a:tc>
                  <a:txBody>
                    <a:bodyPr/>
                    <a:lstStyle/>
                    <a:p>
                      <a:r>
                        <a:rPr lang="en-US" sz="1400" b="1" dirty="0">
                          <a:solidFill>
                            <a:srgbClr val="002060"/>
                          </a:solidFill>
                          <a:latin typeface="Arial" panose="020B0604020202020204" pitchFamily="34" charset="0"/>
                          <a:cs typeface="Arial" panose="020B0604020202020204" pitchFamily="34" charset="0"/>
                        </a:rPr>
                        <a:t>Solar photovoltaic stations</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rgbClr val="C00000"/>
                          </a:solidFill>
                          <a:latin typeface="Arial" panose="020B0604020202020204" pitchFamily="34" charset="0"/>
                          <a:ea typeface="+mn-ea"/>
                          <a:cs typeface="Arial" panose="020B0604020202020204" pitchFamily="34" charset="0"/>
                        </a:rPr>
                        <a:t>10 0</a:t>
                      </a:r>
                      <a:r>
                        <a:rPr lang="uz-Cyrl-UZ" sz="1400" b="1" kern="1200" dirty="0">
                          <a:solidFill>
                            <a:srgbClr val="C00000"/>
                          </a:solidFill>
                          <a:latin typeface="Arial" panose="020B0604020202020204" pitchFamily="34" charset="0"/>
                          <a:ea typeface="+mn-ea"/>
                          <a:cs typeface="Arial" panose="020B0604020202020204" pitchFamily="34" charset="0"/>
                        </a:rPr>
                        <a:t>00 </a:t>
                      </a:r>
                      <a:r>
                        <a:rPr lang="en-US" sz="1400" b="1" dirty="0">
                          <a:solidFill>
                            <a:srgbClr val="002060"/>
                          </a:solidFill>
                          <a:latin typeface="Arial" panose="020B0604020202020204" pitchFamily="34" charset="0"/>
                          <a:cs typeface="Arial" panose="020B0604020202020204" pitchFamily="34" charset="0"/>
                        </a:rPr>
                        <a:t>MW</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8942327"/>
                  </a:ext>
                </a:extLst>
              </a:tr>
              <a:tr h="343839">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Wind farms</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rgbClr val="C00000"/>
                          </a:solidFill>
                          <a:latin typeface="Arial" panose="020B0604020202020204" pitchFamily="34" charset="0"/>
                          <a:ea typeface="+mn-ea"/>
                          <a:cs typeface="Arial" panose="020B0604020202020204" pitchFamily="34" charset="0"/>
                        </a:rPr>
                        <a:t>5 </a:t>
                      </a:r>
                      <a:r>
                        <a:rPr lang="uz-Cyrl-UZ" sz="1400" b="1" kern="1200" dirty="0">
                          <a:solidFill>
                            <a:srgbClr val="C00000"/>
                          </a:solidFill>
                          <a:latin typeface="Arial" panose="020B0604020202020204" pitchFamily="34" charset="0"/>
                          <a:ea typeface="+mn-ea"/>
                          <a:cs typeface="Arial" panose="020B0604020202020204" pitchFamily="34" charset="0"/>
                        </a:rPr>
                        <a:t>000 </a:t>
                      </a:r>
                      <a:r>
                        <a:rPr lang="en-US" sz="1400" b="1" dirty="0">
                          <a:solidFill>
                            <a:srgbClr val="002060"/>
                          </a:solidFill>
                          <a:latin typeface="Arial" panose="020B0604020202020204" pitchFamily="34" charset="0"/>
                          <a:cs typeface="Arial" panose="020B0604020202020204" pitchFamily="34" charset="0"/>
                        </a:rPr>
                        <a:t>MW</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878405"/>
                  </a:ext>
                </a:extLst>
              </a:tr>
              <a:tr h="343839">
                <a:tc>
                  <a:txBody>
                    <a:bodyPr/>
                    <a:lstStyle/>
                    <a:p>
                      <a:r>
                        <a:rPr lang="en-US" sz="1400" b="1" dirty="0">
                          <a:solidFill>
                            <a:srgbClr val="002060"/>
                          </a:solidFill>
                          <a:latin typeface="Arial" panose="020B0604020202020204" pitchFamily="34" charset="0"/>
                          <a:cs typeface="Arial" panose="020B0604020202020204" pitchFamily="34" charset="0"/>
                        </a:rPr>
                        <a:t>Total annual output</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rgbClr val="C00000"/>
                          </a:solidFill>
                          <a:latin typeface="Arial" panose="020B0604020202020204" pitchFamily="34" charset="0"/>
                          <a:ea typeface="+mn-ea"/>
                          <a:cs typeface="Arial" panose="020B0604020202020204" pitchFamily="34" charset="0"/>
                        </a:rPr>
                        <a:t>40 </a:t>
                      </a:r>
                      <a:r>
                        <a:rPr lang="en-US" sz="1400" b="1" kern="1200" dirty="0">
                          <a:solidFill>
                            <a:srgbClr val="002060"/>
                          </a:solidFill>
                          <a:latin typeface="Arial" panose="020B0604020202020204" pitchFamily="34" charset="0"/>
                          <a:ea typeface="+mn-ea"/>
                          <a:cs typeface="Arial" panose="020B0604020202020204" pitchFamily="34" charset="0"/>
                        </a:rPr>
                        <a:t>billion kWh</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762856"/>
                  </a:ext>
                </a:extLst>
              </a:tr>
              <a:tr h="343839">
                <a:tc>
                  <a:txBody>
                    <a:bodyPr/>
                    <a:lstStyle/>
                    <a:p>
                      <a:r>
                        <a:rPr lang="en-US" sz="1400" b="1" dirty="0">
                          <a:solidFill>
                            <a:srgbClr val="002060"/>
                          </a:solidFill>
                          <a:latin typeface="Arial" panose="020B0604020202020204" pitchFamily="34" charset="0"/>
                          <a:cs typeface="Arial" panose="020B0604020202020204" pitchFamily="34" charset="0"/>
                        </a:rPr>
                        <a:t>Total annual gas savings</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rgbClr val="C00000"/>
                          </a:solidFill>
                          <a:latin typeface="Arial" panose="020B0604020202020204" pitchFamily="34" charset="0"/>
                          <a:ea typeface="+mn-ea"/>
                          <a:cs typeface="Arial" panose="020B0604020202020204" pitchFamily="34" charset="0"/>
                        </a:rPr>
                        <a:t>11</a:t>
                      </a:r>
                      <a:r>
                        <a:rPr lang="uz-Cyrl-UZ" sz="1400" b="1" kern="1200" dirty="0">
                          <a:solidFill>
                            <a:srgbClr val="C00000"/>
                          </a:solidFill>
                          <a:latin typeface="Arial" panose="020B0604020202020204" pitchFamily="34" charset="0"/>
                          <a:ea typeface="+mn-ea"/>
                          <a:cs typeface="Arial" panose="020B0604020202020204" pitchFamily="34" charset="0"/>
                        </a:rPr>
                        <a:t>,</a:t>
                      </a:r>
                      <a:r>
                        <a:rPr lang="en-US" sz="1400" b="1" kern="1200" dirty="0">
                          <a:solidFill>
                            <a:srgbClr val="C00000"/>
                          </a:solidFill>
                          <a:latin typeface="Arial" panose="020B0604020202020204" pitchFamily="34" charset="0"/>
                          <a:ea typeface="+mn-ea"/>
                          <a:cs typeface="Arial" panose="020B0604020202020204" pitchFamily="34" charset="0"/>
                        </a:rPr>
                        <a:t>4</a:t>
                      </a:r>
                      <a:r>
                        <a:rPr lang="uz-Cyrl-UZ" sz="1400" b="0" dirty="0">
                          <a:solidFill>
                            <a:schemeClr val="tx1"/>
                          </a:solidFill>
                          <a:latin typeface="Arial" panose="020B0604020202020204" pitchFamily="34" charset="0"/>
                          <a:cs typeface="Arial" panose="020B0604020202020204" pitchFamily="34" charset="0"/>
                        </a:rPr>
                        <a:t> </a:t>
                      </a:r>
                      <a:r>
                        <a:rPr lang="en-US" sz="1400" b="1" kern="1200" dirty="0">
                          <a:solidFill>
                            <a:srgbClr val="002060"/>
                          </a:solidFill>
                          <a:latin typeface="Arial" panose="020B0604020202020204" pitchFamily="34" charset="0"/>
                          <a:ea typeface="+mn-ea"/>
                          <a:cs typeface="Arial" panose="020B0604020202020204" pitchFamily="34" charset="0"/>
                        </a:rPr>
                        <a:t>billion cubic meters</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129708"/>
                  </a:ext>
                </a:extLst>
              </a:tr>
              <a:tr h="343839">
                <a:tc>
                  <a:txBody>
                    <a:bodyPr/>
                    <a:lstStyle/>
                    <a:p>
                      <a:r>
                        <a:rPr lang="en-US" sz="1400" b="1" dirty="0">
                          <a:solidFill>
                            <a:srgbClr val="002060"/>
                          </a:solidFill>
                          <a:latin typeface="Arial" panose="020B0604020202020204" pitchFamily="34" charset="0"/>
                          <a:cs typeface="Arial" panose="020B0604020202020204" pitchFamily="34" charset="0"/>
                        </a:rPr>
                        <a:t>Total cost of investment</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b" latinLnBrk="0" hangingPunct="1">
                        <a:lnSpc>
                          <a:spcPct val="100000"/>
                        </a:lnSpc>
                        <a:spcBef>
                          <a:spcPts val="0"/>
                        </a:spcBef>
                        <a:spcAft>
                          <a:spcPts val="0"/>
                        </a:spcAft>
                        <a:buClrTx/>
                        <a:buSzTx/>
                        <a:buFontTx/>
                        <a:buNone/>
                        <a:tabLst/>
                        <a:defRPr/>
                      </a:pPr>
                      <a:r>
                        <a:rPr lang="ru-RU" sz="1400" b="1" kern="1200" dirty="0">
                          <a:solidFill>
                            <a:srgbClr val="C00000"/>
                          </a:solidFill>
                          <a:latin typeface="Arial" panose="020B0604020202020204" pitchFamily="34" charset="0"/>
                          <a:ea typeface="+mn-ea"/>
                          <a:cs typeface="Arial" panose="020B0604020202020204" pitchFamily="34" charset="0"/>
                        </a:rPr>
                        <a:t> </a:t>
                      </a:r>
                      <a:r>
                        <a:rPr lang="en-US" sz="1400" b="1" kern="1200" dirty="0">
                          <a:solidFill>
                            <a:srgbClr val="C00000"/>
                          </a:solidFill>
                          <a:latin typeface="Arial" panose="020B0604020202020204" pitchFamily="34" charset="0"/>
                          <a:ea typeface="+mn-ea"/>
                          <a:cs typeface="Arial" panose="020B0604020202020204" pitchFamily="34" charset="0"/>
                        </a:rPr>
                        <a:t> 14 </a:t>
                      </a:r>
                      <a:r>
                        <a:rPr lang="en-US" sz="1400" b="1" kern="1200" dirty="0">
                          <a:solidFill>
                            <a:srgbClr val="002060"/>
                          </a:solidFill>
                          <a:latin typeface="Arial" panose="020B0604020202020204" pitchFamily="34" charset="0"/>
                          <a:ea typeface="+mn-ea"/>
                          <a:cs typeface="Arial" panose="020B0604020202020204" pitchFamily="34" charset="0"/>
                        </a:rPr>
                        <a:t>billion dollar</a:t>
                      </a:r>
                      <a:endParaRPr lang="ru-RU" sz="1400" b="1" kern="1200" dirty="0">
                        <a:solidFill>
                          <a:srgbClr val="002060"/>
                        </a:solidFill>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175003"/>
                  </a:ext>
                </a:extLst>
              </a:tr>
              <a:tr h="343839">
                <a:tc>
                  <a:txBody>
                    <a:bodyPr/>
                    <a:lstStyle/>
                    <a:p>
                      <a:r>
                        <a:rPr lang="en-US" sz="1400" b="1" dirty="0">
                          <a:solidFill>
                            <a:srgbClr val="002060"/>
                          </a:solidFill>
                          <a:latin typeface="Arial" panose="020B0604020202020204" pitchFamily="34" charset="0"/>
                          <a:cs typeface="Arial" panose="020B0604020202020204" pitchFamily="34" charset="0"/>
                        </a:rPr>
                        <a:t>Permanent jobs created</a:t>
                      </a:r>
                      <a:endParaRPr lang="ru-RU" sz="1400" b="1"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7" rtl="0" eaLnBrk="1" latinLnBrk="0" hangingPunct="1"/>
                      <a:r>
                        <a:rPr lang="en-US" sz="1400" b="1" kern="1200" dirty="0">
                          <a:solidFill>
                            <a:srgbClr val="C00000"/>
                          </a:solidFill>
                          <a:latin typeface="Arial" panose="020B0604020202020204" pitchFamily="34" charset="0"/>
                          <a:ea typeface="+mn-ea"/>
                          <a:cs typeface="Arial" panose="020B0604020202020204" pitchFamily="34" charset="0"/>
                        </a:rPr>
                        <a:t>3 000</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330250"/>
                  </a:ext>
                </a:extLst>
              </a:tr>
              <a:tr h="339684">
                <a:tc>
                  <a:txBody>
                    <a:bodyPr/>
                    <a:lstStyle/>
                    <a:p>
                      <a:r>
                        <a:rPr lang="en-US" sz="1400" b="1" dirty="0">
                          <a:solidFill>
                            <a:srgbClr val="002060"/>
                          </a:solidFill>
                          <a:latin typeface="Arial" panose="020B0604020202020204" pitchFamily="34" charset="0"/>
                          <a:cs typeface="Arial" panose="020B0604020202020204" pitchFamily="34" charset="0"/>
                        </a:rPr>
                        <a:t>Prevention of CO2 emissions</a:t>
                      </a:r>
                      <a:endParaRPr lang="uz-Cyrl-UZ" sz="1400" b="1" baseline="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7" rtl="0" eaLnBrk="1" latinLnBrk="0" hangingPunct="1"/>
                      <a:r>
                        <a:rPr lang="en-US" sz="1400" b="1" kern="1200" dirty="0">
                          <a:solidFill>
                            <a:srgbClr val="C00000"/>
                          </a:solidFill>
                          <a:latin typeface="Arial" panose="020B0604020202020204" pitchFamily="34" charset="0"/>
                          <a:ea typeface="+mn-ea"/>
                          <a:cs typeface="Arial" panose="020B0604020202020204" pitchFamily="34" charset="0"/>
                        </a:rPr>
                        <a:t>16 </a:t>
                      </a:r>
                      <a:r>
                        <a:rPr lang="en-US" sz="1400" b="1" kern="1200" dirty="0">
                          <a:solidFill>
                            <a:srgbClr val="002060"/>
                          </a:solidFill>
                          <a:latin typeface="Arial" panose="020B0604020202020204" pitchFamily="34" charset="0"/>
                          <a:ea typeface="+mn-ea"/>
                          <a:cs typeface="Arial" panose="020B0604020202020204" pitchFamily="34" charset="0"/>
                        </a:rPr>
                        <a:t>million tons</a:t>
                      </a:r>
                      <a:endParaRPr lang="ru-RU" sz="1400" b="1" kern="1200" dirty="0">
                        <a:solidFill>
                          <a:srgbClr val="002060"/>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424707"/>
                  </a:ext>
                </a:extLst>
              </a:tr>
            </a:tbl>
          </a:graphicData>
        </a:graphic>
      </p:graphicFrame>
      <p:sp>
        <p:nvSpPr>
          <p:cNvPr id="42" name="Прямоугольник 41">
            <a:extLst>
              <a:ext uri="{FF2B5EF4-FFF2-40B4-BE49-F238E27FC236}">
                <a16:creationId xmlns:a16="http://schemas.microsoft.com/office/drawing/2014/main" id="{52D994A9-C4AE-42C7-C09C-87A58ACF4E27}"/>
              </a:ext>
            </a:extLst>
          </p:cNvPr>
          <p:cNvSpPr/>
          <p:nvPr/>
        </p:nvSpPr>
        <p:spPr>
          <a:xfrm>
            <a:off x="-1" y="411539"/>
            <a:ext cx="12191999" cy="24950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noProof="1">
                <a:solidFill>
                  <a:srgbClr val="002060"/>
                </a:solidFill>
                <a:latin typeface="Arial" panose="020B0604020202020204" pitchFamily="34" charset="0"/>
                <a:cs typeface="Arial" panose="020B0604020202020204" pitchFamily="34" charset="0"/>
              </a:rPr>
              <a:t>Works performed in 2017-202</a:t>
            </a:r>
            <a:r>
              <a:rPr lang="ru-RU" sz="1600" b="1" noProof="1">
                <a:solidFill>
                  <a:srgbClr val="002060"/>
                </a:solidFill>
                <a:latin typeface="Arial" panose="020B0604020202020204" pitchFamily="34" charset="0"/>
                <a:cs typeface="Arial" panose="020B0604020202020204" pitchFamily="34" charset="0"/>
              </a:rPr>
              <a:t>3</a:t>
            </a:r>
            <a:endParaRPr lang="en-US" sz="1600" b="1" noProof="1">
              <a:solidFill>
                <a:srgbClr val="002060"/>
              </a:solidFill>
              <a:latin typeface="Arial" panose="020B0604020202020204" pitchFamily="34" charset="0"/>
              <a:cs typeface="Arial" panose="020B0604020202020204" pitchFamily="34" charset="0"/>
            </a:endParaRPr>
          </a:p>
        </p:txBody>
      </p:sp>
      <p:graphicFrame>
        <p:nvGraphicFramePr>
          <p:cNvPr id="43" name="Таблица 8">
            <a:extLst>
              <a:ext uri="{FF2B5EF4-FFF2-40B4-BE49-F238E27FC236}">
                <a16:creationId xmlns:a16="http://schemas.microsoft.com/office/drawing/2014/main" id="{6BE3067F-9DEF-D629-C9C2-FDB8F6B1F14A}"/>
              </a:ext>
            </a:extLst>
          </p:cNvPr>
          <p:cNvGraphicFramePr>
            <a:graphicFrameLocks noGrp="1"/>
          </p:cNvGraphicFramePr>
          <p:nvPr/>
        </p:nvGraphicFramePr>
        <p:xfrm>
          <a:off x="6274233" y="929872"/>
          <a:ext cx="4668511" cy="2565424"/>
        </p:xfrm>
        <a:graphic>
          <a:graphicData uri="http://schemas.openxmlformats.org/drawingml/2006/table">
            <a:tbl>
              <a:tblPr firstRow="1" bandRow="1">
                <a:tableStyleId>{5C22544A-7EE6-4342-B048-85BDC9FD1C3A}</a:tableStyleId>
              </a:tblPr>
              <a:tblGrid>
                <a:gridCol w="2886859">
                  <a:extLst>
                    <a:ext uri="{9D8B030D-6E8A-4147-A177-3AD203B41FA5}">
                      <a16:colId xmlns:a16="http://schemas.microsoft.com/office/drawing/2014/main" val="2173355241"/>
                    </a:ext>
                  </a:extLst>
                </a:gridCol>
                <a:gridCol w="1781652">
                  <a:extLst>
                    <a:ext uri="{9D8B030D-6E8A-4147-A177-3AD203B41FA5}">
                      <a16:colId xmlns:a16="http://schemas.microsoft.com/office/drawing/2014/main" val="4293985315"/>
                    </a:ext>
                  </a:extLst>
                </a:gridCol>
              </a:tblGrid>
              <a:tr h="440058">
                <a:tc>
                  <a:txBody>
                    <a:bodyPr/>
                    <a:lstStyle/>
                    <a:p>
                      <a:r>
                        <a:rPr lang="en-US" sz="1100" b="1" dirty="0">
                          <a:solidFill>
                            <a:srgbClr val="002060"/>
                          </a:solidFill>
                          <a:latin typeface="Arial" panose="020B0604020202020204" pitchFamily="34" charset="0"/>
                          <a:cs typeface="Arial" panose="020B0604020202020204" pitchFamily="34" charset="0"/>
                        </a:rPr>
                        <a:t>Investors</a:t>
                      </a:r>
                      <a:endParaRPr lang="ru-RU" sz="11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err="1">
                          <a:solidFill>
                            <a:srgbClr val="C00000"/>
                          </a:solidFill>
                          <a:latin typeface="Arial" panose="020B0604020202020204" pitchFamily="34" charset="0"/>
                          <a:cs typeface="Arial" panose="020B0604020202020204" pitchFamily="34" charset="0"/>
                        </a:rPr>
                        <a:t>Masdar</a:t>
                      </a:r>
                      <a:r>
                        <a:rPr lang="en-US" sz="1200" b="1" dirty="0">
                          <a:solidFill>
                            <a:srgbClr val="C0000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(UAE</a:t>
                      </a:r>
                      <a:r>
                        <a:rPr lang="uz-Cyrl-UZ" sz="1200" b="1" dirty="0">
                          <a:solidFill>
                            <a:srgbClr val="002060"/>
                          </a:solidFill>
                          <a:latin typeface="Arial" panose="020B0604020202020204" pitchFamily="34" charset="0"/>
                          <a:cs typeface="Arial" panose="020B0604020202020204" pitchFamily="34" charset="0"/>
                        </a:rPr>
                        <a:t>)</a:t>
                      </a:r>
                      <a:br>
                        <a:rPr lang="uz-Cyrl-UZ" sz="1200" b="1" dirty="0">
                          <a:solidFill>
                            <a:srgbClr val="002060"/>
                          </a:solidFill>
                          <a:latin typeface="Arial" panose="020B0604020202020204" pitchFamily="34" charset="0"/>
                          <a:cs typeface="Arial" panose="020B0604020202020204" pitchFamily="34" charset="0"/>
                        </a:rPr>
                      </a:br>
                      <a:r>
                        <a:rPr lang="en-US" sz="1200" b="1" dirty="0">
                          <a:solidFill>
                            <a:srgbClr val="C00000"/>
                          </a:solidFill>
                          <a:latin typeface="Arial" panose="020B0604020202020204" pitchFamily="34" charset="0"/>
                          <a:cs typeface="Arial" panose="020B0604020202020204" pitchFamily="34" charset="0"/>
                        </a:rPr>
                        <a:t>Total </a:t>
                      </a:r>
                      <a:r>
                        <a:rPr lang="en-US" sz="1200" b="1" dirty="0" err="1">
                          <a:solidFill>
                            <a:srgbClr val="C00000"/>
                          </a:solidFill>
                          <a:latin typeface="Arial" panose="020B0604020202020204" pitchFamily="34" charset="0"/>
                          <a:cs typeface="Arial" panose="020B0604020202020204" pitchFamily="34" charset="0"/>
                        </a:rPr>
                        <a:t>Eren</a:t>
                      </a:r>
                      <a:r>
                        <a:rPr lang="en-US" sz="1200" b="1" dirty="0">
                          <a:solidFill>
                            <a:srgbClr val="C0000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(France</a:t>
                      </a:r>
                      <a:r>
                        <a:rPr lang="uz-Cyrl-UZ" sz="1200" b="1" dirty="0">
                          <a:solidFill>
                            <a:srgbClr val="002060"/>
                          </a:solidFill>
                          <a:latin typeface="Arial" panose="020B0604020202020204" pitchFamily="34" charset="0"/>
                          <a:cs typeface="Arial" panose="020B0604020202020204" pitchFamily="34" charset="0"/>
                        </a:rPr>
                        <a:t>)</a:t>
                      </a:r>
                      <a:endParaRPr lang="ru-RU" sz="12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433403"/>
                  </a:ext>
                </a:extLst>
              </a:tr>
              <a:tr h="382686">
                <a:tc>
                  <a:txBody>
                    <a:bodyPr/>
                    <a:lstStyle/>
                    <a:p>
                      <a:r>
                        <a:rPr lang="en-US" sz="1100" b="1" dirty="0">
                          <a:solidFill>
                            <a:srgbClr val="002060"/>
                          </a:solidFill>
                          <a:latin typeface="Arial" panose="020B0604020202020204" pitchFamily="34" charset="0"/>
                          <a:cs typeface="Arial" panose="020B0604020202020204" pitchFamily="34" charset="0"/>
                        </a:rPr>
                        <a:t>Total capacity of projects</a:t>
                      </a:r>
                      <a:endParaRPr lang="ru-RU" sz="11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200" b="1" dirty="0">
                          <a:solidFill>
                            <a:srgbClr val="C00000"/>
                          </a:solidFill>
                          <a:latin typeface="Arial" panose="020B0604020202020204" pitchFamily="34" charset="0"/>
                          <a:cs typeface="Arial" panose="020B0604020202020204" pitchFamily="34" charset="0"/>
                        </a:rPr>
                        <a:t>200 </a:t>
                      </a:r>
                      <a:r>
                        <a:rPr lang="en-US" sz="1200" b="1" dirty="0">
                          <a:solidFill>
                            <a:srgbClr val="002060"/>
                          </a:solidFill>
                          <a:latin typeface="Arial" panose="020B0604020202020204" pitchFamily="34" charset="0"/>
                          <a:cs typeface="Arial" panose="020B0604020202020204" pitchFamily="34" charset="0"/>
                        </a:rPr>
                        <a:t>MW</a:t>
                      </a:r>
                      <a:endParaRPr lang="ru-RU" sz="12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014263"/>
                  </a:ext>
                </a:extLst>
              </a:tr>
              <a:tr h="368603">
                <a:tc>
                  <a:txBody>
                    <a:bodyPr/>
                    <a:lstStyle/>
                    <a:p>
                      <a:r>
                        <a:rPr lang="en-US" sz="1100" b="1" dirty="0">
                          <a:solidFill>
                            <a:srgbClr val="002060"/>
                          </a:solidFill>
                          <a:latin typeface="Arial" panose="020B0604020202020204" pitchFamily="34" charset="0"/>
                          <a:cs typeface="Arial" panose="020B0604020202020204" pitchFamily="34" charset="0"/>
                        </a:rPr>
                        <a:t>Electricity generation per year</a:t>
                      </a:r>
                      <a:endParaRPr lang="ru-RU" sz="11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200" b="1" dirty="0">
                          <a:solidFill>
                            <a:srgbClr val="C00000"/>
                          </a:solidFill>
                          <a:latin typeface="Arial" panose="020B0604020202020204" pitchFamily="34" charset="0"/>
                          <a:cs typeface="Arial" panose="020B0604020202020204" pitchFamily="34" charset="0"/>
                        </a:rPr>
                        <a:t>500</a:t>
                      </a:r>
                      <a:r>
                        <a:rPr lang="uz-Cyrl-UZ" sz="12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million kWh</a:t>
                      </a:r>
                      <a:endParaRPr lang="ru-RU" sz="12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413359"/>
                  </a:ext>
                </a:extLst>
              </a:tr>
              <a:tr h="360003">
                <a:tc>
                  <a:txBody>
                    <a:bodyPr/>
                    <a:lstStyle/>
                    <a:p>
                      <a:r>
                        <a:rPr lang="en-US" sz="1100" b="1" dirty="0">
                          <a:solidFill>
                            <a:srgbClr val="002060"/>
                          </a:solidFill>
                          <a:latin typeface="Arial" panose="020B0604020202020204" pitchFamily="34" charset="0"/>
                          <a:cs typeface="Arial" panose="020B0604020202020204" pitchFamily="34" charset="0"/>
                        </a:rPr>
                        <a:t>Saving natural gas per year</a:t>
                      </a:r>
                      <a:endParaRPr lang="ru-RU" sz="11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200" b="1" dirty="0">
                          <a:solidFill>
                            <a:srgbClr val="C00000"/>
                          </a:solidFill>
                          <a:latin typeface="Arial" panose="020B0604020202020204" pitchFamily="34" charset="0"/>
                          <a:cs typeface="Arial" panose="020B0604020202020204" pitchFamily="34" charset="0"/>
                        </a:rPr>
                        <a:t>150</a:t>
                      </a:r>
                      <a:r>
                        <a:rPr lang="uz-Cyrl-UZ" sz="12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million cubic m</a:t>
                      </a:r>
                      <a:endParaRPr lang="ru-RU" sz="12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999428"/>
                  </a:ext>
                </a:extLst>
              </a:tr>
              <a:tr h="498466">
                <a:tc>
                  <a:txBody>
                    <a:bodyPr/>
                    <a:lstStyle/>
                    <a:p>
                      <a:r>
                        <a:rPr lang="en-US" sz="1100" b="1" dirty="0">
                          <a:solidFill>
                            <a:srgbClr val="002060"/>
                          </a:solidFill>
                          <a:latin typeface="Arial" panose="020B0604020202020204" pitchFamily="34" charset="0"/>
                          <a:cs typeface="Arial" panose="020B0604020202020204" pitchFamily="34" charset="0"/>
                        </a:rPr>
                        <a:t>Reducing greenhouse gas emissions per year</a:t>
                      </a:r>
                      <a:endParaRPr lang="ru-RU" sz="11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200" b="1" dirty="0">
                          <a:solidFill>
                            <a:srgbClr val="C00000"/>
                          </a:solidFill>
                          <a:latin typeface="Arial" panose="020B0604020202020204" pitchFamily="34" charset="0"/>
                          <a:cs typeface="Arial" panose="020B0604020202020204" pitchFamily="34" charset="0"/>
                        </a:rPr>
                        <a:t>200</a:t>
                      </a:r>
                      <a:r>
                        <a:rPr lang="uz-Cyrl-UZ" sz="12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thousand tons</a:t>
                      </a:r>
                      <a:endParaRPr lang="ru-RU" sz="12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422672"/>
                  </a:ext>
                </a:extLst>
              </a:tr>
              <a:tr h="498466">
                <a:tc>
                  <a:txBody>
                    <a:bodyPr/>
                    <a:lstStyle/>
                    <a:p>
                      <a:r>
                        <a:rPr lang="en-US" sz="1100" b="1" dirty="0">
                          <a:solidFill>
                            <a:srgbClr val="002060"/>
                          </a:solidFill>
                          <a:latin typeface="Arial" panose="020B0604020202020204" pitchFamily="34" charset="0"/>
                          <a:cs typeface="Arial" panose="020B0604020202020204" pitchFamily="34" charset="0"/>
                        </a:rPr>
                        <a:t>Funds raised by investors within the project</a:t>
                      </a:r>
                      <a:endParaRPr lang="ru-RU" sz="11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z-Cyrl-UZ" sz="1200" b="1" dirty="0">
                          <a:solidFill>
                            <a:srgbClr val="C00000"/>
                          </a:solidFill>
                          <a:latin typeface="Arial" panose="020B0604020202020204" pitchFamily="34" charset="0"/>
                          <a:cs typeface="Arial" panose="020B0604020202020204" pitchFamily="34" charset="0"/>
                        </a:rPr>
                        <a:t>200 </a:t>
                      </a:r>
                      <a:r>
                        <a:rPr lang="en-US" sz="1200" b="1" dirty="0">
                          <a:solidFill>
                            <a:srgbClr val="002060"/>
                          </a:solidFill>
                          <a:latin typeface="Arial" panose="020B0604020202020204" pitchFamily="34" charset="0"/>
                          <a:cs typeface="Arial" panose="020B0604020202020204" pitchFamily="34" charset="0"/>
                        </a:rPr>
                        <a:t>million dollar</a:t>
                      </a:r>
                      <a:endParaRPr lang="ru-RU" sz="1200" b="1" dirty="0">
                        <a:solidFill>
                          <a:srgbClr val="00206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245286"/>
                  </a:ext>
                </a:extLst>
              </a:tr>
            </a:tbl>
          </a:graphicData>
        </a:graphic>
      </p:graphicFrame>
      <p:sp>
        <p:nvSpPr>
          <p:cNvPr id="51" name="Скругленный прямоугольник 1">
            <a:extLst>
              <a:ext uri="{FF2B5EF4-FFF2-40B4-BE49-F238E27FC236}">
                <a16:creationId xmlns:a16="http://schemas.microsoft.com/office/drawing/2014/main" id="{81E27832-62C2-3CBD-CEB5-E30807FACEE5}"/>
              </a:ext>
            </a:extLst>
          </p:cNvPr>
          <p:cNvSpPr/>
          <p:nvPr/>
        </p:nvSpPr>
        <p:spPr>
          <a:xfrm>
            <a:off x="6149936" y="750330"/>
            <a:ext cx="5879220" cy="2714405"/>
          </a:xfrm>
          <a:prstGeom prst="roundRect">
            <a:avLst>
              <a:gd name="adj" fmla="val 7063"/>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59" name="Скругленный прямоугольник 1">
            <a:extLst>
              <a:ext uri="{FF2B5EF4-FFF2-40B4-BE49-F238E27FC236}">
                <a16:creationId xmlns:a16="http://schemas.microsoft.com/office/drawing/2014/main" id="{C27D6E46-8ED1-B174-3905-4B8E1E6A4251}"/>
              </a:ext>
            </a:extLst>
          </p:cNvPr>
          <p:cNvSpPr/>
          <p:nvPr/>
        </p:nvSpPr>
        <p:spPr>
          <a:xfrm>
            <a:off x="6772114" y="664204"/>
            <a:ext cx="4748186" cy="247861"/>
          </a:xfrm>
          <a:prstGeom prst="roundRect">
            <a:avLst>
              <a:gd name="adj" fmla="val 7063"/>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Commissioned solar power plants</a:t>
            </a:r>
            <a:endParaRPr lang="ru-RU" sz="1600" b="1" dirty="0">
              <a:latin typeface="Arial" panose="020B0604020202020204" pitchFamily="34" charset="0"/>
              <a:cs typeface="Arial" panose="020B0604020202020204" pitchFamily="34" charset="0"/>
            </a:endParaRPr>
          </a:p>
        </p:txBody>
      </p:sp>
      <p:pic>
        <p:nvPicPr>
          <p:cNvPr id="60" name="Рисунок 59">
            <a:extLst>
              <a:ext uri="{FF2B5EF4-FFF2-40B4-BE49-F238E27FC236}">
                <a16:creationId xmlns:a16="http://schemas.microsoft.com/office/drawing/2014/main" id="{BA7D37D3-4C10-CA44-D609-002CBFF3BF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37" r="12201"/>
          <a:stretch/>
        </p:blipFill>
        <p:spPr>
          <a:xfrm>
            <a:off x="11211132" y="1145989"/>
            <a:ext cx="492700" cy="365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1" name="POWER_USER_DATA_MAP" descr="{&quot;IsGrandientColor&quot;:false,&quot;GradientColor&quot;:&quot;#D9D9D9&quot;,&quot;IsRangesColor&quot;:true,&quot;RangesSettings&quot;:[{&quot;RangeColorHexa&quot;:&quot;#4472C4&quot;,&quot;ComparisonValue&quot;:1.0,&quot;RangeOperator&quot;:1,&quot;RangeComparison&quot;:0},{&quot;RangeColorHexa&quot;:&quot;#ED7D31&quot;,&quot;ComparisonValue&quot;:1.0,&quot;RangeOperator&quot;:1,&quot;RangeComparison&quot;:0}],&quot;RangeName&quot;:&quot;POWER_USER_EXCEL_MAP_0536EF5F_2634_4DA2_A17E_03DA48B9C5A6&quot;,&quot;Version&quot;:&quot;1.6.1201.0&quot;}">
            <a:extLst>
              <a:ext uri="{FF2B5EF4-FFF2-40B4-BE49-F238E27FC236}">
                <a16:creationId xmlns:a16="http://schemas.microsoft.com/office/drawing/2014/main" id="{D05D0449-C4FA-A8BE-ED0E-6708A794DB9F}"/>
              </a:ext>
            </a:extLst>
          </p:cNvPr>
          <p:cNvGrpSpPr>
            <a:grpSpLocks noChangeAspect="1"/>
          </p:cNvGrpSpPr>
          <p:nvPr/>
        </p:nvGrpSpPr>
        <p:grpSpPr>
          <a:xfrm>
            <a:off x="10714427" y="2536032"/>
            <a:ext cx="1281504" cy="769338"/>
            <a:chOff x="2063895" y="1799575"/>
            <a:chExt cx="7543800" cy="4528849"/>
          </a:xfrm>
        </p:grpSpPr>
        <p:grpSp>
          <p:nvGrpSpPr>
            <p:cNvPr id="62" name="Uzbekistan">
              <a:extLst>
                <a:ext uri="{FF2B5EF4-FFF2-40B4-BE49-F238E27FC236}">
                  <a16:creationId xmlns:a16="http://schemas.microsoft.com/office/drawing/2014/main" id="{484925BC-0EA0-48D7-F4FD-5E9867973E36}"/>
                </a:ext>
              </a:extLst>
            </p:cNvPr>
            <p:cNvGrpSpPr>
              <a:grpSpLocks noChangeAspect="1"/>
            </p:cNvGrpSpPr>
            <p:nvPr/>
          </p:nvGrpSpPr>
          <p:grpSpPr>
            <a:xfrm>
              <a:off x="2063895" y="1799575"/>
              <a:ext cx="7543800" cy="4528849"/>
              <a:chOff x="2317750" y="2159000"/>
              <a:chExt cx="7543800" cy="4528849"/>
            </a:xfrm>
          </p:grpSpPr>
          <p:grpSp>
            <p:nvGrpSpPr>
              <p:cNvPr id="64" name="Uzbekistan">
                <a:extLst>
                  <a:ext uri="{FF2B5EF4-FFF2-40B4-BE49-F238E27FC236}">
                    <a16:creationId xmlns:a16="http://schemas.microsoft.com/office/drawing/2014/main" id="{6421024F-FBB6-583A-9660-88E4638DD4BA}"/>
                  </a:ext>
                </a:extLst>
              </p:cNvPr>
              <p:cNvGrpSpPr>
                <a:grpSpLocks noChangeAspect="1"/>
              </p:cNvGrpSpPr>
              <p:nvPr/>
            </p:nvGrpSpPr>
            <p:grpSpPr>
              <a:xfrm>
                <a:off x="2317750" y="2159000"/>
                <a:ext cx="7543800" cy="4157663"/>
                <a:chOff x="2317750" y="2159000"/>
                <a:chExt cx="7543800" cy="4157663"/>
              </a:xfrm>
              <a:solidFill>
                <a:schemeClr val="bg1">
                  <a:lumMod val="85000"/>
                </a:schemeClr>
              </a:solidFill>
            </p:grpSpPr>
            <p:sp>
              <p:nvSpPr>
                <p:cNvPr id="90" name="Bukhara" descr="{&quot;Key&quot;:&quot;bukhara&quot;,&quot;Name&quot;:&quot;Bukhara&quot;,&quot;Value&quot;:1.0,&quot;Formula&quot;:&quot;&quot;,&quot;Text&quot;:&quot;&quot;,&quot;OfficeApplication&quot;:1,&quot;HasValue&quot;:true}">
                  <a:extLst>
                    <a:ext uri="{FF2B5EF4-FFF2-40B4-BE49-F238E27FC236}">
                      <a16:creationId xmlns:a16="http://schemas.microsoft.com/office/drawing/2014/main" id="{01EBE9E0-5CFD-30FD-FF0B-33D03601B3D4}"/>
                    </a:ext>
                  </a:extLst>
                </p:cNvPr>
                <p:cNvSpPr>
                  <a:spLocks/>
                </p:cNvSpPr>
                <p:nvPr/>
              </p:nvSpPr>
              <p:spPr bwMode="auto">
                <a:xfrm>
                  <a:off x="5307013" y="4144963"/>
                  <a:ext cx="1470025" cy="1276350"/>
                </a:xfrm>
                <a:custGeom>
                  <a:avLst/>
                  <a:gdLst>
                    <a:gd name="T0" fmla="*/ 2383 w 2430"/>
                    <a:gd name="T1" fmla="*/ 1589 h 2106"/>
                    <a:gd name="T2" fmla="*/ 2291 w 2430"/>
                    <a:gd name="T3" fmla="*/ 1491 h 2106"/>
                    <a:gd name="T4" fmla="*/ 2183 w 2430"/>
                    <a:gd name="T5" fmla="*/ 1435 h 2106"/>
                    <a:gd name="T6" fmla="*/ 2101 w 2430"/>
                    <a:gd name="T7" fmla="*/ 1412 h 2106"/>
                    <a:gd name="T8" fmla="*/ 1976 w 2430"/>
                    <a:gd name="T9" fmla="*/ 1319 h 2106"/>
                    <a:gd name="T10" fmla="*/ 1970 w 2430"/>
                    <a:gd name="T11" fmla="*/ 1255 h 2106"/>
                    <a:gd name="T12" fmla="*/ 2029 w 2430"/>
                    <a:gd name="T13" fmla="*/ 1191 h 2106"/>
                    <a:gd name="T14" fmla="*/ 2070 w 2430"/>
                    <a:gd name="T15" fmla="*/ 1099 h 2106"/>
                    <a:gd name="T16" fmla="*/ 2073 w 2430"/>
                    <a:gd name="T17" fmla="*/ 1041 h 2106"/>
                    <a:gd name="T18" fmla="*/ 2049 w 2430"/>
                    <a:gd name="T19" fmla="*/ 971 h 2106"/>
                    <a:gd name="T20" fmla="*/ 2089 w 2430"/>
                    <a:gd name="T21" fmla="*/ 916 h 2106"/>
                    <a:gd name="T22" fmla="*/ 2234 w 2430"/>
                    <a:gd name="T23" fmla="*/ 945 h 2106"/>
                    <a:gd name="T24" fmla="*/ 2259 w 2430"/>
                    <a:gd name="T25" fmla="*/ 859 h 2106"/>
                    <a:gd name="T26" fmla="*/ 2326 w 2430"/>
                    <a:gd name="T27" fmla="*/ 779 h 2106"/>
                    <a:gd name="T28" fmla="*/ 2304 w 2430"/>
                    <a:gd name="T29" fmla="*/ 638 h 2106"/>
                    <a:gd name="T30" fmla="*/ 2065 w 2430"/>
                    <a:gd name="T31" fmla="*/ 634 h 2106"/>
                    <a:gd name="T32" fmla="*/ 1940 w 2430"/>
                    <a:gd name="T33" fmla="*/ 588 h 2106"/>
                    <a:gd name="T34" fmla="*/ 1874 w 2430"/>
                    <a:gd name="T35" fmla="*/ 461 h 2106"/>
                    <a:gd name="T36" fmla="*/ 1840 w 2430"/>
                    <a:gd name="T37" fmla="*/ 469 h 2106"/>
                    <a:gd name="T38" fmla="*/ 1705 w 2430"/>
                    <a:gd name="T39" fmla="*/ 486 h 2106"/>
                    <a:gd name="T40" fmla="*/ 1673 w 2430"/>
                    <a:gd name="T41" fmla="*/ 574 h 2106"/>
                    <a:gd name="T42" fmla="*/ 1473 w 2430"/>
                    <a:gd name="T43" fmla="*/ 566 h 2106"/>
                    <a:gd name="T44" fmla="*/ 1428 w 2430"/>
                    <a:gd name="T45" fmla="*/ 540 h 2106"/>
                    <a:gd name="T46" fmla="*/ 1351 w 2430"/>
                    <a:gd name="T47" fmla="*/ 426 h 2106"/>
                    <a:gd name="T48" fmla="*/ 1303 w 2430"/>
                    <a:gd name="T49" fmla="*/ 532 h 2106"/>
                    <a:gd name="T50" fmla="*/ 1199 w 2430"/>
                    <a:gd name="T51" fmla="*/ 625 h 2106"/>
                    <a:gd name="T52" fmla="*/ 1143 w 2430"/>
                    <a:gd name="T53" fmla="*/ 561 h 2106"/>
                    <a:gd name="T54" fmla="*/ 789 w 2430"/>
                    <a:gd name="T55" fmla="*/ 392 h 2106"/>
                    <a:gd name="T56" fmla="*/ 610 w 2430"/>
                    <a:gd name="T57" fmla="*/ 340 h 2106"/>
                    <a:gd name="T58" fmla="*/ 331 w 2430"/>
                    <a:gd name="T59" fmla="*/ 72 h 2106"/>
                    <a:gd name="T60" fmla="*/ 216 w 2430"/>
                    <a:gd name="T61" fmla="*/ 0 h 2106"/>
                    <a:gd name="T62" fmla="*/ 259 w 2430"/>
                    <a:gd name="T63" fmla="*/ 324 h 2106"/>
                    <a:gd name="T64" fmla="*/ 129 w 2430"/>
                    <a:gd name="T65" fmla="*/ 402 h 2106"/>
                    <a:gd name="T66" fmla="*/ 300 w 2430"/>
                    <a:gd name="T67" fmla="*/ 546 h 2106"/>
                    <a:gd name="T68" fmla="*/ 300 w 2430"/>
                    <a:gd name="T69" fmla="*/ 644 h 2106"/>
                    <a:gd name="T70" fmla="*/ 206 w 2430"/>
                    <a:gd name="T71" fmla="*/ 811 h 2106"/>
                    <a:gd name="T72" fmla="*/ 331 w 2430"/>
                    <a:gd name="T73" fmla="*/ 867 h 2106"/>
                    <a:gd name="T74" fmla="*/ 445 w 2430"/>
                    <a:gd name="T75" fmla="*/ 1080 h 2106"/>
                    <a:gd name="T76" fmla="*/ 490 w 2430"/>
                    <a:gd name="T77" fmla="*/ 1215 h 2106"/>
                    <a:gd name="T78" fmla="*/ 610 w 2430"/>
                    <a:gd name="T79" fmla="*/ 1314 h 2106"/>
                    <a:gd name="T80" fmla="*/ 1368 w 2430"/>
                    <a:gd name="T81" fmla="*/ 1757 h 2106"/>
                    <a:gd name="T82" fmla="*/ 1517 w 2430"/>
                    <a:gd name="T83" fmla="*/ 1896 h 2106"/>
                    <a:gd name="T84" fmla="*/ 1869 w 2430"/>
                    <a:gd name="T85" fmla="*/ 2099 h 2106"/>
                    <a:gd name="T86" fmla="*/ 1953 w 2430"/>
                    <a:gd name="T87" fmla="*/ 2072 h 2106"/>
                    <a:gd name="T88" fmla="*/ 2019 w 2430"/>
                    <a:gd name="T89" fmla="*/ 2106 h 2106"/>
                    <a:gd name="T90" fmla="*/ 2099 w 2430"/>
                    <a:gd name="T91" fmla="*/ 2009 h 2106"/>
                    <a:gd name="T92" fmla="*/ 2324 w 2430"/>
                    <a:gd name="T93" fmla="*/ 1919 h 2106"/>
                    <a:gd name="T94" fmla="*/ 2278 w 2430"/>
                    <a:gd name="T95" fmla="*/ 1856 h 2106"/>
                    <a:gd name="T96" fmla="*/ 2316 w 2430"/>
                    <a:gd name="T97" fmla="*/ 1770 h 2106"/>
                    <a:gd name="T98" fmla="*/ 2404 w 2430"/>
                    <a:gd name="T99" fmla="*/ 1690 h 2106"/>
                    <a:gd name="T100" fmla="*/ 2423 w 2430"/>
                    <a:gd name="T101" fmla="*/ 1645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0" h="2106">
                      <a:moveTo>
                        <a:pt x="2423" y="1645"/>
                      </a:moveTo>
                      <a:lnTo>
                        <a:pt x="2383" y="1589"/>
                      </a:lnTo>
                      <a:lnTo>
                        <a:pt x="2323" y="1559"/>
                      </a:lnTo>
                      <a:lnTo>
                        <a:pt x="2291" y="1491"/>
                      </a:lnTo>
                      <a:lnTo>
                        <a:pt x="2274" y="1471"/>
                      </a:lnTo>
                      <a:lnTo>
                        <a:pt x="2183" y="1435"/>
                      </a:lnTo>
                      <a:lnTo>
                        <a:pt x="2114" y="1431"/>
                      </a:lnTo>
                      <a:lnTo>
                        <a:pt x="2101" y="1412"/>
                      </a:lnTo>
                      <a:lnTo>
                        <a:pt x="2042" y="1384"/>
                      </a:lnTo>
                      <a:lnTo>
                        <a:pt x="1976" y="1319"/>
                      </a:lnTo>
                      <a:lnTo>
                        <a:pt x="1961" y="1299"/>
                      </a:lnTo>
                      <a:lnTo>
                        <a:pt x="1970" y="1255"/>
                      </a:lnTo>
                      <a:lnTo>
                        <a:pt x="1992" y="1209"/>
                      </a:lnTo>
                      <a:lnTo>
                        <a:pt x="2029" y="1191"/>
                      </a:lnTo>
                      <a:lnTo>
                        <a:pt x="2054" y="1160"/>
                      </a:lnTo>
                      <a:lnTo>
                        <a:pt x="2070" y="1099"/>
                      </a:lnTo>
                      <a:lnTo>
                        <a:pt x="2115" y="1081"/>
                      </a:lnTo>
                      <a:lnTo>
                        <a:pt x="2073" y="1041"/>
                      </a:lnTo>
                      <a:lnTo>
                        <a:pt x="2070" y="987"/>
                      </a:lnTo>
                      <a:lnTo>
                        <a:pt x="2049" y="971"/>
                      </a:lnTo>
                      <a:lnTo>
                        <a:pt x="2041" y="926"/>
                      </a:lnTo>
                      <a:lnTo>
                        <a:pt x="2089" y="916"/>
                      </a:lnTo>
                      <a:lnTo>
                        <a:pt x="2154" y="945"/>
                      </a:lnTo>
                      <a:lnTo>
                        <a:pt x="2234" y="945"/>
                      </a:lnTo>
                      <a:lnTo>
                        <a:pt x="2240" y="886"/>
                      </a:lnTo>
                      <a:lnTo>
                        <a:pt x="2259" y="859"/>
                      </a:lnTo>
                      <a:lnTo>
                        <a:pt x="2266" y="786"/>
                      </a:lnTo>
                      <a:lnTo>
                        <a:pt x="2326" y="779"/>
                      </a:lnTo>
                      <a:lnTo>
                        <a:pt x="2310" y="732"/>
                      </a:lnTo>
                      <a:lnTo>
                        <a:pt x="2304" y="638"/>
                      </a:lnTo>
                      <a:lnTo>
                        <a:pt x="2274" y="647"/>
                      </a:lnTo>
                      <a:lnTo>
                        <a:pt x="2065" y="634"/>
                      </a:lnTo>
                      <a:lnTo>
                        <a:pt x="1995" y="619"/>
                      </a:lnTo>
                      <a:lnTo>
                        <a:pt x="1940" y="588"/>
                      </a:lnTo>
                      <a:lnTo>
                        <a:pt x="1911" y="544"/>
                      </a:lnTo>
                      <a:lnTo>
                        <a:pt x="1874" y="461"/>
                      </a:lnTo>
                      <a:lnTo>
                        <a:pt x="1854" y="440"/>
                      </a:lnTo>
                      <a:lnTo>
                        <a:pt x="1840" y="469"/>
                      </a:lnTo>
                      <a:lnTo>
                        <a:pt x="1792" y="482"/>
                      </a:lnTo>
                      <a:lnTo>
                        <a:pt x="1705" y="486"/>
                      </a:lnTo>
                      <a:lnTo>
                        <a:pt x="1673" y="501"/>
                      </a:lnTo>
                      <a:lnTo>
                        <a:pt x="1673" y="574"/>
                      </a:lnTo>
                      <a:lnTo>
                        <a:pt x="1661" y="586"/>
                      </a:lnTo>
                      <a:lnTo>
                        <a:pt x="1473" y="566"/>
                      </a:lnTo>
                      <a:lnTo>
                        <a:pt x="1441" y="557"/>
                      </a:lnTo>
                      <a:lnTo>
                        <a:pt x="1428" y="540"/>
                      </a:lnTo>
                      <a:lnTo>
                        <a:pt x="1400" y="457"/>
                      </a:lnTo>
                      <a:lnTo>
                        <a:pt x="1351" y="426"/>
                      </a:lnTo>
                      <a:lnTo>
                        <a:pt x="1321" y="456"/>
                      </a:lnTo>
                      <a:lnTo>
                        <a:pt x="1303" y="532"/>
                      </a:lnTo>
                      <a:lnTo>
                        <a:pt x="1273" y="599"/>
                      </a:lnTo>
                      <a:lnTo>
                        <a:pt x="1199" y="625"/>
                      </a:lnTo>
                      <a:lnTo>
                        <a:pt x="1195" y="609"/>
                      </a:lnTo>
                      <a:lnTo>
                        <a:pt x="1143" y="561"/>
                      </a:lnTo>
                      <a:lnTo>
                        <a:pt x="908" y="446"/>
                      </a:lnTo>
                      <a:lnTo>
                        <a:pt x="789" y="392"/>
                      </a:lnTo>
                      <a:lnTo>
                        <a:pt x="691" y="361"/>
                      </a:lnTo>
                      <a:lnTo>
                        <a:pt x="610" y="340"/>
                      </a:lnTo>
                      <a:lnTo>
                        <a:pt x="478" y="194"/>
                      </a:lnTo>
                      <a:lnTo>
                        <a:pt x="331" y="72"/>
                      </a:lnTo>
                      <a:lnTo>
                        <a:pt x="273" y="1"/>
                      </a:lnTo>
                      <a:lnTo>
                        <a:pt x="216" y="0"/>
                      </a:lnTo>
                      <a:lnTo>
                        <a:pt x="0" y="81"/>
                      </a:lnTo>
                      <a:lnTo>
                        <a:pt x="259" y="324"/>
                      </a:lnTo>
                      <a:lnTo>
                        <a:pt x="263" y="335"/>
                      </a:lnTo>
                      <a:lnTo>
                        <a:pt x="129" y="402"/>
                      </a:lnTo>
                      <a:lnTo>
                        <a:pt x="270" y="516"/>
                      </a:lnTo>
                      <a:lnTo>
                        <a:pt x="300" y="546"/>
                      </a:lnTo>
                      <a:lnTo>
                        <a:pt x="315" y="574"/>
                      </a:lnTo>
                      <a:lnTo>
                        <a:pt x="300" y="644"/>
                      </a:lnTo>
                      <a:lnTo>
                        <a:pt x="203" y="806"/>
                      </a:lnTo>
                      <a:lnTo>
                        <a:pt x="206" y="811"/>
                      </a:lnTo>
                      <a:lnTo>
                        <a:pt x="259" y="830"/>
                      </a:lnTo>
                      <a:lnTo>
                        <a:pt x="331" y="867"/>
                      </a:lnTo>
                      <a:lnTo>
                        <a:pt x="406" y="1020"/>
                      </a:lnTo>
                      <a:lnTo>
                        <a:pt x="445" y="1080"/>
                      </a:lnTo>
                      <a:lnTo>
                        <a:pt x="445" y="1127"/>
                      </a:lnTo>
                      <a:lnTo>
                        <a:pt x="490" y="1215"/>
                      </a:lnTo>
                      <a:lnTo>
                        <a:pt x="561" y="1276"/>
                      </a:lnTo>
                      <a:lnTo>
                        <a:pt x="610" y="1314"/>
                      </a:lnTo>
                      <a:lnTo>
                        <a:pt x="1315" y="1719"/>
                      </a:lnTo>
                      <a:lnTo>
                        <a:pt x="1368" y="1757"/>
                      </a:lnTo>
                      <a:lnTo>
                        <a:pt x="1466" y="1855"/>
                      </a:lnTo>
                      <a:lnTo>
                        <a:pt x="1517" y="1896"/>
                      </a:lnTo>
                      <a:lnTo>
                        <a:pt x="1846" y="2087"/>
                      </a:lnTo>
                      <a:lnTo>
                        <a:pt x="1869" y="2099"/>
                      </a:lnTo>
                      <a:lnTo>
                        <a:pt x="1906" y="2099"/>
                      </a:lnTo>
                      <a:lnTo>
                        <a:pt x="1953" y="2072"/>
                      </a:lnTo>
                      <a:lnTo>
                        <a:pt x="1991" y="2080"/>
                      </a:lnTo>
                      <a:lnTo>
                        <a:pt x="2019" y="2106"/>
                      </a:lnTo>
                      <a:lnTo>
                        <a:pt x="2073" y="2030"/>
                      </a:lnTo>
                      <a:lnTo>
                        <a:pt x="2099" y="2009"/>
                      </a:lnTo>
                      <a:lnTo>
                        <a:pt x="2184" y="1972"/>
                      </a:lnTo>
                      <a:lnTo>
                        <a:pt x="2324" y="1919"/>
                      </a:lnTo>
                      <a:lnTo>
                        <a:pt x="2317" y="1896"/>
                      </a:lnTo>
                      <a:lnTo>
                        <a:pt x="2278" y="1856"/>
                      </a:lnTo>
                      <a:lnTo>
                        <a:pt x="2279" y="1824"/>
                      </a:lnTo>
                      <a:lnTo>
                        <a:pt x="2316" y="1770"/>
                      </a:lnTo>
                      <a:lnTo>
                        <a:pt x="2339" y="1765"/>
                      </a:lnTo>
                      <a:lnTo>
                        <a:pt x="2404" y="1690"/>
                      </a:lnTo>
                      <a:lnTo>
                        <a:pt x="2430" y="1667"/>
                      </a:lnTo>
                      <a:lnTo>
                        <a:pt x="2423" y="1645"/>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1" name="Khorezm" descr="{&quot;Key&quot;:&quot;khorezm&quot;,&quot;Name&quot;:&quot;Khorezm&quot;,&quot;Value&quot;:1.0,&quot;Formula&quot;:&quot;&quot;,&quot;Text&quot;:&quot;&quot;,&quot;OfficeApplication&quot;:1,&quot;HasValue&quot;:true}">
                  <a:extLst>
                    <a:ext uri="{FF2B5EF4-FFF2-40B4-BE49-F238E27FC236}">
                      <a16:creationId xmlns:a16="http://schemas.microsoft.com/office/drawing/2014/main" id="{52311AA5-F6A9-B752-3C6B-75A2ECC76384}"/>
                    </a:ext>
                  </a:extLst>
                </p:cNvPr>
                <p:cNvSpPr>
                  <a:spLocks/>
                </p:cNvSpPr>
                <p:nvPr/>
              </p:nvSpPr>
              <p:spPr bwMode="auto">
                <a:xfrm>
                  <a:off x="4391025" y="3894138"/>
                  <a:ext cx="1106488" cy="739775"/>
                </a:xfrm>
                <a:custGeom>
                  <a:avLst/>
                  <a:gdLst>
                    <a:gd name="T0" fmla="*/ 1584 w 1829"/>
                    <a:gd name="T1" fmla="*/ 817 h 1221"/>
                    <a:gd name="T2" fmla="*/ 1325 w 1829"/>
                    <a:gd name="T3" fmla="*/ 585 h 1221"/>
                    <a:gd name="T4" fmla="*/ 1070 w 1829"/>
                    <a:gd name="T5" fmla="*/ 499 h 1221"/>
                    <a:gd name="T6" fmla="*/ 995 w 1829"/>
                    <a:gd name="T7" fmla="*/ 526 h 1221"/>
                    <a:gd name="T8" fmla="*/ 922 w 1829"/>
                    <a:gd name="T9" fmla="*/ 570 h 1221"/>
                    <a:gd name="T10" fmla="*/ 752 w 1829"/>
                    <a:gd name="T11" fmla="*/ 462 h 1221"/>
                    <a:gd name="T12" fmla="*/ 684 w 1829"/>
                    <a:gd name="T13" fmla="*/ 426 h 1221"/>
                    <a:gd name="T14" fmla="*/ 393 w 1829"/>
                    <a:gd name="T15" fmla="*/ 196 h 1221"/>
                    <a:gd name="T16" fmla="*/ 319 w 1829"/>
                    <a:gd name="T17" fmla="*/ 174 h 1221"/>
                    <a:gd name="T18" fmla="*/ 217 w 1829"/>
                    <a:gd name="T19" fmla="*/ 25 h 1221"/>
                    <a:gd name="T20" fmla="*/ 122 w 1829"/>
                    <a:gd name="T21" fmla="*/ 0 h 1221"/>
                    <a:gd name="T22" fmla="*/ 25 w 1829"/>
                    <a:gd name="T23" fmla="*/ 46 h 1221"/>
                    <a:gd name="T24" fmla="*/ 35 w 1829"/>
                    <a:gd name="T25" fmla="*/ 106 h 1221"/>
                    <a:gd name="T26" fmla="*/ 95 w 1829"/>
                    <a:gd name="T27" fmla="*/ 142 h 1221"/>
                    <a:gd name="T28" fmla="*/ 48 w 1829"/>
                    <a:gd name="T29" fmla="*/ 169 h 1221"/>
                    <a:gd name="T30" fmla="*/ 15 w 1829"/>
                    <a:gd name="T31" fmla="*/ 232 h 1221"/>
                    <a:gd name="T32" fmla="*/ 105 w 1829"/>
                    <a:gd name="T33" fmla="*/ 325 h 1221"/>
                    <a:gd name="T34" fmla="*/ 85 w 1829"/>
                    <a:gd name="T35" fmla="*/ 364 h 1221"/>
                    <a:gd name="T36" fmla="*/ 78 w 1829"/>
                    <a:gd name="T37" fmla="*/ 462 h 1221"/>
                    <a:gd name="T38" fmla="*/ 267 w 1829"/>
                    <a:gd name="T39" fmla="*/ 564 h 1221"/>
                    <a:gd name="T40" fmla="*/ 449 w 1829"/>
                    <a:gd name="T41" fmla="*/ 642 h 1221"/>
                    <a:gd name="T42" fmla="*/ 657 w 1829"/>
                    <a:gd name="T43" fmla="*/ 610 h 1221"/>
                    <a:gd name="T44" fmla="*/ 747 w 1829"/>
                    <a:gd name="T45" fmla="*/ 651 h 1221"/>
                    <a:gd name="T46" fmla="*/ 905 w 1829"/>
                    <a:gd name="T47" fmla="*/ 678 h 1221"/>
                    <a:gd name="T48" fmla="*/ 1002 w 1829"/>
                    <a:gd name="T49" fmla="*/ 632 h 1221"/>
                    <a:gd name="T50" fmla="*/ 1032 w 1829"/>
                    <a:gd name="T51" fmla="*/ 571 h 1221"/>
                    <a:gd name="T52" fmla="*/ 1193 w 1829"/>
                    <a:gd name="T53" fmla="*/ 612 h 1221"/>
                    <a:gd name="T54" fmla="*/ 1388 w 1829"/>
                    <a:gd name="T55" fmla="*/ 727 h 1221"/>
                    <a:gd name="T56" fmla="*/ 1507 w 1829"/>
                    <a:gd name="T57" fmla="*/ 926 h 1221"/>
                    <a:gd name="T58" fmla="*/ 1613 w 1829"/>
                    <a:gd name="T59" fmla="*/ 1082 h 1221"/>
                    <a:gd name="T60" fmla="*/ 1717 w 1829"/>
                    <a:gd name="T61" fmla="*/ 1221 h 1221"/>
                    <a:gd name="T62" fmla="*/ 1829 w 1829"/>
                    <a:gd name="T63" fmla="*/ 989 h 1221"/>
                    <a:gd name="T64" fmla="*/ 1784 w 1829"/>
                    <a:gd name="T65" fmla="*/ 931 h 1221"/>
                    <a:gd name="T66" fmla="*/ 1610 w 1829"/>
                    <a:gd name="T67" fmla="*/ 8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9" h="1221">
                      <a:moveTo>
                        <a:pt x="1610" y="827"/>
                      </a:moveTo>
                      <a:lnTo>
                        <a:pt x="1584" y="817"/>
                      </a:lnTo>
                      <a:lnTo>
                        <a:pt x="1472" y="700"/>
                      </a:lnTo>
                      <a:lnTo>
                        <a:pt x="1325" y="585"/>
                      </a:lnTo>
                      <a:lnTo>
                        <a:pt x="1207" y="527"/>
                      </a:lnTo>
                      <a:lnTo>
                        <a:pt x="1070" y="499"/>
                      </a:lnTo>
                      <a:lnTo>
                        <a:pt x="1034" y="499"/>
                      </a:lnTo>
                      <a:lnTo>
                        <a:pt x="995" y="526"/>
                      </a:lnTo>
                      <a:lnTo>
                        <a:pt x="982" y="574"/>
                      </a:lnTo>
                      <a:lnTo>
                        <a:pt x="922" y="570"/>
                      </a:lnTo>
                      <a:lnTo>
                        <a:pt x="907" y="546"/>
                      </a:lnTo>
                      <a:lnTo>
                        <a:pt x="752" y="462"/>
                      </a:lnTo>
                      <a:lnTo>
                        <a:pt x="720" y="437"/>
                      </a:lnTo>
                      <a:lnTo>
                        <a:pt x="684" y="426"/>
                      </a:lnTo>
                      <a:lnTo>
                        <a:pt x="489" y="296"/>
                      </a:lnTo>
                      <a:lnTo>
                        <a:pt x="393" y="196"/>
                      </a:lnTo>
                      <a:lnTo>
                        <a:pt x="360" y="195"/>
                      </a:lnTo>
                      <a:lnTo>
                        <a:pt x="319" y="174"/>
                      </a:lnTo>
                      <a:lnTo>
                        <a:pt x="245" y="85"/>
                      </a:lnTo>
                      <a:lnTo>
                        <a:pt x="217" y="25"/>
                      </a:lnTo>
                      <a:lnTo>
                        <a:pt x="139" y="10"/>
                      </a:lnTo>
                      <a:lnTo>
                        <a:pt x="122" y="0"/>
                      </a:lnTo>
                      <a:lnTo>
                        <a:pt x="58" y="41"/>
                      </a:lnTo>
                      <a:lnTo>
                        <a:pt x="25" y="46"/>
                      </a:lnTo>
                      <a:lnTo>
                        <a:pt x="44" y="80"/>
                      </a:lnTo>
                      <a:lnTo>
                        <a:pt x="35" y="106"/>
                      </a:lnTo>
                      <a:lnTo>
                        <a:pt x="47" y="116"/>
                      </a:lnTo>
                      <a:lnTo>
                        <a:pt x="95" y="142"/>
                      </a:lnTo>
                      <a:lnTo>
                        <a:pt x="126" y="192"/>
                      </a:lnTo>
                      <a:lnTo>
                        <a:pt x="48" y="169"/>
                      </a:lnTo>
                      <a:lnTo>
                        <a:pt x="0" y="204"/>
                      </a:lnTo>
                      <a:lnTo>
                        <a:pt x="15" y="232"/>
                      </a:lnTo>
                      <a:lnTo>
                        <a:pt x="45" y="269"/>
                      </a:lnTo>
                      <a:lnTo>
                        <a:pt x="105" y="325"/>
                      </a:lnTo>
                      <a:lnTo>
                        <a:pt x="109" y="351"/>
                      </a:lnTo>
                      <a:lnTo>
                        <a:pt x="85" y="364"/>
                      </a:lnTo>
                      <a:lnTo>
                        <a:pt x="69" y="397"/>
                      </a:lnTo>
                      <a:lnTo>
                        <a:pt x="78" y="462"/>
                      </a:lnTo>
                      <a:lnTo>
                        <a:pt x="112" y="499"/>
                      </a:lnTo>
                      <a:lnTo>
                        <a:pt x="267" y="564"/>
                      </a:lnTo>
                      <a:lnTo>
                        <a:pt x="408" y="644"/>
                      </a:lnTo>
                      <a:lnTo>
                        <a:pt x="449" y="642"/>
                      </a:lnTo>
                      <a:lnTo>
                        <a:pt x="523" y="617"/>
                      </a:lnTo>
                      <a:lnTo>
                        <a:pt x="657" y="610"/>
                      </a:lnTo>
                      <a:lnTo>
                        <a:pt x="707" y="620"/>
                      </a:lnTo>
                      <a:lnTo>
                        <a:pt x="747" y="651"/>
                      </a:lnTo>
                      <a:lnTo>
                        <a:pt x="824" y="634"/>
                      </a:lnTo>
                      <a:lnTo>
                        <a:pt x="905" y="678"/>
                      </a:lnTo>
                      <a:lnTo>
                        <a:pt x="962" y="687"/>
                      </a:lnTo>
                      <a:lnTo>
                        <a:pt x="1002" y="632"/>
                      </a:lnTo>
                      <a:lnTo>
                        <a:pt x="1015" y="624"/>
                      </a:lnTo>
                      <a:lnTo>
                        <a:pt x="1032" y="571"/>
                      </a:lnTo>
                      <a:lnTo>
                        <a:pt x="1128" y="590"/>
                      </a:lnTo>
                      <a:lnTo>
                        <a:pt x="1193" y="612"/>
                      </a:lnTo>
                      <a:lnTo>
                        <a:pt x="1370" y="715"/>
                      </a:lnTo>
                      <a:lnTo>
                        <a:pt x="1388" y="727"/>
                      </a:lnTo>
                      <a:lnTo>
                        <a:pt x="1474" y="834"/>
                      </a:lnTo>
                      <a:lnTo>
                        <a:pt x="1507" y="926"/>
                      </a:lnTo>
                      <a:lnTo>
                        <a:pt x="1584" y="1060"/>
                      </a:lnTo>
                      <a:lnTo>
                        <a:pt x="1613" y="1082"/>
                      </a:lnTo>
                      <a:lnTo>
                        <a:pt x="1714" y="1219"/>
                      </a:lnTo>
                      <a:lnTo>
                        <a:pt x="1717" y="1221"/>
                      </a:lnTo>
                      <a:lnTo>
                        <a:pt x="1814" y="1059"/>
                      </a:lnTo>
                      <a:lnTo>
                        <a:pt x="1829" y="989"/>
                      </a:lnTo>
                      <a:lnTo>
                        <a:pt x="1814" y="961"/>
                      </a:lnTo>
                      <a:lnTo>
                        <a:pt x="1784" y="931"/>
                      </a:lnTo>
                      <a:lnTo>
                        <a:pt x="1643" y="817"/>
                      </a:lnTo>
                      <a:lnTo>
                        <a:pt x="1610" y="827"/>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2" name="Karakalpakstan Republic" descr="{&quot;Key&quot;:&quot;karakalpakstan republic&quot;,&quot;Name&quot;:&quot;Karakalpakstan Republic&quot;,&quot;Value&quot;:1.0,&quot;Formula&quot;:&quot;&quot;,&quot;Text&quot;:&quot;&quot;,&quot;OfficeApplication&quot;:1,&quot;HasValue&quot;:true}">
                  <a:extLst>
                    <a:ext uri="{FF2B5EF4-FFF2-40B4-BE49-F238E27FC236}">
                      <a16:creationId xmlns:a16="http://schemas.microsoft.com/office/drawing/2014/main" id="{165921D4-4813-82D7-A4A7-5DFB85B824F7}"/>
                    </a:ext>
                  </a:extLst>
                </p:cNvPr>
                <p:cNvSpPr>
                  <a:spLocks/>
                </p:cNvSpPr>
                <p:nvPr/>
              </p:nvSpPr>
              <p:spPr bwMode="auto">
                <a:xfrm>
                  <a:off x="2317750" y="2159000"/>
                  <a:ext cx="3148013" cy="2236788"/>
                </a:xfrm>
                <a:custGeom>
                  <a:avLst/>
                  <a:gdLst>
                    <a:gd name="T0" fmla="*/ 3488 w 5207"/>
                    <a:gd name="T1" fmla="*/ 2904 h 3690"/>
                    <a:gd name="T2" fmla="*/ 3675 w 5207"/>
                    <a:gd name="T3" fmla="*/ 2948 h 3690"/>
                    <a:gd name="T4" fmla="*/ 3919 w 5207"/>
                    <a:gd name="T5" fmla="*/ 3159 h 3690"/>
                    <a:gd name="T6" fmla="*/ 4337 w 5207"/>
                    <a:gd name="T7" fmla="*/ 3409 h 3690"/>
                    <a:gd name="T8" fmla="*/ 4464 w 5207"/>
                    <a:gd name="T9" fmla="*/ 3362 h 3690"/>
                    <a:gd name="T10" fmla="*/ 4902 w 5207"/>
                    <a:gd name="T11" fmla="*/ 3563 h 3690"/>
                    <a:gd name="T12" fmla="*/ 5207 w 5207"/>
                    <a:gd name="T13" fmla="*/ 3613 h 3690"/>
                    <a:gd name="T14" fmla="*/ 4555 w 5207"/>
                    <a:gd name="T15" fmla="*/ 2969 h 3690"/>
                    <a:gd name="T16" fmla="*/ 4514 w 5207"/>
                    <a:gd name="T17" fmla="*/ 2547 h 3690"/>
                    <a:gd name="T18" fmla="*/ 4694 w 5207"/>
                    <a:gd name="T19" fmla="*/ 1853 h 3690"/>
                    <a:gd name="T20" fmla="*/ 4355 w 5207"/>
                    <a:gd name="T21" fmla="*/ 1674 h 3690"/>
                    <a:gd name="T22" fmla="*/ 3562 w 5207"/>
                    <a:gd name="T23" fmla="*/ 1067 h 3690"/>
                    <a:gd name="T24" fmla="*/ 2752 w 5207"/>
                    <a:gd name="T25" fmla="*/ 684 h 3690"/>
                    <a:gd name="T26" fmla="*/ 2819 w 5207"/>
                    <a:gd name="T27" fmla="*/ 937 h 3690"/>
                    <a:gd name="T28" fmla="*/ 2752 w 5207"/>
                    <a:gd name="T29" fmla="*/ 1032 h 3690"/>
                    <a:gd name="T30" fmla="*/ 2700 w 5207"/>
                    <a:gd name="T31" fmla="*/ 1122 h 3690"/>
                    <a:gd name="T32" fmla="*/ 2532 w 5207"/>
                    <a:gd name="T33" fmla="*/ 1115 h 3690"/>
                    <a:gd name="T34" fmla="*/ 2522 w 5207"/>
                    <a:gd name="T35" fmla="*/ 944 h 3690"/>
                    <a:gd name="T36" fmla="*/ 2200 w 5207"/>
                    <a:gd name="T37" fmla="*/ 702 h 3690"/>
                    <a:gd name="T38" fmla="*/ 2242 w 5207"/>
                    <a:gd name="T39" fmla="*/ 362 h 3690"/>
                    <a:gd name="T40" fmla="*/ 1707 w 5207"/>
                    <a:gd name="T41" fmla="*/ 132 h 3690"/>
                    <a:gd name="T42" fmla="*/ 1782 w 5207"/>
                    <a:gd name="T43" fmla="*/ 337 h 3690"/>
                    <a:gd name="T44" fmla="*/ 1779 w 5207"/>
                    <a:gd name="T45" fmla="*/ 465 h 3690"/>
                    <a:gd name="T46" fmla="*/ 1833 w 5207"/>
                    <a:gd name="T47" fmla="*/ 499 h 3690"/>
                    <a:gd name="T48" fmla="*/ 1865 w 5207"/>
                    <a:gd name="T49" fmla="*/ 665 h 3690"/>
                    <a:gd name="T50" fmla="*/ 1838 w 5207"/>
                    <a:gd name="T51" fmla="*/ 700 h 3690"/>
                    <a:gd name="T52" fmla="*/ 1802 w 5207"/>
                    <a:gd name="T53" fmla="*/ 850 h 3690"/>
                    <a:gd name="T54" fmla="*/ 1595 w 5207"/>
                    <a:gd name="T55" fmla="*/ 824 h 3690"/>
                    <a:gd name="T56" fmla="*/ 1597 w 5207"/>
                    <a:gd name="T57" fmla="*/ 683 h 3690"/>
                    <a:gd name="T58" fmla="*/ 1542 w 5207"/>
                    <a:gd name="T59" fmla="*/ 216 h 3690"/>
                    <a:gd name="T60" fmla="*/ 1570 w 5207"/>
                    <a:gd name="T61" fmla="*/ 0 h 3690"/>
                    <a:gd name="T62" fmla="*/ 303 w 5207"/>
                    <a:gd name="T63" fmla="*/ 1565 h 3690"/>
                    <a:gd name="T64" fmla="*/ 785 w 5207"/>
                    <a:gd name="T65" fmla="*/ 3416 h 3690"/>
                    <a:gd name="T66" fmla="*/ 1565 w 5207"/>
                    <a:gd name="T67" fmla="*/ 3375 h 3690"/>
                    <a:gd name="T68" fmla="*/ 1432 w 5207"/>
                    <a:gd name="T69" fmla="*/ 3225 h 3690"/>
                    <a:gd name="T70" fmla="*/ 1325 w 5207"/>
                    <a:gd name="T71" fmla="*/ 2975 h 3690"/>
                    <a:gd name="T72" fmla="*/ 1442 w 5207"/>
                    <a:gd name="T73" fmla="*/ 2614 h 3690"/>
                    <a:gd name="T74" fmla="*/ 1705 w 5207"/>
                    <a:gd name="T75" fmla="*/ 2690 h 3690"/>
                    <a:gd name="T76" fmla="*/ 1837 w 5207"/>
                    <a:gd name="T77" fmla="*/ 2684 h 3690"/>
                    <a:gd name="T78" fmla="*/ 1873 w 5207"/>
                    <a:gd name="T79" fmla="*/ 2504 h 3690"/>
                    <a:gd name="T80" fmla="*/ 2052 w 5207"/>
                    <a:gd name="T81" fmla="*/ 2490 h 3690"/>
                    <a:gd name="T82" fmla="*/ 2195 w 5207"/>
                    <a:gd name="T83" fmla="*/ 2624 h 3690"/>
                    <a:gd name="T84" fmla="*/ 2148 w 5207"/>
                    <a:gd name="T85" fmla="*/ 2507 h 3690"/>
                    <a:gd name="T86" fmla="*/ 1948 w 5207"/>
                    <a:gd name="T87" fmla="*/ 2364 h 3690"/>
                    <a:gd name="T88" fmla="*/ 2217 w 5207"/>
                    <a:gd name="T89" fmla="*/ 2339 h 3690"/>
                    <a:gd name="T90" fmla="*/ 2242 w 5207"/>
                    <a:gd name="T91" fmla="*/ 2238 h 3690"/>
                    <a:gd name="T92" fmla="*/ 2564 w 5207"/>
                    <a:gd name="T93" fmla="*/ 2449 h 3690"/>
                    <a:gd name="T94" fmla="*/ 2769 w 5207"/>
                    <a:gd name="T95" fmla="*/ 2587 h 3690"/>
                    <a:gd name="T96" fmla="*/ 3067 w 5207"/>
                    <a:gd name="T97" fmla="*/ 2617 h 3690"/>
                    <a:gd name="T98" fmla="*/ 3329 w 5207"/>
                    <a:gd name="T99" fmla="*/ 2717 h 3690"/>
                    <a:gd name="T100" fmla="*/ 3328 w 5207"/>
                    <a:gd name="T101" fmla="*/ 2827 h 3690"/>
                    <a:gd name="T102" fmla="*/ 3344 w 5207"/>
                    <a:gd name="T103" fmla="*/ 2909 h 3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07" h="3690">
                      <a:moveTo>
                        <a:pt x="3465" y="2969"/>
                      </a:moveTo>
                      <a:lnTo>
                        <a:pt x="3474" y="2943"/>
                      </a:lnTo>
                      <a:lnTo>
                        <a:pt x="3455" y="2909"/>
                      </a:lnTo>
                      <a:lnTo>
                        <a:pt x="3488" y="2904"/>
                      </a:lnTo>
                      <a:lnTo>
                        <a:pt x="3552" y="2863"/>
                      </a:lnTo>
                      <a:lnTo>
                        <a:pt x="3569" y="2873"/>
                      </a:lnTo>
                      <a:lnTo>
                        <a:pt x="3647" y="2888"/>
                      </a:lnTo>
                      <a:lnTo>
                        <a:pt x="3675" y="2948"/>
                      </a:lnTo>
                      <a:lnTo>
                        <a:pt x="3749" y="3037"/>
                      </a:lnTo>
                      <a:lnTo>
                        <a:pt x="3790" y="3058"/>
                      </a:lnTo>
                      <a:lnTo>
                        <a:pt x="3823" y="3059"/>
                      </a:lnTo>
                      <a:lnTo>
                        <a:pt x="3919" y="3159"/>
                      </a:lnTo>
                      <a:lnTo>
                        <a:pt x="4114" y="3289"/>
                      </a:lnTo>
                      <a:lnTo>
                        <a:pt x="4150" y="3300"/>
                      </a:lnTo>
                      <a:lnTo>
                        <a:pt x="4182" y="3325"/>
                      </a:lnTo>
                      <a:lnTo>
                        <a:pt x="4337" y="3409"/>
                      </a:lnTo>
                      <a:lnTo>
                        <a:pt x="4352" y="3433"/>
                      </a:lnTo>
                      <a:lnTo>
                        <a:pt x="4412" y="3437"/>
                      </a:lnTo>
                      <a:lnTo>
                        <a:pt x="4425" y="3389"/>
                      </a:lnTo>
                      <a:lnTo>
                        <a:pt x="4464" y="3362"/>
                      </a:lnTo>
                      <a:lnTo>
                        <a:pt x="4500" y="3362"/>
                      </a:lnTo>
                      <a:lnTo>
                        <a:pt x="4637" y="3390"/>
                      </a:lnTo>
                      <a:lnTo>
                        <a:pt x="4755" y="3448"/>
                      </a:lnTo>
                      <a:lnTo>
                        <a:pt x="4902" y="3563"/>
                      </a:lnTo>
                      <a:lnTo>
                        <a:pt x="5014" y="3680"/>
                      </a:lnTo>
                      <a:lnTo>
                        <a:pt x="5040" y="3690"/>
                      </a:lnTo>
                      <a:lnTo>
                        <a:pt x="5073" y="3680"/>
                      </a:lnTo>
                      <a:lnTo>
                        <a:pt x="5207" y="3613"/>
                      </a:lnTo>
                      <a:lnTo>
                        <a:pt x="5203" y="3602"/>
                      </a:lnTo>
                      <a:lnTo>
                        <a:pt x="4944" y="3359"/>
                      </a:lnTo>
                      <a:lnTo>
                        <a:pt x="4557" y="3002"/>
                      </a:lnTo>
                      <a:lnTo>
                        <a:pt x="4555" y="2969"/>
                      </a:lnTo>
                      <a:lnTo>
                        <a:pt x="4679" y="2895"/>
                      </a:lnTo>
                      <a:lnTo>
                        <a:pt x="4667" y="2858"/>
                      </a:lnTo>
                      <a:lnTo>
                        <a:pt x="4554" y="2732"/>
                      </a:lnTo>
                      <a:lnTo>
                        <a:pt x="4514" y="2547"/>
                      </a:lnTo>
                      <a:lnTo>
                        <a:pt x="4529" y="2470"/>
                      </a:lnTo>
                      <a:lnTo>
                        <a:pt x="4615" y="2178"/>
                      </a:lnTo>
                      <a:lnTo>
                        <a:pt x="4707" y="1875"/>
                      </a:lnTo>
                      <a:lnTo>
                        <a:pt x="4694" y="1853"/>
                      </a:lnTo>
                      <a:lnTo>
                        <a:pt x="4500" y="1809"/>
                      </a:lnTo>
                      <a:lnTo>
                        <a:pt x="4459" y="1782"/>
                      </a:lnTo>
                      <a:lnTo>
                        <a:pt x="4357" y="1674"/>
                      </a:lnTo>
                      <a:lnTo>
                        <a:pt x="4355" y="1674"/>
                      </a:lnTo>
                      <a:lnTo>
                        <a:pt x="4325" y="1664"/>
                      </a:lnTo>
                      <a:lnTo>
                        <a:pt x="3808" y="1263"/>
                      </a:lnTo>
                      <a:lnTo>
                        <a:pt x="3618" y="1122"/>
                      </a:lnTo>
                      <a:lnTo>
                        <a:pt x="3562" y="1067"/>
                      </a:lnTo>
                      <a:lnTo>
                        <a:pt x="3505" y="965"/>
                      </a:lnTo>
                      <a:lnTo>
                        <a:pt x="3483" y="949"/>
                      </a:lnTo>
                      <a:lnTo>
                        <a:pt x="2725" y="574"/>
                      </a:lnTo>
                      <a:lnTo>
                        <a:pt x="2752" y="684"/>
                      </a:lnTo>
                      <a:lnTo>
                        <a:pt x="2722" y="735"/>
                      </a:lnTo>
                      <a:lnTo>
                        <a:pt x="2764" y="810"/>
                      </a:lnTo>
                      <a:lnTo>
                        <a:pt x="2817" y="912"/>
                      </a:lnTo>
                      <a:lnTo>
                        <a:pt x="2819" y="937"/>
                      </a:lnTo>
                      <a:lnTo>
                        <a:pt x="2809" y="984"/>
                      </a:lnTo>
                      <a:lnTo>
                        <a:pt x="2750" y="983"/>
                      </a:lnTo>
                      <a:lnTo>
                        <a:pt x="2739" y="995"/>
                      </a:lnTo>
                      <a:lnTo>
                        <a:pt x="2752" y="1032"/>
                      </a:lnTo>
                      <a:lnTo>
                        <a:pt x="2788" y="1045"/>
                      </a:lnTo>
                      <a:lnTo>
                        <a:pt x="2777" y="1075"/>
                      </a:lnTo>
                      <a:lnTo>
                        <a:pt x="2722" y="1114"/>
                      </a:lnTo>
                      <a:lnTo>
                        <a:pt x="2700" y="1122"/>
                      </a:lnTo>
                      <a:lnTo>
                        <a:pt x="2649" y="1120"/>
                      </a:lnTo>
                      <a:lnTo>
                        <a:pt x="2635" y="1134"/>
                      </a:lnTo>
                      <a:lnTo>
                        <a:pt x="2548" y="1138"/>
                      </a:lnTo>
                      <a:lnTo>
                        <a:pt x="2532" y="1115"/>
                      </a:lnTo>
                      <a:lnTo>
                        <a:pt x="2548" y="1044"/>
                      </a:lnTo>
                      <a:lnTo>
                        <a:pt x="2573" y="1025"/>
                      </a:lnTo>
                      <a:lnTo>
                        <a:pt x="2578" y="985"/>
                      </a:lnTo>
                      <a:lnTo>
                        <a:pt x="2522" y="944"/>
                      </a:lnTo>
                      <a:lnTo>
                        <a:pt x="2480" y="922"/>
                      </a:lnTo>
                      <a:lnTo>
                        <a:pt x="2325" y="814"/>
                      </a:lnTo>
                      <a:lnTo>
                        <a:pt x="2227" y="735"/>
                      </a:lnTo>
                      <a:lnTo>
                        <a:pt x="2200" y="702"/>
                      </a:lnTo>
                      <a:lnTo>
                        <a:pt x="2180" y="662"/>
                      </a:lnTo>
                      <a:lnTo>
                        <a:pt x="2187" y="602"/>
                      </a:lnTo>
                      <a:lnTo>
                        <a:pt x="2202" y="575"/>
                      </a:lnTo>
                      <a:lnTo>
                        <a:pt x="2242" y="362"/>
                      </a:lnTo>
                      <a:lnTo>
                        <a:pt x="2253" y="339"/>
                      </a:lnTo>
                      <a:lnTo>
                        <a:pt x="1788" y="107"/>
                      </a:lnTo>
                      <a:lnTo>
                        <a:pt x="1710" y="80"/>
                      </a:lnTo>
                      <a:lnTo>
                        <a:pt x="1707" y="132"/>
                      </a:lnTo>
                      <a:lnTo>
                        <a:pt x="1735" y="210"/>
                      </a:lnTo>
                      <a:lnTo>
                        <a:pt x="1764" y="260"/>
                      </a:lnTo>
                      <a:lnTo>
                        <a:pt x="1823" y="299"/>
                      </a:lnTo>
                      <a:lnTo>
                        <a:pt x="1782" y="337"/>
                      </a:lnTo>
                      <a:lnTo>
                        <a:pt x="1760" y="373"/>
                      </a:lnTo>
                      <a:lnTo>
                        <a:pt x="1749" y="435"/>
                      </a:lnTo>
                      <a:lnTo>
                        <a:pt x="1755" y="453"/>
                      </a:lnTo>
                      <a:lnTo>
                        <a:pt x="1779" y="465"/>
                      </a:lnTo>
                      <a:lnTo>
                        <a:pt x="1863" y="418"/>
                      </a:lnTo>
                      <a:lnTo>
                        <a:pt x="1866" y="475"/>
                      </a:lnTo>
                      <a:lnTo>
                        <a:pt x="1863" y="493"/>
                      </a:lnTo>
                      <a:lnTo>
                        <a:pt x="1833" y="499"/>
                      </a:lnTo>
                      <a:lnTo>
                        <a:pt x="1870" y="592"/>
                      </a:lnTo>
                      <a:lnTo>
                        <a:pt x="1870" y="612"/>
                      </a:lnTo>
                      <a:lnTo>
                        <a:pt x="1908" y="652"/>
                      </a:lnTo>
                      <a:lnTo>
                        <a:pt x="1865" y="665"/>
                      </a:lnTo>
                      <a:lnTo>
                        <a:pt x="1839" y="632"/>
                      </a:lnTo>
                      <a:lnTo>
                        <a:pt x="1798" y="660"/>
                      </a:lnTo>
                      <a:lnTo>
                        <a:pt x="1800" y="690"/>
                      </a:lnTo>
                      <a:lnTo>
                        <a:pt x="1838" y="700"/>
                      </a:lnTo>
                      <a:lnTo>
                        <a:pt x="1823" y="682"/>
                      </a:lnTo>
                      <a:lnTo>
                        <a:pt x="1869" y="708"/>
                      </a:lnTo>
                      <a:lnTo>
                        <a:pt x="1869" y="718"/>
                      </a:lnTo>
                      <a:lnTo>
                        <a:pt x="1802" y="850"/>
                      </a:lnTo>
                      <a:lnTo>
                        <a:pt x="1724" y="914"/>
                      </a:lnTo>
                      <a:lnTo>
                        <a:pt x="1693" y="917"/>
                      </a:lnTo>
                      <a:lnTo>
                        <a:pt x="1628" y="887"/>
                      </a:lnTo>
                      <a:lnTo>
                        <a:pt x="1595" y="824"/>
                      </a:lnTo>
                      <a:lnTo>
                        <a:pt x="1608" y="770"/>
                      </a:lnTo>
                      <a:lnTo>
                        <a:pt x="1619" y="762"/>
                      </a:lnTo>
                      <a:lnTo>
                        <a:pt x="1618" y="718"/>
                      </a:lnTo>
                      <a:lnTo>
                        <a:pt x="1597" y="683"/>
                      </a:lnTo>
                      <a:lnTo>
                        <a:pt x="1524" y="593"/>
                      </a:lnTo>
                      <a:lnTo>
                        <a:pt x="1509" y="509"/>
                      </a:lnTo>
                      <a:lnTo>
                        <a:pt x="1544" y="248"/>
                      </a:lnTo>
                      <a:lnTo>
                        <a:pt x="1542" y="216"/>
                      </a:lnTo>
                      <a:lnTo>
                        <a:pt x="1598" y="108"/>
                      </a:lnTo>
                      <a:lnTo>
                        <a:pt x="1590" y="84"/>
                      </a:lnTo>
                      <a:lnTo>
                        <a:pt x="1590" y="8"/>
                      </a:lnTo>
                      <a:lnTo>
                        <a:pt x="1570" y="0"/>
                      </a:lnTo>
                      <a:lnTo>
                        <a:pt x="1395" y="42"/>
                      </a:lnTo>
                      <a:lnTo>
                        <a:pt x="913" y="179"/>
                      </a:lnTo>
                      <a:lnTo>
                        <a:pt x="0" y="457"/>
                      </a:lnTo>
                      <a:lnTo>
                        <a:pt x="303" y="1565"/>
                      </a:lnTo>
                      <a:lnTo>
                        <a:pt x="352" y="1750"/>
                      </a:lnTo>
                      <a:lnTo>
                        <a:pt x="499" y="2304"/>
                      </a:lnTo>
                      <a:lnTo>
                        <a:pt x="692" y="3044"/>
                      </a:lnTo>
                      <a:lnTo>
                        <a:pt x="785" y="3416"/>
                      </a:lnTo>
                      <a:lnTo>
                        <a:pt x="1340" y="3444"/>
                      </a:lnTo>
                      <a:lnTo>
                        <a:pt x="1494" y="3472"/>
                      </a:lnTo>
                      <a:lnTo>
                        <a:pt x="1505" y="3465"/>
                      </a:lnTo>
                      <a:lnTo>
                        <a:pt x="1565" y="3375"/>
                      </a:lnTo>
                      <a:lnTo>
                        <a:pt x="1530" y="3368"/>
                      </a:lnTo>
                      <a:lnTo>
                        <a:pt x="1489" y="3343"/>
                      </a:lnTo>
                      <a:lnTo>
                        <a:pt x="1457" y="3300"/>
                      </a:lnTo>
                      <a:lnTo>
                        <a:pt x="1432" y="3225"/>
                      </a:lnTo>
                      <a:lnTo>
                        <a:pt x="1379" y="3153"/>
                      </a:lnTo>
                      <a:lnTo>
                        <a:pt x="1365" y="3070"/>
                      </a:lnTo>
                      <a:lnTo>
                        <a:pt x="1334" y="3007"/>
                      </a:lnTo>
                      <a:lnTo>
                        <a:pt x="1325" y="2975"/>
                      </a:lnTo>
                      <a:lnTo>
                        <a:pt x="1339" y="2952"/>
                      </a:lnTo>
                      <a:lnTo>
                        <a:pt x="1390" y="2910"/>
                      </a:lnTo>
                      <a:lnTo>
                        <a:pt x="1412" y="2673"/>
                      </a:lnTo>
                      <a:lnTo>
                        <a:pt x="1442" y="2614"/>
                      </a:lnTo>
                      <a:lnTo>
                        <a:pt x="1502" y="2589"/>
                      </a:lnTo>
                      <a:lnTo>
                        <a:pt x="1540" y="2595"/>
                      </a:lnTo>
                      <a:lnTo>
                        <a:pt x="1655" y="2649"/>
                      </a:lnTo>
                      <a:lnTo>
                        <a:pt x="1705" y="2690"/>
                      </a:lnTo>
                      <a:lnTo>
                        <a:pt x="1730" y="2744"/>
                      </a:lnTo>
                      <a:lnTo>
                        <a:pt x="1789" y="2723"/>
                      </a:lnTo>
                      <a:lnTo>
                        <a:pt x="1860" y="2713"/>
                      </a:lnTo>
                      <a:lnTo>
                        <a:pt x="1837" y="2684"/>
                      </a:lnTo>
                      <a:lnTo>
                        <a:pt x="1870" y="2657"/>
                      </a:lnTo>
                      <a:lnTo>
                        <a:pt x="1883" y="2600"/>
                      </a:lnTo>
                      <a:lnTo>
                        <a:pt x="1857" y="2512"/>
                      </a:lnTo>
                      <a:lnTo>
                        <a:pt x="1873" y="2504"/>
                      </a:lnTo>
                      <a:lnTo>
                        <a:pt x="1904" y="2464"/>
                      </a:lnTo>
                      <a:lnTo>
                        <a:pt x="1948" y="2465"/>
                      </a:lnTo>
                      <a:lnTo>
                        <a:pt x="2003" y="2499"/>
                      </a:lnTo>
                      <a:lnTo>
                        <a:pt x="2052" y="2490"/>
                      </a:lnTo>
                      <a:lnTo>
                        <a:pt x="2125" y="2519"/>
                      </a:lnTo>
                      <a:lnTo>
                        <a:pt x="2175" y="2554"/>
                      </a:lnTo>
                      <a:lnTo>
                        <a:pt x="2190" y="2583"/>
                      </a:lnTo>
                      <a:lnTo>
                        <a:pt x="2195" y="2624"/>
                      </a:lnTo>
                      <a:lnTo>
                        <a:pt x="2205" y="2635"/>
                      </a:lnTo>
                      <a:lnTo>
                        <a:pt x="2253" y="2607"/>
                      </a:lnTo>
                      <a:lnTo>
                        <a:pt x="2218" y="2578"/>
                      </a:lnTo>
                      <a:lnTo>
                        <a:pt x="2148" y="2507"/>
                      </a:lnTo>
                      <a:lnTo>
                        <a:pt x="2092" y="2440"/>
                      </a:lnTo>
                      <a:lnTo>
                        <a:pt x="2064" y="2424"/>
                      </a:lnTo>
                      <a:lnTo>
                        <a:pt x="1970" y="2389"/>
                      </a:lnTo>
                      <a:lnTo>
                        <a:pt x="1948" y="2364"/>
                      </a:lnTo>
                      <a:lnTo>
                        <a:pt x="2013" y="2314"/>
                      </a:lnTo>
                      <a:lnTo>
                        <a:pt x="2042" y="2312"/>
                      </a:lnTo>
                      <a:lnTo>
                        <a:pt x="2120" y="2338"/>
                      </a:lnTo>
                      <a:lnTo>
                        <a:pt x="2217" y="2339"/>
                      </a:lnTo>
                      <a:lnTo>
                        <a:pt x="2225" y="2315"/>
                      </a:lnTo>
                      <a:lnTo>
                        <a:pt x="2215" y="2248"/>
                      </a:lnTo>
                      <a:lnTo>
                        <a:pt x="2223" y="2229"/>
                      </a:lnTo>
                      <a:lnTo>
                        <a:pt x="2242" y="2238"/>
                      </a:lnTo>
                      <a:lnTo>
                        <a:pt x="2427" y="2388"/>
                      </a:lnTo>
                      <a:lnTo>
                        <a:pt x="2482" y="2425"/>
                      </a:lnTo>
                      <a:lnTo>
                        <a:pt x="2533" y="2444"/>
                      </a:lnTo>
                      <a:lnTo>
                        <a:pt x="2564" y="2449"/>
                      </a:lnTo>
                      <a:lnTo>
                        <a:pt x="2654" y="2442"/>
                      </a:lnTo>
                      <a:lnTo>
                        <a:pt x="2732" y="2510"/>
                      </a:lnTo>
                      <a:lnTo>
                        <a:pt x="2757" y="2573"/>
                      </a:lnTo>
                      <a:lnTo>
                        <a:pt x="2769" y="2587"/>
                      </a:lnTo>
                      <a:lnTo>
                        <a:pt x="2843" y="2604"/>
                      </a:lnTo>
                      <a:lnTo>
                        <a:pt x="2877" y="2630"/>
                      </a:lnTo>
                      <a:lnTo>
                        <a:pt x="2930" y="2637"/>
                      </a:lnTo>
                      <a:lnTo>
                        <a:pt x="3067" y="2617"/>
                      </a:lnTo>
                      <a:lnTo>
                        <a:pt x="3185" y="2622"/>
                      </a:lnTo>
                      <a:lnTo>
                        <a:pt x="3239" y="2668"/>
                      </a:lnTo>
                      <a:lnTo>
                        <a:pt x="3268" y="2688"/>
                      </a:lnTo>
                      <a:lnTo>
                        <a:pt x="3329" y="2717"/>
                      </a:lnTo>
                      <a:lnTo>
                        <a:pt x="3330" y="2730"/>
                      </a:lnTo>
                      <a:lnTo>
                        <a:pt x="3300" y="2749"/>
                      </a:lnTo>
                      <a:lnTo>
                        <a:pt x="3304" y="2787"/>
                      </a:lnTo>
                      <a:lnTo>
                        <a:pt x="3328" y="2827"/>
                      </a:lnTo>
                      <a:lnTo>
                        <a:pt x="3339" y="2859"/>
                      </a:lnTo>
                      <a:lnTo>
                        <a:pt x="3292" y="2875"/>
                      </a:lnTo>
                      <a:lnTo>
                        <a:pt x="3299" y="2905"/>
                      </a:lnTo>
                      <a:lnTo>
                        <a:pt x="3344" y="2909"/>
                      </a:lnTo>
                      <a:lnTo>
                        <a:pt x="3420" y="2933"/>
                      </a:lnTo>
                      <a:lnTo>
                        <a:pt x="3445" y="2948"/>
                      </a:lnTo>
                      <a:lnTo>
                        <a:pt x="3465" y="2969"/>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3" name="Navoiy" descr="{&quot;Key&quot;:&quot;navoiy&quot;,&quot;Name&quot;:&quot;Navoiy&quot;,&quot;Value&quot;:1.0,&quot;Formula&quot;:&quot;&quot;,&quot;Text&quot;:&quot;&quot;,&quot;OfficeApplication&quot;:1,&quot;HasValue&quot;:true}">
                  <a:extLst>
                    <a:ext uri="{FF2B5EF4-FFF2-40B4-BE49-F238E27FC236}">
                      <a16:creationId xmlns:a16="http://schemas.microsoft.com/office/drawing/2014/main" id="{75A67FD9-6FA1-7371-3C0D-116355BAE63A}"/>
                    </a:ext>
                  </a:extLst>
                </p:cNvPr>
                <p:cNvSpPr>
                  <a:spLocks/>
                </p:cNvSpPr>
                <p:nvPr/>
              </p:nvSpPr>
              <p:spPr bwMode="auto">
                <a:xfrm>
                  <a:off x="4953000" y="3057525"/>
                  <a:ext cx="2324100" cy="2097088"/>
                </a:xfrm>
                <a:custGeom>
                  <a:avLst/>
                  <a:gdLst>
                    <a:gd name="T0" fmla="*/ 143 w 3845"/>
                    <a:gd name="T1" fmla="*/ 326 h 3462"/>
                    <a:gd name="T2" fmla="*/ 258 w 3845"/>
                    <a:gd name="T3" fmla="*/ 695 h 3462"/>
                    <a:gd name="T4" fmla="*/ 197 w 3845"/>
                    <a:gd name="T5" fmla="*/ 1249 h 3462"/>
                    <a:gd name="T6" fmla="*/ 198 w 3845"/>
                    <a:gd name="T7" fmla="*/ 1486 h 3462"/>
                    <a:gd name="T8" fmla="*/ 803 w 3845"/>
                    <a:gd name="T9" fmla="*/ 1795 h 3462"/>
                    <a:gd name="T10" fmla="*/ 1065 w 3845"/>
                    <a:gd name="T11" fmla="*/ 1989 h 3462"/>
                    <a:gd name="T12" fmla="*/ 1376 w 3845"/>
                    <a:gd name="T13" fmla="*/ 2187 h 3462"/>
                    <a:gd name="T14" fmla="*/ 1782 w 3845"/>
                    <a:gd name="T15" fmla="*/ 2404 h 3462"/>
                    <a:gd name="T16" fmla="*/ 1890 w 3845"/>
                    <a:gd name="T17" fmla="*/ 2327 h 3462"/>
                    <a:gd name="T18" fmla="*/ 1987 w 3845"/>
                    <a:gd name="T19" fmla="*/ 2252 h 3462"/>
                    <a:gd name="T20" fmla="*/ 2060 w 3845"/>
                    <a:gd name="T21" fmla="*/ 2361 h 3462"/>
                    <a:gd name="T22" fmla="*/ 2260 w 3845"/>
                    <a:gd name="T23" fmla="*/ 2296 h 3462"/>
                    <a:gd name="T24" fmla="*/ 2427 w 3845"/>
                    <a:gd name="T25" fmla="*/ 2264 h 3462"/>
                    <a:gd name="T26" fmla="*/ 2498 w 3845"/>
                    <a:gd name="T27" fmla="*/ 2339 h 3462"/>
                    <a:gd name="T28" fmla="*/ 2652 w 3845"/>
                    <a:gd name="T29" fmla="*/ 2429 h 3462"/>
                    <a:gd name="T30" fmla="*/ 2897 w 3845"/>
                    <a:gd name="T31" fmla="*/ 2527 h 3462"/>
                    <a:gd name="T32" fmla="*/ 2846 w 3845"/>
                    <a:gd name="T33" fmla="*/ 2654 h 3462"/>
                    <a:gd name="T34" fmla="*/ 2741 w 3845"/>
                    <a:gd name="T35" fmla="*/ 2740 h 3462"/>
                    <a:gd name="T36" fmla="*/ 2636 w 3845"/>
                    <a:gd name="T37" fmla="*/ 2766 h 3462"/>
                    <a:gd name="T38" fmla="*/ 2702 w 3845"/>
                    <a:gd name="T39" fmla="*/ 2876 h 3462"/>
                    <a:gd name="T40" fmla="*/ 2616 w 3845"/>
                    <a:gd name="T41" fmla="*/ 2986 h 3462"/>
                    <a:gd name="T42" fmla="*/ 2548 w 3845"/>
                    <a:gd name="T43" fmla="*/ 3094 h 3462"/>
                    <a:gd name="T44" fmla="*/ 2688 w 3845"/>
                    <a:gd name="T45" fmla="*/ 3207 h 3462"/>
                    <a:gd name="T46" fmla="*/ 2861 w 3845"/>
                    <a:gd name="T47" fmla="*/ 3266 h 3462"/>
                    <a:gd name="T48" fmla="*/ 2970 w 3845"/>
                    <a:gd name="T49" fmla="*/ 3384 h 3462"/>
                    <a:gd name="T50" fmla="*/ 3081 w 3845"/>
                    <a:gd name="T51" fmla="*/ 3447 h 3462"/>
                    <a:gd name="T52" fmla="*/ 3021 w 3845"/>
                    <a:gd name="T53" fmla="*/ 3341 h 3462"/>
                    <a:gd name="T54" fmla="*/ 2986 w 3845"/>
                    <a:gd name="T55" fmla="*/ 3196 h 3462"/>
                    <a:gd name="T56" fmla="*/ 3010 w 3845"/>
                    <a:gd name="T57" fmla="*/ 3091 h 3462"/>
                    <a:gd name="T58" fmla="*/ 3104 w 3845"/>
                    <a:gd name="T59" fmla="*/ 2986 h 3462"/>
                    <a:gd name="T60" fmla="*/ 3129 w 3845"/>
                    <a:gd name="T61" fmla="*/ 2896 h 3462"/>
                    <a:gd name="T62" fmla="*/ 3333 w 3845"/>
                    <a:gd name="T63" fmla="*/ 2981 h 3462"/>
                    <a:gd name="T64" fmla="*/ 3536 w 3845"/>
                    <a:gd name="T65" fmla="*/ 2975 h 3462"/>
                    <a:gd name="T66" fmla="*/ 3536 w 3845"/>
                    <a:gd name="T67" fmla="*/ 2851 h 3462"/>
                    <a:gd name="T68" fmla="*/ 3523 w 3845"/>
                    <a:gd name="T69" fmla="*/ 2685 h 3462"/>
                    <a:gd name="T70" fmla="*/ 3501 w 3845"/>
                    <a:gd name="T71" fmla="*/ 2575 h 3462"/>
                    <a:gd name="T72" fmla="*/ 3633 w 3845"/>
                    <a:gd name="T73" fmla="*/ 2535 h 3462"/>
                    <a:gd name="T74" fmla="*/ 3772 w 3845"/>
                    <a:gd name="T75" fmla="*/ 2597 h 3462"/>
                    <a:gd name="T76" fmla="*/ 3845 w 3845"/>
                    <a:gd name="T77" fmla="*/ 2380 h 3462"/>
                    <a:gd name="T78" fmla="*/ 3690 w 3845"/>
                    <a:gd name="T79" fmla="*/ 2241 h 3462"/>
                    <a:gd name="T80" fmla="*/ 3726 w 3845"/>
                    <a:gd name="T81" fmla="*/ 2071 h 3462"/>
                    <a:gd name="T82" fmla="*/ 3603 w 3845"/>
                    <a:gd name="T83" fmla="*/ 1914 h 3462"/>
                    <a:gd name="T84" fmla="*/ 3345 w 3845"/>
                    <a:gd name="T85" fmla="*/ 1387 h 3462"/>
                    <a:gd name="T86" fmla="*/ 2921 w 3845"/>
                    <a:gd name="T87" fmla="*/ 1054 h 3462"/>
                    <a:gd name="T88" fmla="*/ 2668 w 3845"/>
                    <a:gd name="T89" fmla="*/ 679 h 3462"/>
                    <a:gd name="T90" fmla="*/ 2253 w 3845"/>
                    <a:gd name="T91" fmla="*/ 281 h 3462"/>
                    <a:gd name="T92" fmla="*/ 1865 w 3845"/>
                    <a:gd name="T93" fmla="*/ 0 h 3462"/>
                    <a:gd name="T94" fmla="*/ 1541 w 3845"/>
                    <a:gd name="T95" fmla="*/ 135 h 3462"/>
                    <a:gd name="T96" fmla="*/ 0 w 3845"/>
                    <a:gd name="T97" fmla="*/ 191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45" h="3462">
                      <a:moveTo>
                        <a:pt x="0" y="191"/>
                      </a:moveTo>
                      <a:lnTo>
                        <a:pt x="102" y="299"/>
                      </a:lnTo>
                      <a:lnTo>
                        <a:pt x="143" y="326"/>
                      </a:lnTo>
                      <a:lnTo>
                        <a:pt x="337" y="370"/>
                      </a:lnTo>
                      <a:lnTo>
                        <a:pt x="350" y="392"/>
                      </a:lnTo>
                      <a:lnTo>
                        <a:pt x="258" y="695"/>
                      </a:lnTo>
                      <a:lnTo>
                        <a:pt x="172" y="987"/>
                      </a:lnTo>
                      <a:lnTo>
                        <a:pt x="157" y="1064"/>
                      </a:lnTo>
                      <a:lnTo>
                        <a:pt x="197" y="1249"/>
                      </a:lnTo>
                      <a:lnTo>
                        <a:pt x="310" y="1375"/>
                      </a:lnTo>
                      <a:lnTo>
                        <a:pt x="322" y="1412"/>
                      </a:lnTo>
                      <a:lnTo>
                        <a:pt x="198" y="1486"/>
                      </a:lnTo>
                      <a:lnTo>
                        <a:pt x="200" y="1519"/>
                      </a:lnTo>
                      <a:lnTo>
                        <a:pt x="587" y="1876"/>
                      </a:lnTo>
                      <a:lnTo>
                        <a:pt x="803" y="1795"/>
                      </a:lnTo>
                      <a:lnTo>
                        <a:pt x="860" y="1796"/>
                      </a:lnTo>
                      <a:lnTo>
                        <a:pt x="918" y="1867"/>
                      </a:lnTo>
                      <a:lnTo>
                        <a:pt x="1065" y="1989"/>
                      </a:lnTo>
                      <a:lnTo>
                        <a:pt x="1197" y="2135"/>
                      </a:lnTo>
                      <a:lnTo>
                        <a:pt x="1278" y="2156"/>
                      </a:lnTo>
                      <a:lnTo>
                        <a:pt x="1376" y="2187"/>
                      </a:lnTo>
                      <a:lnTo>
                        <a:pt x="1495" y="2241"/>
                      </a:lnTo>
                      <a:lnTo>
                        <a:pt x="1730" y="2356"/>
                      </a:lnTo>
                      <a:lnTo>
                        <a:pt x="1782" y="2404"/>
                      </a:lnTo>
                      <a:lnTo>
                        <a:pt x="1786" y="2420"/>
                      </a:lnTo>
                      <a:lnTo>
                        <a:pt x="1860" y="2394"/>
                      </a:lnTo>
                      <a:lnTo>
                        <a:pt x="1890" y="2327"/>
                      </a:lnTo>
                      <a:lnTo>
                        <a:pt x="1908" y="2251"/>
                      </a:lnTo>
                      <a:lnTo>
                        <a:pt x="1938" y="2221"/>
                      </a:lnTo>
                      <a:lnTo>
                        <a:pt x="1987" y="2252"/>
                      </a:lnTo>
                      <a:lnTo>
                        <a:pt x="2015" y="2335"/>
                      </a:lnTo>
                      <a:lnTo>
                        <a:pt x="2028" y="2352"/>
                      </a:lnTo>
                      <a:lnTo>
                        <a:pt x="2060" y="2361"/>
                      </a:lnTo>
                      <a:lnTo>
                        <a:pt x="2248" y="2381"/>
                      </a:lnTo>
                      <a:lnTo>
                        <a:pt x="2260" y="2369"/>
                      </a:lnTo>
                      <a:lnTo>
                        <a:pt x="2260" y="2296"/>
                      </a:lnTo>
                      <a:lnTo>
                        <a:pt x="2292" y="2281"/>
                      </a:lnTo>
                      <a:lnTo>
                        <a:pt x="2379" y="2277"/>
                      </a:lnTo>
                      <a:lnTo>
                        <a:pt x="2427" y="2264"/>
                      </a:lnTo>
                      <a:lnTo>
                        <a:pt x="2441" y="2235"/>
                      </a:lnTo>
                      <a:lnTo>
                        <a:pt x="2461" y="2256"/>
                      </a:lnTo>
                      <a:lnTo>
                        <a:pt x="2498" y="2339"/>
                      </a:lnTo>
                      <a:lnTo>
                        <a:pt x="2527" y="2383"/>
                      </a:lnTo>
                      <a:lnTo>
                        <a:pt x="2582" y="2414"/>
                      </a:lnTo>
                      <a:lnTo>
                        <a:pt x="2652" y="2429"/>
                      </a:lnTo>
                      <a:lnTo>
                        <a:pt x="2861" y="2442"/>
                      </a:lnTo>
                      <a:lnTo>
                        <a:pt x="2891" y="2433"/>
                      </a:lnTo>
                      <a:lnTo>
                        <a:pt x="2897" y="2527"/>
                      </a:lnTo>
                      <a:lnTo>
                        <a:pt x="2913" y="2574"/>
                      </a:lnTo>
                      <a:lnTo>
                        <a:pt x="2853" y="2581"/>
                      </a:lnTo>
                      <a:lnTo>
                        <a:pt x="2846" y="2654"/>
                      </a:lnTo>
                      <a:lnTo>
                        <a:pt x="2827" y="2681"/>
                      </a:lnTo>
                      <a:lnTo>
                        <a:pt x="2821" y="2740"/>
                      </a:lnTo>
                      <a:lnTo>
                        <a:pt x="2741" y="2740"/>
                      </a:lnTo>
                      <a:lnTo>
                        <a:pt x="2676" y="2711"/>
                      </a:lnTo>
                      <a:lnTo>
                        <a:pt x="2628" y="2721"/>
                      </a:lnTo>
                      <a:lnTo>
                        <a:pt x="2636" y="2766"/>
                      </a:lnTo>
                      <a:lnTo>
                        <a:pt x="2657" y="2782"/>
                      </a:lnTo>
                      <a:lnTo>
                        <a:pt x="2660" y="2836"/>
                      </a:lnTo>
                      <a:lnTo>
                        <a:pt x="2702" y="2876"/>
                      </a:lnTo>
                      <a:lnTo>
                        <a:pt x="2657" y="2894"/>
                      </a:lnTo>
                      <a:lnTo>
                        <a:pt x="2641" y="2955"/>
                      </a:lnTo>
                      <a:lnTo>
                        <a:pt x="2616" y="2986"/>
                      </a:lnTo>
                      <a:lnTo>
                        <a:pt x="2579" y="3004"/>
                      </a:lnTo>
                      <a:lnTo>
                        <a:pt x="2557" y="3050"/>
                      </a:lnTo>
                      <a:lnTo>
                        <a:pt x="2548" y="3094"/>
                      </a:lnTo>
                      <a:lnTo>
                        <a:pt x="2563" y="3114"/>
                      </a:lnTo>
                      <a:lnTo>
                        <a:pt x="2629" y="3179"/>
                      </a:lnTo>
                      <a:lnTo>
                        <a:pt x="2688" y="3207"/>
                      </a:lnTo>
                      <a:lnTo>
                        <a:pt x="2701" y="3226"/>
                      </a:lnTo>
                      <a:lnTo>
                        <a:pt x="2770" y="3230"/>
                      </a:lnTo>
                      <a:lnTo>
                        <a:pt x="2861" y="3266"/>
                      </a:lnTo>
                      <a:lnTo>
                        <a:pt x="2878" y="3286"/>
                      </a:lnTo>
                      <a:lnTo>
                        <a:pt x="2910" y="3354"/>
                      </a:lnTo>
                      <a:lnTo>
                        <a:pt x="2970" y="3384"/>
                      </a:lnTo>
                      <a:lnTo>
                        <a:pt x="3010" y="3440"/>
                      </a:lnTo>
                      <a:lnTo>
                        <a:pt x="3017" y="3462"/>
                      </a:lnTo>
                      <a:lnTo>
                        <a:pt x="3081" y="3447"/>
                      </a:lnTo>
                      <a:lnTo>
                        <a:pt x="3091" y="3440"/>
                      </a:lnTo>
                      <a:lnTo>
                        <a:pt x="3037" y="3371"/>
                      </a:lnTo>
                      <a:lnTo>
                        <a:pt x="3021" y="3341"/>
                      </a:lnTo>
                      <a:lnTo>
                        <a:pt x="3029" y="3299"/>
                      </a:lnTo>
                      <a:lnTo>
                        <a:pt x="3025" y="3265"/>
                      </a:lnTo>
                      <a:lnTo>
                        <a:pt x="2986" y="3196"/>
                      </a:lnTo>
                      <a:lnTo>
                        <a:pt x="2921" y="3139"/>
                      </a:lnTo>
                      <a:lnTo>
                        <a:pt x="3011" y="3105"/>
                      </a:lnTo>
                      <a:lnTo>
                        <a:pt x="3010" y="3091"/>
                      </a:lnTo>
                      <a:lnTo>
                        <a:pt x="3122" y="3096"/>
                      </a:lnTo>
                      <a:lnTo>
                        <a:pt x="3128" y="3016"/>
                      </a:lnTo>
                      <a:lnTo>
                        <a:pt x="3104" y="2986"/>
                      </a:lnTo>
                      <a:lnTo>
                        <a:pt x="3116" y="2961"/>
                      </a:lnTo>
                      <a:lnTo>
                        <a:pt x="3111" y="2910"/>
                      </a:lnTo>
                      <a:lnTo>
                        <a:pt x="3129" y="2896"/>
                      </a:lnTo>
                      <a:lnTo>
                        <a:pt x="3222" y="2927"/>
                      </a:lnTo>
                      <a:lnTo>
                        <a:pt x="3320" y="2986"/>
                      </a:lnTo>
                      <a:lnTo>
                        <a:pt x="3333" y="2981"/>
                      </a:lnTo>
                      <a:lnTo>
                        <a:pt x="3367" y="2999"/>
                      </a:lnTo>
                      <a:lnTo>
                        <a:pt x="3397" y="3005"/>
                      </a:lnTo>
                      <a:lnTo>
                        <a:pt x="3536" y="2975"/>
                      </a:lnTo>
                      <a:lnTo>
                        <a:pt x="3552" y="2900"/>
                      </a:lnTo>
                      <a:lnTo>
                        <a:pt x="3541" y="2902"/>
                      </a:lnTo>
                      <a:lnTo>
                        <a:pt x="3536" y="2851"/>
                      </a:lnTo>
                      <a:lnTo>
                        <a:pt x="3540" y="2811"/>
                      </a:lnTo>
                      <a:lnTo>
                        <a:pt x="3535" y="2732"/>
                      </a:lnTo>
                      <a:lnTo>
                        <a:pt x="3523" y="2685"/>
                      </a:lnTo>
                      <a:lnTo>
                        <a:pt x="3511" y="2666"/>
                      </a:lnTo>
                      <a:lnTo>
                        <a:pt x="3529" y="2635"/>
                      </a:lnTo>
                      <a:lnTo>
                        <a:pt x="3501" y="2575"/>
                      </a:lnTo>
                      <a:lnTo>
                        <a:pt x="3521" y="2519"/>
                      </a:lnTo>
                      <a:lnTo>
                        <a:pt x="3595" y="2541"/>
                      </a:lnTo>
                      <a:lnTo>
                        <a:pt x="3633" y="2535"/>
                      </a:lnTo>
                      <a:lnTo>
                        <a:pt x="3673" y="2504"/>
                      </a:lnTo>
                      <a:lnTo>
                        <a:pt x="3747" y="2546"/>
                      </a:lnTo>
                      <a:lnTo>
                        <a:pt x="3772" y="2597"/>
                      </a:lnTo>
                      <a:lnTo>
                        <a:pt x="3788" y="2610"/>
                      </a:lnTo>
                      <a:lnTo>
                        <a:pt x="3838" y="2424"/>
                      </a:lnTo>
                      <a:lnTo>
                        <a:pt x="3845" y="2380"/>
                      </a:lnTo>
                      <a:lnTo>
                        <a:pt x="3790" y="2286"/>
                      </a:lnTo>
                      <a:lnTo>
                        <a:pt x="3725" y="2270"/>
                      </a:lnTo>
                      <a:lnTo>
                        <a:pt x="3690" y="2241"/>
                      </a:lnTo>
                      <a:lnTo>
                        <a:pt x="3646" y="2127"/>
                      </a:lnTo>
                      <a:lnTo>
                        <a:pt x="3653" y="2105"/>
                      </a:lnTo>
                      <a:lnTo>
                        <a:pt x="3726" y="2071"/>
                      </a:lnTo>
                      <a:lnTo>
                        <a:pt x="3707" y="2067"/>
                      </a:lnTo>
                      <a:lnTo>
                        <a:pt x="3667" y="2033"/>
                      </a:lnTo>
                      <a:lnTo>
                        <a:pt x="3603" y="1914"/>
                      </a:lnTo>
                      <a:lnTo>
                        <a:pt x="3436" y="1594"/>
                      </a:lnTo>
                      <a:lnTo>
                        <a:pt x="3351" y="1390"/>
                      </a:lnTo>
                      <a:lnTo>
                        <a:pt x="3345" y="1387"/>
                      </a:lnTo>
                      <a:lnTo>
                        <a:pt x="3023" y="1386"/>
                      </a:lnTo>
                      <a:lnTo>
                        <a:pt x="3012" y="1374"/>
                      </a:lnTo>
                      <a:lnTo>
                        <a:pt x="2921" y="1054"/>
                      </a:lnTo>
                      <a:lnTo>
                        <a:pt x="2937" y="1029"/>
                      </a:lnTo>
                      <a:lnTo>
                        <a:pt x="2832" y="586"/>
                      </a:lnTo>
                      <a:lnTo>
                        <a:pt x="2668" y="679"/>
                      </a:lnTo>
                      <a:lnTo>
                        <a:pt x="2657" y="677"/>
                      </a:lnTo>
                      <a:lnTo>
                        <a:pt x="2366" y="339"/>
                      </a:lnTo>
                      <a:lnTo>
                        <a:pt x="2253" y="281"/>
                      </a:lnTo>
                      <a:lnTo>
                        <a:pt x="2172" y="242"/>
                      </a:lnTo>
                      <a:lnTo>
                        <a:pt x="2087" y="181"/>
                      </a:lnTo>
                      <a:lnTo>
                        <a:pt x="1865" y="0"/>
                      </a:lnTo>
                      <a:lnTo>
                        <a:pt x="1822" y="5"/>
                      </a:lnTo>
                      <a:lnTo>
                        <a:pt x="1600" y="132"/>
                      </a:lnTo>
                      <a:lnTo>
                        <a:pt x="1541" y="135"/>
                      </a:lnTo>
                      <a:lnTo>
                        <a:pt x="748" y="74"/>
                      </a:lnTo>
                      <a:lnTo>
                        <a:pt x="52" y="182"/>
                      </a:lnTo>
                      <a:lnTo>
                        <a:pt x="0" y="191"/>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4" name="Samarkand" descr="{&quot;Key&quot;:&quot;samarkand&quot;,&quot;Name&quot;:&quot;Samarkand&quot;,&quot;Value&quot;:1.0,&quot;Formula&quot;:&quot;&quot;,&quot;Text&quot;:&quot;&quot;,&quot;OfficeApplication&quot;:1,&quot;HasValue&quot;:true}">
                  <a:extLst>
                    <a:ext uri="{FF2B5EF4-FFF2-40B4-BE49-F238E27FC236}">
                      <a16:creationId xmlns:a16="http://schemas.microsoft.com/office/drawing/2014/main" id="{7460644A-3DCB-4DD1-8181-0C7243862FFA}"/>
                    </a:ext>
                  </a:extLst>
                </p:cNvPr>
                <p:cNvSpPr>
                  <a:spLocks/>
                </p:cNvSpPr>
                <p:nvPr/>
              </p:nvSpPr>
              <p:spPr bwMode="auto">
                <a:xfrm>
                  <a:off x="6718300" y="4575175"/>
                  <a:ext cx="1006475" cy="668338"/>
                </a:xfrm>
                <a:custGeom>
                  <a:avLst/>
                  <a:gdLst>
                    <a:gd name="T0" fmla="*/ 826 w 1664"/>
                    <a:gd name="T1" fmla="*/ 42 h 1103"/>
                    <a:gd name="T2" fmla="*/ 712 w 1664"/>
                    <a:gd name="T3" fmla="*/ 31 h 1103"/>
                    <a:gd name="T4" fmla="*/ 600 w 1664"/>
                    <a:gd name="T5" fmla="*/ 15 h 1103"/>
                    <a:gd name="T6" fmla="*/ 608 w 1664"/>
                    <a:gd name="T7" fmla="*/ 131 h 1103"/>
                    <a:gd name="T8" fmla="*/ 602 w 1664"/>
                    <a:gd name="T9" fmla="*/ 181 h 1103"/>
                    <a:gd name="T10" fmla="*/ 619 w 1664"/>
                    <a:gd name="T11" fmla="*/ 307 h 1103"/>
                    <a:gd name="T12" fmla="*/ 620 w 1664"/>
                    <a:gd name="T13" fmla="*/ 398 h 1103"/>
                    <a:gd name="T14" fmla="*/ 615 w 1664"/>
                    <a:gd name="T15" fmla="*/ 471 h 1103"/>
                    <a:gd name="T16" fmla="*/ 446 w 1664"/>
                    <a:gd name="T17" fmla="*/ 495 h 1103"/>
                    <a:gd name="T18" fmla="*/ 399 w 1664"/>
                    <a:gd name="T19" fmla="*/ 482 h 1103"/>
                    <a:gd name="T20" fmla="*/ 208 w 1664"/>
                    <a:gd name="T21" fmla="*/ 392 h 1103"/>
                    <a:gd name="T22" fmla="*/ 195 w 1664"/>
                    <a:gd name="T23" fmla="*/ 457 h 1103"/>
                    <a:gd name="T24" fmla="*/ 207 w 1664"/>
                    <a:gd name="T25" fmla="*/ 512 h 1103"/>
                    <a:gd name="T26" fmla="*/ 89 w 1664"/>
                    <a:gd name="T27" fmla="*/ 587 h 1103"/>
                    <a:gd name="T28" fmla="*/ 0 w 1664"/>
                    <a:gd name="T29" fmla="*/ 635 h 1103"/>
                    <a:gd name="T30" fmla="*/ 104 w 1664"/>
                    <a:gd name="T31" fmla="*/ 761 h 1103"/>
                    <a:gd name="T32" fmla="*/ 100 w 1664"/>
                    <a:gd name="T33" fmla="*/ 837 h 1103"/>
                    <a:gd name="T34" fmla="*/ 170 w 1664"/>
                    <a:gd name="T35" fmla="*/ 936 h 1103"/>
                    <a:gd name="T36" fmla="*/ 494 w 1664"/>
                    <a:gd name="T37" fmla="*/ 923 h 1103"/>
                    <a:gd name="T38" fmla="*/ 551 w 1664"/>
                    <a:gd name="T39" fmla="*/ 896 h 1103"/>
                    <a:gd name="T40" fmla="*/ 671 w 1664"/>
                    <a:gd name="T41" fmla="*/ 1003 h 1103"/>
                    <a:gd name="T42" fmla="*/ 750 w 1664"/>
                    <a:gd name="T43" fmla="*/ 1080 h 1103"/>
                    <a:gd name="T44" fmla="*/ 854 w 1664"/>
                    <a:gd name="T45" fmla="*/ 1036 h 1103"/>
                    <a:gd name="T46" fmla="*/ 1030 w 1664"/>
                    <a:gd name="T47" fmla="*/ 1055 h 1103"/>
                    <a:gd name="T48" fmla="*/ 1157 w 1664"/>
                    <a:gd name="T49" fmla="*/ 987 h 1103"/>
                    <a:gd name="T50" fmla="*/ 1315 w 1664"/>
                    <a:gd name="T51" fmla="*/ 1045 h 1103"/>
                    <a:gd name="T52" fmla="*/ 1351 w 1664"/>
                    <a:gd name="T53" fmla="*/ 1101 h 1103"/>
                    <a:gd name="T54" fmla="*/ 1435 w 1664"/>
                    <a:gd name="T55" fmla="*/ 1063 h 1103"/>
                    <a:gd name="T56" fmla="*/ 1645 w 1664"/>
                    <a:gd name="T57" fmla="*/ 1103 h 1103"/>
                    <a:gd name="T58" fmla="*/ 1664 w 1664"/>
                    <a:gd name="T59" fmla="*/ 1101 h 1103"/>
                    <a:gd name="T60" fmla="*/ 1650 w 1664"/>
                    <a:gd name="T61" fmla="*/ 948 h 1103"/>
                    <a:gd name="T62" fmla="*/ 1544 w 1664"/>
                    <a:gd name="T63" fmla="*/ 863 h 1103"/>
                    <a:gd name="T64" fmla="*/ 1521 w 1664"/>
                    <a:gd name="T65" fmla="*/ 777 h 1103"/>
                    <a:gd name="T66" fmla="*/ 1550 w 1664"/>
                    <a:gd name="T67" fmla="*/ 696 h 1103"/>
                    <a:gd name="T68" fmla="*/ 1582 w 1664"/>
                    <a:gd name="T69" fmla="*/ 582 h 1103"/>
                    <a:gd name="T70" fmla="*/ 1409 w 1664"/>
                    <a:gd name="T71" fmla="*/ 541 h 1103"/>
                    <a:gd name="T72" fmla="*/ 1311 w 1664"/>
                    <a:gd name="T73" fmla="*/ 522 h 1103"/>
                    <a:gd name="T74" fmla="*/ 1255 w 1664"/>
                    <a:gd name="T75" fmla="*/ 490 h 1103"/>
                    <a:gd name="T76" fmla="*/ 1182 w 1664"/>
                    <a:gd name="T77" fmla="*/ 452 h 1103"/>
                    <a:gd name="T78" fmla="*/ 1189 w 1664"/>
                    <a:gd name="T79" fmla="*/ 388 h 1103"/>
                    <a:gd name="T80" fmla="*/ 1159 w 1664"/>
                    <a:gd name="T81" fmla="*/ 347 h 1103"/>
                    <a:gd name="T82" fmla="*/ 1117 w 1664"/>
                    <a:gd name="T83" fmla="*/ 300 h 1103"/>
                    <a:gd name="T84" fmla="*/ 1077 w 1664"/>
                    <a:gd name="T85" fmla="*/ 176 h 1103"/>
                    <a:gd name="T86" fmla="*/ 960 w 1664"/>
                    <a:gd name="T87" fmla="*/ 112 h 1103"/>
                    <a:gd name="T88" fmla="*/ 867 w 1664"/>
                    <a:gd name="T89" fmla="*/ 10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4" h="1103">
                      <a:moveTo>
                        <a:pt x="851" y="93"/>
                      </a:moveTo>
                      <a:lnTo>
                        <a:pt x="826" y="42"/>
                      </a:lnTo>
                      <a:lnTo>
                        <a:pt x="752" y="0"/>
                      </a:lnTo>
                      <a:lnTo>
                        <a:pt x="712" y="31"/>
                      </a:lnTo>
                      <a:lnTo>
                        <a:pt x="674" y="37"/>
                      </a:lnTo>
                      <a:lnTo>
                        <a:pt x="600" y="15"/>
                      </a:lnTo>
                      <a:lnTo>
                        <a:pt x="580" y="71"/>
                      </a:lnTo>
                      <a:lnTo>
                        <a:pt x="608" y="131"/>
                      </a:lnTo>
                      <a:lnTo>
                        <a:pt x="590" y="162"/>
                      </a:lnTo>
                      <a:lnTo>
                        <a:pt x="602" y="181"/>
                      </a:lnTo>
                      <a:lnTo>
                        <a:pt x="614" y="228"/>
                      </a:lnTo>
                      <a:lnTo>
                        <a:pt x="619" y="307"/>
                      </a:lnTo>
                      <a:lnTo>
                        <a:pt x="615" y="347"/>
                      </a:lnTo>
                      <a:lnTo>
                        <a:pt x="620" y="398"/>
                      </a:lnTo>
                      <a:lnTo>
                        <a:pt x="631" y="396"/>
                      </a:lnTo>
                      <a:lnTo>
                        <a:pt x="615" y="471"/>
                      </a:lnTo>
                      <a:lnTo>
                        <a:pt x="476" y="501"/>
                      </a:lnTo>
                      <a:lnTo>
                        <a:pt x="446" y="495"/>
                      </a:lnTo>
                      <a:lnTo>
                        <a:pt x="412" y="477"/>
                      </a:lnTo>
                      <a:lnTo>
                        <a:pt x="399" y="482"/>
                      </a:lnTo>
                      <a:lnTo>
                        <a:pt x="301" y="423"/>
                      </a:lnTo>
                      <a:lnTo>
                        <a:pt x="208" y="392"/>
                      </a:lnTo>
                      <a:lnTo>
                        <a:pt x="190" y="406"/>
                      </a:lnTo>
                      <a:lnTo>
                        <a:pt x="195" y="457"/>
                      </a:lnTo>
                      <a:lnTo>
                        <a:pt x="183" y="482"/>
                      </a:lnTo>
                      <a:lnTo>
                        <a:pt x="207" y="512"/>
                      </a:lnTo>
                      <a:lnTo>
                        <a:pt x="201" y="592"/>
                      </a:lnTo>
                      <a:lnTo>
                        <a:pt x="89" y="587"/>
                      </a:lnTo>
                      <a:lnTo>
                        <a:pt x="90" y="601"/>
                      </a:lnTo>
                      <a:lnTo>
                        <a:pt x="0" y="635"/>
                      </a:lnTo>
                      <a:lnTo>
                        <a:pt x="65" y="692"/>
                      </a:lnTo>
                      <a:lnTo>
                        <a:pt x="104" y="761"/>
                      </a:lnTo>
                      <a:lnTo>
                        <a:pt x="108" y="795"/>
                      </a:lnTo>
                      <a:lnTo>
                        <a:pt x="100" y="837"/>
                      </a:lnTo>
                      <a:lnTo>
                        <a:pt x="116" y="867"/>
                      </a:lnTo>
                      <a:lnTo>
                        <a:pt x="170" y="936"/>
                      </a:lnTo>
                      <a:lnTo>
                        <a:pt x="462" y="942"/>
                      </a:lnTo>
                      <a:lnTo>
                        <a:pt x="494" y="923"/>
                      </a:lnTo>
                      <a:lnTo>
                        <a:pt x="504" y="881"/>
                      </a:lnTo>
                      <a:lnTo>
                        <a:pt x="551" y="896"/>
                      </a:lnTo>
                      <a:lnTo>
                        <a:pt x="583" y="945"/>
                      </a:lnTo>
                      <a:lnTo>
                        <a:pt x="671" y="1003"/>
                      </a:lnTo>
                      <a:lnTo>
                        <a:pt x="702" y="1067"/>
                      </a:lnTo>
                      <a:lnTo>
                        <a:pt x="750" y="1080"/>
                      </a:lnTo>
                      <a:lnTo>
                        <a:pt x="796" y="1067"/>
                      </a:lnTo>
                      <a:lnTo>
                        <a:pt x="854" y="1036"/>
                      </a:lnTo>
                      <a:lnTo>
                        <a:pt x="961" y="1013"/>
                      </a:lnTo>
                      <a:lnTo>
                        <a:pt x="1030" y="1055"/>
                      </a:lnTo>
                      <a:lnTo>
                        <a:pt x="1057" y="1062"/>
                      </a:lnTo>
                      <a:lnTo>
                        <a:pt x="1157" y="987"/>
                      </a:lnTo>
                      <a:lnTo>
                        <a:pt x="1290" y="1008"/>
                      </a:lnTo>
                      <a:lnTo>
                        <a:pt x="1315" y="1045"/>
                      </a:lnTo>
                      <a:lnTo>
                        <a:pt x="1322" y="1087"/>
                      </a:lnTo>
                      <a:lnTo>
                        <a:pt x="1351" y="1101"/>
                      </a:lnTo>
                      <a:lnTo>
                        <a:pt x="1441" y="1088"/>
                      </a:lnTo>
                      <a:lnTo>
                        <a:pt x="1435" y="1063"/>
                      </a:lnTo>
                      <a:lnTo>
                        <a:pt x="1472" y="1065"/>
                      </a:lnTo>
                      <a:lnTo>
                        <a:pt x="1645" y="1103"/>
                      </a:lnTo>
                      <a:lnTo>
                        <a:pt x="1646" y="1102"/>
                      </a:lnTo>
                      <a:lnTo>
                        <a:pt x="1664" y="1101"/>
                      </a:lnTo>
                      <a:lnTo>
                        <a:pt x="1662" y="1045"/>
                      </a:lnTo>
                      <a:lnTo>
                        <a:pt x="1650" y="948"/>
                      </a:lnTo>
                      <a:lnTo>
                        <a:pt x="1654" y="941"/>
                      </a:lnTo>
                      <a:lnTo>
                        <a:pt x="1544" y="863"/>
                      </a:lnTo>
                      <a:lnTo>
                        <a:pt x="1532" y="850"/>
                      </a:lnTo>
                      <a:lnTo>
                        <a:pt x="1521" y="777"/>
                      </a:lnTo>
                      <a:lnTo>
                        <a:pt x="1561" y="771"/>
                      </a:lnTo>
                      <a:lnTo>
                        <a:pt x="1550" y="696"/>
                      </a:lnTo>
                      <a:lnTo>
                        <a:pt x="1622" y="660"/>
                      </a:lnTo>
                      <a:lnTo>
                        <a:pt x="1582" y="582"/>
                      </a:lnTo>
                      <a:lnTo>
                        <a:pt x="1566" y="565"/>
                      </a:lnTo>
                      <a:lnTo>
                        <a:pt x="1409" y="541"/>
                      </a:lnTo>
                      <a:lnTo>
                        <a:pt x="1396" y="535"/>
                      </a:lnTo>
                      <a:lnTo>
                        <a:pt x="1311" y="522"/>
                      </a:lnTo>
                      <a:lnTo>
                        <a:pt x="1285" y="515"/>
                      </a:lnTo>
                      <a:lnTo>
                        <a:pt x="1255" y="490"/>
                      </a:lnTo>
                      <a:lnTo>
                        <a:pt x="1251" y="473"/>
                      </a:lnTo>
                      <a:lnTo>
                        <a:pt x="1182" y="452"/>
                      </a:lnTo>
                      <a:lnTo>
                        <a:pt x="1169" y="415"/>
                      </a:lnTo>
                      <a:lnTo>
                        <a:pt x="1189" y="388"/>
                      </a:lnTo>
                      <a:lnTo>
                        <a:pt x="1184" y="368"/>
                      </a:lnTo>
                      <a:lnTo>
                        <a:pt x="1159" y="347"/>
                      </a:lnTo>
                      <a:lnTo>
                        <a:pt x="1145" y="318"/>
                      </a:lnTo>
                      <a:lnTo>
                        <a:pt x="1117" y="300"/>
                      </a:lnTo>
                      <a:lnTo>
                        <a:pt x="1077" y="205"/>
                      </a:lnTo>
                      <a:lnTo>
                        <a:pt x="1077" y="176"/>
                      </a:lnTo>
                      <a:lnTo>
                        <a:pt x="1054" y="122"/>
                      </a:lnTo>
                      <a:lnTo>
                        <a:pt x="960" y="112"/>
                      </a:lnTo>
                      <a:lnTo>
                        <a:pt x="875" y="110"/>
                      </a:lnTo>
                      <a:lnTo>
                        <a:pt x="867" y="106"/>
                      </a:lnTo>
                      <a:lnTo>
                        <a:pt x="851" y="93"/>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5" name="Kashkadarya" descr="{&quot;Key&quot;:&quot;kashkadarya&quot;,&quot;Name&quot;:&quot;Kashkadarya&quot;,&quot;Value&quot;:1.0,&quot;Formula&quot;:&quot;&quot;,&quot;Text&quot;:&quot;&quot;,&quot;OfficeApplication&quot;:1,&quot;HasValue&quot;:true}">
                  <a:extLst>
                    <a:ext uri="{FF2B5EF4-FFF2-40B4-BE49-F238E27FC236}">
                      <a16:creationId xmlns:a16="http://schemas.microsoft.com/office/drawing/2014/main" id="{CFEABE0A-96F6-42E9-807C-1C364C4F33AC}"/>
                    </a:ext>
                  </a:extLst>
                </p:cNvPr>
                <p:cNvSpPr>
                  <a:spLocks/>
                </p:cNvSpPr>
                <p:nvPr/>
              </p:nvSpPr>
              <p:spPr bwMode="auto">
                <a:xfrm>
                  <a:off x="6527800" y="5108575"/>
                  <a:ext cx="1354138" cy="809625"/>
                </a:xfrm>
                <a:custGeom>
                  <a:avLst/>
                  <a:gdLst>
                    <a:gd name="T0" fmla="*/ 475 w 2239"/>
                    <a:gd name="T1" fmla="*/ 62 h 1336"/>
                    <a:gd name="T2" fmla="*/ 385 w 2239"/>
                    <a:gd name="T3" fmla="*/ 100 h 1336"/>
                    <a:gd name="T4" fmla="*/ 297 w 2239"/>
                    <a:gd name="T5" fmla="*/ 180 h 1336"/>
                    <a:gd name="T6" fmla="*/ 259 w 2239"/>
                    <a:gd name="T7" fmla="*/ 266 h 1336"/>
                    <a:gd name="T8" fmla="*/ 305 w 2239"/>
                    <a:gd name="T9" fmla="*/ 329 h 1336"/>
                    <a:gd name="T10" fmla="*/ 80 w 2239"/>
                    <a:gd name="T11" fmla="*/ 419 h 1336"/>
                    <a:gd name="T12" fmla="*/ 0 w 2239"/>
                    <a:gd name="T13" fmla="*/ 516 h 1336"/>
                    <a:gd name="T14" fmla="*/ 223 w 2239"/>
                    <a:gd name="T15" fmla="*/ 680 h 1336"/>
                    <a:gd name="T16" fmla="*/ 432 w 2239"/>
                    <a:gd name="T17" fmla="*/ 764 h 1336"/>
                    <a:gd name="T18" fmla="*/ 675 w 2239"/>
                    <a:gd name="T19" fmla="*/ 929 h 1336"/>
                    <a:gd name="T20" fmla="*/ 1041 w 2239"/>
                    <a:gd name="T21" fmla="*/ 1122 h 1336"/>
                    <a:gd name="T22" fmla="*/ 1147 w 2239"/>
                    <a:gd name="T23" fmla="*/ 1075 h 1336"/>
                    <a:gd name="T24" fmla="*/ 1247 w 2239"/>
                    <a:gd name="T25" fmla="*/ 1110 h 1336"/>
                    <a:gd name="T26" fmla="*/ 1367 w 2239"/>
                    <a:gd name="T27" fmla="*/ 1160 h 1336"/>
                    <a:gd name="T28" fmla="*/ 1505 w 2239"/>
                    <a:gd name="T29" fmla="*/ 1240 h 1336"/>
                    <a:gd name="T30" fmla="*/ 1657 w 2239"/>
                    <a:gd name="T31" fmla="*/ 1279 h 1336"/>
                    <a:gd name="T32" fmla="*/ 1755 w 2239"/>
                    <a:gd name="T33" fmla="*/ 1336 h 1336"/>
                    <a:gd name="T34" fmla="*/ 1842 w 2239"/>
                    <a:gd name="T35" fmla="*/ 1161 h 1336"/>
                    <a:gd name="T36" fmla="*/ 1866 w 2239"/>
                    <a:gd name="T37" fmla="*/ 1076 h 1336"/>
                    <a:gd name="T38" fmla="*/ 1931 w 2239"/>
                    <a:gd name="T39" fmla="*/ 1049 h 1336"/>
                    <a:gd name="T40" fmla="*/ 2000 w 2239"/>
                    <a:gd name="T41" fmla="*/ 956 h 1336"/>
                    <a:gd name="T42" fmla="*/ 2020 w 2239"/>
                    <a:gd name="T43" fmla="*/ 862 h 1336"/>
                    <a:gd name="T44" fmla="*/ 2061 w 2239"/>
                    <a:gd name="T45" fmla="*/ 819 h 1336"/>
                    <a:gd name="T46" fmla="*/ 2110 w 2239"/>
                    <a:gd name="T47" fmla="*/ 711 h 1336"/>
                    <a:gd name="T48" fmla="*/ 2209 w 2239"/>
                    <a:gd name="T49" fmla="*/ 710 h 1336"/>
                    <a:gd name="T50" fmla="*/ 2194 w 2239"/>
                    <a:gd name="T51" fmla="*/ 595 h 1336"/>
                    <a:gd name="T52" fmla="*/ 2145 w 2239"/>
                    <a:gd name="T53" fmla="*/ 494 h 1336"/>
                    <a:gd name="T54" fmla="*/ 2239 w 2239"/>
                    <a:gd name="T55" fmla="*/ 464 h 1336"/>
                    <a:gd name="T56" fmla="*/ 2229 w 2239"/>
                    <a:gd name="T57" fmla="*/ 442 h 1336"/>
                    <a:gd name="T58" fmla="*/ 2206 w 2239"/>
                    <a:gd name="T59" fmla="*/ 355 h 1336"/>
                    <a:gd name="T60" fmla="*/ 2169 w 2239"/>
                    <a:gd name="T61" fmla="*/ 339 h 1336"/>
                    <a:gd name="T62" fmla="*/ 2084 w 2239"/>
                    <a:gd name="T63" fmla="*/ 326 h 1336"/>
                    <a:gd name="T64" fmla="*/ 1956 w 2239"/>
                    <a:gd name="T65" fmla="*/ 249 h 1336"/>
                    <a:gd name="T66" fmla="*/ 1960 w 2239"/>
                    <a:gd name="T67" fmla="*/ 222 h 1336"/>
                    <a:gd name="T68" fmla="*/ 1750 w 2239"/>
                    <a:gd name="T69" fmla="*/ 182 h 1336"/>
                    <a:gd name="T70" fmla="*/ 1666 w 2239"/>
                    <a:gd name="T71" fmla="*/ 220 h 1336"/>
                    <a:gd name="T72" fmla="*/ 1630 w 2239"/>
                    <a:gd name="T73" fmla="*/ 164 h 1336"/>
                    <a:gd name="T74" fmla="*/ 1472 w 2239"/>
                    <a:gd name="T75" fmla="*/ 106 h 1336"/>
                    <a:gd name="T76" fmla="*/ 1345 w 2239"/>
                    <a:gd name="T77" fmla="*/ 174 h 1336"/>
                    <a:gd name="T78" fmla="*/ 1169 w 2239"/>
                    <a:gd name="T79" fmla="*/ 155 h 1336"/>
                    <a:gd name="T80" fmla="*/ 1065 w 2239"/>
                    <a:gd name="T81" fmla="*/ 199 h 1336"/>
                    <a:gd name="T82" fmla="*/ 986 w 2239"/>
                    <a:gd name="T83" fmla="*/ 122 h 1336"/>
                    <a:gd name="T84" fmla="*/ 866 w 2239"/>
                    <a:gd name="T85" fmla="*/ 15 h 1336"/>
                    <a:gd name="T86" fmla="*/ 809 w 2239"/>
                    <a:gd name="T87" fmla="*/ 42 h 1336"/>
                    <a:gd name="T88" fmla="*/ 485 w 2239"/>
                    <a:gd name="T89" fmla="*/ 5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9" h="1336">
                      <a:moveTo>
                        <a:pt x="485" y="55"/>
                      </a:moveTo>
                      <a:lnTo>
                        <a:pt x="475" y="62"/>
                      </a:lnTo>
                      <a:lnTo>
                        <a:pt x="411" y="77"/>
                      </a:lnTo>
                      <a:lnTo>
                        <a:pt x="385" y="100"/>
                      </a:lnTo>
                      <a:lnTo>
                        <a:pt x="320" y="175"/>
                      </a:lnTo>
                      <a:lnTo>
                        <a:pt x="297" y="180"/>
                      </a:lnTo>
                      <a:lnTo>
                        <a:pt x="260" y="234"/>
                      </a:lnTo>
                      <a:lnTo>
                        <a:pt x="259" y="266"/>
                      </a:lnTo>
                      <a:lnTo>
                        <a:pt x="298" y="306"/>
                      </a:lnTo>
                      <a:lnTo>
                        <a:pt x="305" y="329"/>
                      </a:lnTo>
                      <a:lnTo>
                        <a:pt x="165" y="382"/>
                      </a:lnTo>
                      <a:lnTo>
                        <a:pt x="80" y="419"/>
                      </a:lnTo>
                      <a:lnTo>
                        <a:pt x="54" y="440"/>
                      </a:lnTo>
                      <a:lnTo>
                        <a:pt x="0" y="516"/>
                      </a:lnTo>
                      <a:lnTo>
                        <a:pt x="51" y="564"/>
                      </a:lnTo>
                      <a:lnTo>
                        <a:pt x="223" y="680"/>
                      </a:lnTo>
                      <a:lnTo>
                        <a:pt x="323" y="730"/>
                      </a:lnTo>
                      <a:lnTo>
                        <a:pt x="432" y="764"/>
                      </a:lnTo>
                      <a:lnTo>
                        <a:pt x="485" y="791"/>
                      </a:lnTo>
                      <a:lnTo>
                        <a:pt x="675" y="929"/>
                      </a:lnTo>
                      <a:lnTo>
                        <a:pt x="991" y="1107"/>
                      </a:lnTo>
                      <a:lnTo>
                        <a:pt x="1041" y="1122"/>
                      </a:lnTo>
                      <a:lnTo>
                        <a:pt x="1087" y="1119"/>
                      </a:lnTo>
                      <a:lnTo>
                        <a:pt x="1147" y="1075"/>
                      </a:lnTo>
                      <a:lnTo>
                        <a:pt x="1171" y="1077"/>
                      </a:lnTo>
                      <a:lnTo>
                        <a:pt x="1247" y="1110"/>
                      </a:lnTo>
                      <a:lnTo>
                        <a:pt x="1316" y="1126"/>
                      </a:lnTo>
                      <a:lnTo>
                        <a:pt x="1367" y="1160"/>
                      </a:lnTo>
                      <a:lnTo>
                        <a:pt x="1464" y="1201"/>
                      </a:lnTo>
                      <a:lnTo>
                        <a:pt x="1505" y="1240"/>
                      </a:lnTo>
                      <a:lnTo>
                        <a:pt x="1605" y="1279"/>
                      </a:lnTo>
                      <a:lnTo>
                        <a:pt x="1657" y="1279"/>
                      </a:lnTo>
                      <a:lnTo>
                        <a:pt x="1741" y="1314"/>
                      </a:lnTo>
                      <a:lnTo>
                        <a:pt x="1755" y="1336"/>
                      </a:lnTo>
                      <a:lnTo>
                        <a:pt x="1779" y="1237"/>
                      </a:lnTo>
                      <a:lnTo>
                        <a:pt x="1842" y="1161"/>
                      </a:lnTo>
                      <a:lnTo>
                        <a:pt x="1851" y="1105"/>
                      </a:lnTo>
                      <a:lnTo>
                        <a:pt x="1866" y="1076"/>
                      </a:lnTo>
                      <a:lnTo>
                        <a:pt x="1890" y="1072"/>
                      </a:lnTo>
                      <a:lnTo>
                        <a:pt x="1931" y="1049"/>
                      </a:lnTo>
                      <a:lnTo>
                        <a:pt x="1992" y="990"/>
                      </a:lnTo>
                      <a:lnTo>
                        <a:pt x="2000" y="956"/>
                      </a:lnTo>
                      <a:lnTo>
                        <a:pt x="2000" y="882"/>
                      </a:lnTo>
                      <a:lnTo>
                        <a:pt x="2020" y="862"/>
                      </a:lnTo>
                      <a:lnTo>
                        <a:pt x="2036" y="825"/>
                      </a:lnTo>
                      <a:lnTo>
                        <a:pt x="2061" y="819"/>
                      </a:lnTo>
                      <a:lnTo>
                        <a:pt x="2089" y="787"/>
                      </a:lnTo>
                      <a:lnTo>
                        <a:pt x="2110" y="711"/>
                      </a:lnTo>
                      <a:lnTo>
                        <a:pt x="2159" y="692"/>
                      </a:lnTo>
                      <a:lnTo>
                        <a:pt x="2209" y="710"/>
                      </a:lnTo>
                      <a:lnTo>
                        <a:pt x="2212" y="659"/>
                      </a:lnTo>
                      <a:lnTo>
                        <a:pt x="2194" y="595"/>
                      </a:lnTo>
                      <a:lnTo>
                        <a:pt x="2166" y="562"/>
                      </a:lnTo>
                      <a:lnTo>
                        <a:pt x="2145" y="494"/>
                      </a:lnTo>
                      <a:lnTo>
                        <a:pt x="2155" y="482"/>
                      </a:lnTo>
                      <a:lnTo>
                        <a:pt x="2239" y="464"/>
                      </a:lnTo>
                      <a:lnTo>
                        <a:pt x="2237" y="462"/>
                      </a:lnTo>
                      <a:lnTo>
                        <a:pt x="2229" y="442"/>
                      </a:lnTo>
                      <a:lnTo>
                        <a:pt x="2219" y="377"/>
                      </a:lnTo>
                      <a:lnTo>
                        <a:pt x="2206" y="355"/>
                      </a:lnTo>
                      <a:lnTo>
                        <a:pt x="2186" y="355"/>
                      </a:lnTo>
                      <a:lnTo>
                        <a:pt x="2169" y="339"/>
                      </a:lnTo>
                      <a:lnTo>
                        <a:pt x="2140" y="329"/>
                      </a:lnTo>
                      <a:lnTo>
                        <a:pt x="2084" y="326"/>
                      </a:lnTo>
                      <a:lnTo>
                        <a:pt x="1994" y="299"/>
                      </a:lnTo>
                      <a:lnTo>
                        <a:pt x="1956" y="249"/>
                      </a:lnTo>
                      <a:lnTo>
                        <a:pt x="1956" y="227"/>
                      </a:lnTo>
                      <a:lnTo>
                        <a:pt x="1960" y="222"/>
                      </a:lnTo>
                      <a:lnTo>
                        <a:pt x="1787" y="184"/>
                      </a:lnTo>
                      <a:lnTo>
                        <a:pt x="1750" y="182"/>
                      </a:lnTo>
                      <a:lnTo>
                        <a:pt x="1756" y="207"/>
                      </a:lnTo>
                      <a:lnTo>
                        <a:pt x="1666" y="220"/>
                      </a:lnTo>
                      <a:lnTo>
                        <a:pt x="1637" y="206"/>
                      </a:lnTo>
                      <a:lnTo>
                        <a:pt x="1630" y="164"/>
                      </a:lnTo>
                      <a:lnTo>
                        <a:pt x="1605" y="127"/>
                      </a:lnTo>
                      <a:lnTo>
                        <a:pt x="1472" y="106"/>
                      </a:lnTo>
                      <a:lnTo>
                        <a:pt x="1372" y="181"/>
                      </a:lnTo>
                      <a:lnTo>
                        <a:pt x="1345" y="174"/>
                      </a:lnTo>
                      <a:lnTo>
                        <a:pt x="1276" y="132"/>
                      </a:lnTo>
                      <a:lnTo>
                        <a:pt x="1169" y="155"/>
                      </a:lnTo>
                      <a:lnTo>
                        <a:pt x="1111" y="186"/>
                      </a:lnTo>
                      <a:lnTo>
                        <a:pt x="1065" y="199"/>
                      </a:lnTo>
                      <a:lnTo>
                        <a:pt x="1017" y="186"/>
                      </a:lnTo>
                      <a:lnTo>
                        <a:pt x="986" y="122"/>
                      </a:lnTo>
                      <a:lnTo>
                        <a:pt x="898" y="64"/>
                      </a:lnTo>
                      <a:lnTo>
                        <a:pt x="866" y="15"/>
                      </a:lnTo>
                      <a:lnTo>
                        <a:pt x="819" y="0"/>
                      </a:lnTo>
                      <a:lnTo>
                        <a:pt x="809" y="42"/>
                      </a:lnTo>
                      <a:lnTo>
                        <a:pt x="777" y="61"/>
                      </a:lnTo>
                      <a:lnTo>
                        <a:pt x="485" y="55"/>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6" name="Surkhandarya" descr="{&quot;Key&quot;:&quot;surkhandarya&quot;,&quot;Name&quot;:&quot;Surkhandarya&quot;,&quot;Value&quot;:1.0,&quot;Formula&quot;:&quot;&quot;,&quot;Text&quot;:&quot;&quot;,&quot;OfficeApplication&quot;:1,&quot;HasValue&quot;:true}">
                  <a:extLst>
                    <a:ext uri="{FF2B5EF4-FFF2-40B4-BE49-F238E27FC236}">
                      <a16:creationId xmlns:a16="http://schemas.microsoft.com/office/drawing/2014/main" id="{ADCECDB5-2874-C7E4-1667-C7431D6E5186}"/>
                    </a:ext>
                  </a:extLst>
                </p:cNvPr>
                <p:cNvSpPr>
                  <a:spLocks/>
                </p:cNvSpPr>
                <p:nvPr/>
              </p:nvSpPr>
              <p:spPr bwMode="auto">
                <a:xfrm>
                  <a:off x="7562850" y="5389563"/>
                  <a:ext cx="712788" cy="927100"/>
                </a:xfrm>
                <a:custGeom>
                  <a:avLst/>
                  <a:gdLst>
                    <a:gd name="T0" fmla="*/ 443 w 1179"/>
                    <a:gd name="T1" fmla="*/ 18 h 1531"/>
                    <a:gd name="T2" fmla="*/ 454 w 1179"/>
                    <a:gd name="T3" fmla="*/ 98 h 1531"/>
                    <a:gd name="T4" fmla="*/ 500 w 1179"/>
                    <a:gd name="T5" fmla="*/ 195 h 1531"/>
                    <a:gd name="T6" fmla="*/ 447 w 1179"/>
                    <a:gd name="T7" fmla="*/ 228 h 1531"/>
                    <a:gd name="T8" fmla="*/ 377 w 1179"/>
                    <a:gd name="T9" fmla="*/ 323 h 1531"/>
                    <a:gd name="T10" fmla="*/ 324 w 1179"/>
                    <a:gd name="T11" fmla="*/ 361 h 1531"/>
                    <a:gd name="T12" fmla="*/ 288 w 1179"/>
                    <a:gd name="T13" fmla="*/ 418 h 1531"/>
                    <a:gd name="T14" fmla="*/ 280 w 1179"/>
                    <a:gd name="T15" fmla="*/ 526 h 1531"/>
                    <a:gd name="T16" fmla="*/ 178 w 1179"/>
                    <a:gd name="T17" fmla="*/ 608 h 1531"/>
                    <a:gd name="T18" fmla="*/ 139 w 1179"/>
                    <a:gd name="T19" fmla="*/ 641 h 1531"/>
                    <a:gd name="T20" fmla="*/ 67 w 1179"/>
                    <a:gd name="T21" fmla="*/ 773 h 1531"/>
                    <a:gd name="T22" fmla="*/ 53 w 1179"/>
                    <a:gd name="T23" fmla="*/ 890 h 1531"/>
                    <a:gd name="T24" fmla="*/ 14 w 1179"/>
                    <a:gd name="T25" fmla="*/ 986 h 1531"/>
                    <a:gd name="T26" fmla="*/ 7 w 1179"/>
                    <a:gd name="T27" fmla="*/ 1061 h 1531"/>
                    <a:gd name="T28" fmla="*/ 33 w 1179"/>
                    <a:gd name="T29" fmla="*/ 1161 h 1531"/>
                    <a:gd name="T30" fmla="*/ 83 w 1179"/>
                    <a:gd name="T31" fmla="*/ 1296 h 1531"/>
                    <a:gd name="T32" fmla="*/ 65 w 1179"/>
                    <a:gd name="T33" fmla="*/ 1355 h 1531"/>
                    <a:gd name="T34" fmla="*/ 134 w 1179"/>
                    <a:gd name="T35" fmla="*/ 1378 h 1531"/>
                    <a:gd name="T36" fmla="*/ 324 w 1179"/>
                    <a:gd name="T37" fmla="*/ 1380 h 1531"/>
                    <a:gd name="T38" fmla="*/ 489 w 1179"/>
                    <a:gd name="T39" fmla="*/ 1402 h 1531"/>
                    <a:gd name="T40" fmla="*/ 585 w 1179"/>
                    <a:gd name="T41" fmla="*/ 1485 h 1531"/>
                    <a:gd name="T42" fmla="*/ 715 w 1179"/>
                    <a:gd name="T43" fmla="*/ 1505 h 1531"/>
                    <a:gd name="T44" fmla="*/ 798 w 1179"/>
                    <a:gd name="T45" fmla="*/ 1460 h 1531"/>
                    <a:gd name="T46" fmla="*/ 848 w 1179"/>
                    <a:gd name="T47" fmla="*/ 1482 h 1531"/>
                    <a:gd name="T48" fmla="*/ 918 w 1179"/>
                    <a:gd name="T49" fmla="*/ 1495 h 1531"/>
                    <a:gd name="T50" fmla="*/ 983 w 1179"/>
                    <a:gd name="T51" fmla="*/ 1516 h 1531"/>
                    <a:gd name="T52" fmla="*/ 997 w 1179"/>
                    <a:gd name="T53" fmla="*/ 1464 h 1531"/>
                    <a:gd name="T54" fmla="*/ 952 w 1179"/>
                    <a:gd name="T55" fmla="*/ 1331 h 1531"/>
                    <a:gd name="T56" fmla="*/ 952 w 1179"/>
                    <a:gd name="T57" fmla="*/ 1243 h 1531"/>
                    <a:gd name="T58" fmla="*/ 993 w 1179"/>
                    <a:gd name="T59" fmla="*/ 1150 h 1531"/>
                    <a:gd name="T60" fmla="*/ 1054 w 1179"/>
                    <a:gd name="T61" fmla="*/ 1047 h 1531"/>
                    <a:gd name="T62" fmla="*/ 1073 w 1179"/>
                    <a:gd name="T63" fmla="*/ 922 h 1531"/>
                    <a:gd name="T64" fmla="*/ 1174 w 1179"/>
                    <a:gd name="T65" fmla="*/ 793 h 1531"/>
                    <a:gd name="T66" fmla="*/ 1178 w 1179"/>
                    <a:gd name="T67" fmla="*/ 697 h 1531"/>
                    <a:gd name="T68" fmla="*/ 1144 w 1179"/>
                    <a:gd name="T69" fmla="*/ 638 h 1531"/>
                    <a:gd name="T70" fmla="*/ 952 w 1179"/>
                    <a:gd name="T71" fmla="*/ 491 h 1531"/>
                    <a:gd name="T72" fmla="*/ 873 w 1179"/>
                    <a:gd name="T73" fmla="*/ 325 h 1531"/>
                    <a:gd name="T74" fmla="*/ 843 w 1179"/>
                    <a:gd name="T75" fmla="*/ 180 h 1531"/>
                    <a:gd name="T76" fmla="*/ 899 w 1179"/>
                    <a:gd name="T77" fmla="*/ 146 h 1531"/>
                    <a:gd name="T78" fmla="*/ 823 w 1179"/>
                    <a:gd name="T79" fmla="*/ 20 h 1531"/>
                    <a:gd name="T80" fmla="*/ 724 w 1179"/>
                    <a:gd name="T81" fmla="*/ 0 h 1531"/>
                    <a:gd name="T82" fmla="*/ 542 w 1179"/>
                    <a:gd name="T83" fmla="*/ 11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9" h="1531">
                      <a:moveTo>
                        <a:pt x="527" y="0"/>
                      </a:moveTo>
                      <a:lnTo>
                        <a:pt x="443" y="18"/>
                      </a:lnTo>
                      <a:lnTo>
                        <a:pt x="433" y="30"/>
                      </a:lnTo>
                      <a:lnTo>
                        <a:pt x="454" y="98"/>
                      </a:lnTo>
                      <a:lnTo>
                        <a:pt x="482" y="131"/>
                      </a:lnTo>
                      <a:lnTo>
                        <a:pt x="500" y="195"/>
                      </a:lnTo>
                      <a:lnTo>
                        <a:pt x="497" y="246"/>
                      </a:lnTo>
                      <a:lnTo>
                        <a:pt x="447" y="228"/>
                      </a:lnTo>
                      <a:lnTo>
                        <a:pt x="398" y="247"/>
                      </a:lnTo>
                      <a:lnTo>
                        <a:pt x="377" y="323"/>
                      </a:lnTo>
                      <a:lnTo>
                        <a:pt x="349" y="355"/>
                      </a:lnTo>
                      <a:lnTo>
                        <a:pt x="324" y="361"/>
                      </a:lnTo>
                      <a:lnTo>
                        <a:pt x="308" y="398"/>
                      </a:lnTo>
                      <a:lnTo>
                        <a:pt x="288" y="418"/>
                      </a:lnTo>
                      <a:lnTo>
                        <a:pt x="288" y="492"/>
                      </a:lnTo>
                      <a:lnTo>
                        <a:pt x="280" y="526"/>
                      </a:lnTo>
                      <a:lnTo>
                        <a:pt x="219" y="585"/>
                      </a:lnTo>
                      <a:lnTo>
                        <a:pt x="178" y="608"/>
                      </a:lnTo>
                      <a:lnTo>
                        <a:pt x="154" y="612"/>
                      </a:lnTo>
                      <a:lnTo>
                        <a:pt x="139" y="641"/>
                      </a:lnTo>
                      <a:lnTo>
                        <a:pt x="130" y="697"/>
                      </a:lnTo>
                      <a:lnTo>
                        <a:pt x="67" y="773"/>
                      </a:lnTo>
                      <a:lnTo>
                        <a:pt x="43" y="872"/>
                      </a:lnTo>
                      <a:lnTo>
                        <a:pt x="53" y="890"/>
                      </a:lnTo>
                      <a:lnTo>
                        <a:pt x="40" y="937"/>
                      </a:lnTo>
                      <a:lnTo>
                        <a:pt x="14" y="986"/>
                      </a:lnTo>
                      <a:lnTo>
                        <a:pt x="0" y="1028"/>
                      </a:lnTo>
                      <a:lnTo>
                        <a:pt x="7" y="1061"/>
                      </a:lnTo>
                      <a:lnTo>
                        <a:pt x="28" y="1127"/>
                      </a:lnTo>
                      <a:lnTo>
                        <a:pt x="33" y="1161"/>
                      </a:lnTo>
                      <a:lnTo>
                        <a:pt x="37" y="1248"/>
                      </a:lnTo>
                      <a:lnTo>
                        <a:pt x="83" y="1296"/>
                      </a:lnTo>
                      <a:lnTo>
                        <a:pt x="88" y="1310"/>
                      </a:lnTo>
                      <a:lnTo>
                        <a:pt x="65" y="1355"/>
                      </a:lnTo>
                      <a:lnTo>
                        <a:pt x="88" y="1382"/>
                      </a:lnTo>
                      <a:lnTo>
                        <a:pt x="134" y="1378"/>
                      </a:lnTo>
                      <a:lnTo>
                        <a:pt x="184" y="1398"/>
                      </a:lnTo>
                      <a:lnTo>
                        <a:pt x="324" y="1380"/>
                      </a:lnTo>
                      <a:lnTo>
                        <a:pt x="384" y="1364"/>
                      </a:lnTo>
                      <a:lnTo>
                        <a:pt x="489" y="1402"/>
                      </a:lnTo>
                      <a:lnTo>
                        <a:pt x="509" y="1439"/>
                      </a:lnTo>
                      <a:lnTo>
                        <a:pt x="585" y="1485"/>
                      </a:lnTo>
                      <a:lnTo>
                        <a:pt x="615" y="1528"/>
                      </a:lnTo>
                      <a:lnTo>
                        <a:pt x="715" y="1505"/>
                      </a:lnTo>
                      <a:lnTo>
                        <a:pt x="767" y="1456"/>
                      </a:lnTo>
                      <a:lnTo>
                        <a:pt x="798" y="1460"/>
                      </a:lnTo>
                      <a:lnTo>
                        <a:pt x="833" y="1505"/>
                      </a:lnTo>
                      <a:lnTo>
                        <a:pt x="848" y="1482"/>
                      </a:lnTo>
                      <a:lnTo>
                        <a:pt x="874" y="1476"/>
                      </a:lnTo>
                      <a:lnTo>
                        <a:pt x="918" y="1495"/>
                      </a:lnTo>
                      <a:lnTo>
                        <a:pt x="943" y="1493"/>
                      </a:lnTo>
                      <a:lnTo>
                        <a:pt x="983" y="1516"/>
                      </a:lnTo>
                      <a:lnTo>
                        <a:pt x="989" y="1531"/>
                      </a:lnTo>
                      <a:lnTo>
                        <a:pt x="997" y="1464"/>
                      </a:lnTo>
                      <a:lnTo>
                        <a:pt x="982" y="1398"/>
                      </a:lnTo>
                      <a:lnTo>
                        <a:pt x="952" y="1331"/>
                      </a:lnTo>
                      <a:lnTo>
                        <a:pt x="945" y="1296"/>
                      </a:lnTo>
                      <a:lnTo>
                        <a:pt x="952" y="1243"/>
                      </a:lnTo>
                      <a:lnTo>
                        <a:pt x="969" y="1193"/>
                      </a:lnTo>
                      <a:lnTo>
                        <a:pt x="993" y="1150"/>
                      </a:lnTo>
                      <a:lnTo>
                        <a:pt x="1022" y="1114"/>
                      </a:lnTo>
                      <a:lnTo>
                        <a:pt x="1054" y="1047"/>
                      </a:lnTo>
                      <a:lnTo>
                        <a:pt x="1065" y="1008"/>
                      </a:lnTo>
                      <a:lnTo>
                        <a:pt x="1073" y="922"/>
                      </a:lnTo>
                      <a:lnTo>
                        <a:pt x="1153" y="877"/>
                      </a:lnTo>
                      <a:lnTo>
                        <a:pt x="1174" y="793"/>
                      </a:lnTo>
                      <a:lnTo>
                        <a:pt x="1179" y="746"/>
                      </a:lnTo>
                      <a:lnTo>
                        <a:pt x="1178" y="697"/>
                      </a:lnTo>
                      <a:lnTo>
                        <a:pt x="1167" y="665"/>
                      </a:lnTo>
                      <a:lnTo>
                        <a:pt x="1144" y="638"/>
                      </a:lnTo>
                      <a:lnTo>
                        <a:pt x="1077" y="592"/>
                      </a:lnTo>
                      <a:lnTo>
                        <a:pt x="952" y="491"/>
                      </a:lnTo>
                      <a:lnTo>
                        <a:pt x="884" y="373"/>
                      </a:lnTo>
                      <a:lnTo>
                        <a:pt x="873" y="325"/>
                      </a:lnTo>
                      <a:lnTo>
                        <a:pt x="844" y="261"/>
                      </a:lnTo>
                      <a:lnTo>
                        <a:pt x="843" y="180"/>
                      </a:lnTo>
                      <a:lnTo>
                        <a:pt x="877" y="172"/>
                      </a:lnTo>
                      <a:lnTo>
                        <a:pt x="899" y="146"/>
                      </a:lnTo>
                      <a:lnTo>
                        <a:pt x="898" y="113"/>
                      </a:lnTo>
                      <a:lnTo>
                        <a:pt x="823" y="20"/>
                      </a:lnTo>
                      <a:lnTo>
                        <a:pt x="757" y="17"/>
                      </a:lnTo>
                      <a:lnTo>
                        <a:pt x="724" y="0"/>
                      </a:lnTo>
                      <a:lnTo>
                        <a:pt x="650" y="23"/>
                      </a:lnTo>
                      <a:lnTo>
                        <a:pt x="542" y="11"/>
                      </a:lnTo>
                      <a:lnTo>
                        <a:pt x="527" y="0"/>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7" name="Andijan" descr="{&quot;Key&quot;:&quot;andijan&quot;,&quot;Name&quot;:&quot;Andijan&quot;,&quot;Value&quot;:1.0,&quot;Formula&quot;:&quot;&quot;,&quot;Text&quot;:&quot;&quot;,&quot;OfficeApplication&quot;:1,&quot;HasValue&quot;:true}">
                  <a:extLst>
                    <a:ext uri="{FF2B5EF4-FFF2-40B4-BE49-F238E27FC236}">
                      <a16:creationId xmlns:a16="http://schemas.microsoft.com/office/drawing/2014/main" id="{700614B2-9656-6E12-5939-07BE0AD299A6}"/>
                    </a:ext>
                  </a:extLst>
                </p:cNvPr>
                <p:cNvSpPr>
                  <a:spLocks/>
                </p:cNvSpPr>
                <p:nvPr/>
              </p:nvSpPr>
              <p:spPr bwMode="auto">
                <a:xfrm>
                  <a:off x="9220200" y="4352925"/>
                  <a:ext cx="641350" cy="341313"/>
                </a:xfrm>
                <a:custGeom>
                  <a:avLst/>
                  <a:gdLst>
                    <a:gd name="T0" fmla="*/ 375 w 1063"/>
                    <a:gd name="T1" fmla="*/ 135 h 563"/>
                    <a:gd name="T2" fmla="*/ 293 w 1063"/>
                    <a:gd name="T3" fmla="*/ 146 h 563"/>
                    <a:gd name="T4" fmla="*/ 142 w 1063"/>
                    <a:gd name="T5" fmla="*/ 130 h 563"/>
                    <a:gd name="T6" fmla="*/ 92 w 1063"/>
                    <a:gd name="T7" fmla="*/ 132 h 563"/>
                    <a:gd name="T8" fmla="*/ 0 w 1063"/>
                    <a:gd name="T9" fmla="*/ 185 h 563"/>
                    <a:gd name="T10" fmla="*/ 15 w 1063"/>
                    <a:gd name="T11" fmla="*/ 244 h 563"/>
                    <a:gd name="T12" fmla="*/ 79 w 1063"/>
                    <a:gd name="T13" fmla="*/ 308 h 563"/>
                    <a:gd name="T14" fmla="*/ 184 w 1063"/>
                    <a:gd name="T15" fmla="*/ 313 h 563"/>
                    <a:gd name="T16" fmla="*/ 277 w 1063"/>
                    <a:gd name="T17" fmla="*/ 373 h 563"/>
                    <a:gd name="T18" fmla="*/ 408 w 1063"/>
                    <a:gd name="T19" fmla="*/ 373 h 563"/>
                    <a:gd name="T20" fmla="*/ 490 w 1063"/>
                    <a:gd name="T21" fmla="*/ 410 h 563"/>
                    <a:gd name="T22" fmla="*/ 537 w 1063"/>
                    <a:gd name="T23" fmla="*/ 502 h 563"/>
                    <a:gd name="T24" fmla="*/ 530 w 1063"/>
                    <a:gd name="T25" fmla="*/ 522 h 563"/>
                    <a:gd name="T26" fmla="*/ 569 w 1063"/>
                    <a:gd name="T27" fmla="*/ 530 h 563"/>
                    <a:gd name="T28" fmla="*/ 670 w 1063"/>
                    <a:gd name="T29" fmla="*/ 542 h 563"/>
                    <a:gd name="T30" fmla="*/ 654 w 1063"/>
                    <a:gd name="T31" fmla="*/ 485 h 563"/>
                    <a:gd name="T32" fmla="*/ 597 w 1063"/>
                    <a:gd name="T33" fmla="*/ 377 h 563"/>
                    <a:gd name="T34" fmla="*/ 704 w 1063"/>
                    <a:gd name="T35" fmla="*/ 430 h 563"/>
                    <a:gd name="T36" fmla="*/ 788 w 1063"/>
                    <a:gd name="T37" fmla="*/ 460 h 563"/>
                    <a:gd name="T38" fmla="*/ 837 w 1063"/>
                    <a:gd name="T39" fmla="*/ 415 h 563"/>
                    <a:gd name="T40" fmla="*/ 845 w 1063"/>
                    <a:gd name="T41" fmla="*/ 352 h 563"/>
                    <a:gd name="T42" fmla="*/ 919 w 1063"/>
                    <a:gd name="T43" fmla="*/ 308 h 563"/>
                    <a:gd name="T44" fmla="*/ 1023 w 1063"/>
                    <a:gd name="T45" fmla="*/ 253 h 563"/>
                    <a:gd name="T46" fmla="*/ 1063 w 1063"/>
                    <a:gd name="T47" fmla="*/ 212 h 563"/>
                    <a:gd name="T48" fmla="*/ 993 w 1063"/>
                    <a:gd name="T49" fmla="*/ 193 h 563"/>
                    <a:gd name="T50" fmla="*/ 907 w 1063"/>
                    <a:gd name="T51" fmla="*/ 187 h 563"/>
                    <a:gd name="T52" fmla="*/ 860 w 1063"/>
                    <a:gd name="T53" fmla="*/ 170 h 563"/>
                    <a:gd name="T54" fmla="*/ 748 w 1063"/>
                    <a:gd name="T55" fmla="*/ 170 h 563"/>
                    <a:gd name="T56" fmla="*/ 619 w 1063"/>
                    <a:gd name="T57" fmla="*/ 94 h 563"/>
                    <a:gd name="T58" fmla="*/ 558 w 1063"/>
                    <a:gd name="T59" fmla="*/ 49 h 563"/>
                    <a:gd name="T60" fmla="*/ 444 w 1063"/>
                    <a:gd name="T61" fmla="*/ 0 h 563"/>
                    <a:gd name="T62" fmla="*/ 369 w 1063"/>
                    <a:gd name="T63" fmla="*/ 5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3" h="563">
                      <a:moveTo>
                        <a:pt x="369" y="54"/>
                      </a:moveTo>
                      <a:lnTo>
                        <a:pt x="375" y="135"/>
                      </a:lnTo>
                      <a:lnTo>
                        <a:pt x="365" y="143"/>
                      </a:lnTo>
                      <a:lnTo>
                        <a:pt x="293" y="146"/>
                      </a:lnTo>
                      <a:lnTo>
                        <a:pt x="199" y="127"/>
                      </a:lnTo>
                      <a:lnTo>
                        <a:pt x="142" y="130"/>
                      </a:lnTo>
                      <a:lnTo>
                        <a:pt x="118" y="142"/>
                      </a:lnTo>
                      <a:lnTo>
                        <a:pt x="92" y="132"/>
                      </a:lnTo>
                      <a:lnTo>
                        <a:pt x="28" y="149"/>
                      </a:lnTo>
                      <a:lnTo>
                        <a:pt x="0" y="185"/>
                      </a:lnTo>
                      <a:lnTo>
                        <a:pt x="29" y="227"/>
                      </a:lnTo>
                      <a:lnTo>
                        <a:pt x="15" y="244"/>
                      </a:lnTo>
                      <a:lnTo>
                        <a:pt x="44" y="271"/>
                      </a:lnTo>
                      <a:lnTo>
                        <a:pt x="79" y="308"/>
                      </a:lnTo>
                      <a:lnTo>
                        <a:pt x="87" y="292"/>
                      </a:lnTo>
                      <a:lnTo>
                        <a:pt x="184" y="313"/>
                      </a:lnTo>
                      <a:lnTo>
                        <a:pt x="247" y="367"/>
                      </a:lnTo>
                      <a:lnTo>
                        <a:pt x="277" y="373"/>
                      </a:lnTo>
                      <a:lnTo>
                        <a:pt x="387" y="388"/>
                      </a:lnTo>
                      <a:lnTo>
                        <a:pt x="408" y="373"/>
                      </a:lnTo>
                      <a:lnTo>
                        <a:pt x="452" y="402"/>
                      </a:lnTo>
                      <a:lnTo>
                        <a:pt x="490" y="410"/>
                      </a:lnTo>
                      <a:lnTo>
                        <a:pt x="532" y="502"/>
                      </a:lnTo>
                      <a:lnTo>
                        <a:pt x="537" y="502"/>
                      </a:lnTo>
                      <a:lnTo>
                        <a:pt x="558" y="515"/>
                      </a:lnTo>
                      <a:lnTo>
                        <a:pt x="530" y="522"/>
                      </a:lnTo>
                      <a:lnTo>
                        <a:pt x="539" y="532"/>
                      </a:lnTo>
                      <a:lnTo>
                        <a:pt x="569" y="530"/>
                      </a:lnTo>
                      <a:lnTo>
                        <a:pt x="647" y="563"/>
                      </a:lnTo>
                      <a:lnTo>
                        <a:pt x="670" y="542"/>
                      </a:lnTo>
                      <a:lnTo>
                        <a:pt x="672" y="522"/>
                      </a:lnTo>
                      <a:lnTo>
                        <a:pt x="654" y="485"/>
                      </a:lnTo>
                      <a:lnTo>
                        <a:pt x="618" y="465"/>
                      </a:lnTo>
                      <a:lnTo>
                        <a:pt x="597" y="377"/>
                      </a:lnTo>
                      <a:lnTo>
                        <a:pt x="677" y="428"/>
                      </a:lnTo>
                      <a:lnTo>
                        <a:pt x="704" y="430"/>
                      </a:lnTo>
                      <a:lnTo>
                        <a:pt x="762" y="462"/>
                      </a:lnTo>
                      <a:lnTo>
                        <a:pt x="788" y="460"/>
                      </a:lnTo>
                      <a:lnTo>
                        <a:pt x="797" y="404"/>
                      </a:lnTo>
                      <a:lnTo>
                        <a:pt x="837" y="415"/>
                      </a:lnTo>
                      <a:lnTo>
                        <a:pt x="854" y="407"/>
                      </a:lnTo>
                      <a:lnTo>
                        <a:pt x="845" y="352"/>
                      </a:lnTo>
                      <a:lnTo>
                        <a:pt x="854" y="329"/>
                      </a:lnTo>
                      <a:lnTo>
                        <a:pt x="919" y="308"/>
                      </a:lnTo>
                      <a:lnTo>
                        <a:pt x="967" y="275"/>
                      </a:lnTo>
                      <a:lnTo>
                        <a:pt x="1023" y="253"/>
                      </a:lnTo>
                      <a:lnTo>
                        <a:pt x="1050" y="237"/>
                      </a:lnTo>
                      <a:lnTo>
                        <a:pt x="1063" y="212"/>
                      </a:lnTo>
                      <a:lnTo>
                        <a:pt x="1054" y="195"/>
                      </a:lnTo>
                      <a:lnTo>
                        <a:pt x="993" y="193"/>
                      </a:lnTo>
                      <a:lnTo>
                        <a:pt x="950" y="165"/>
                      </a:lnTo>
                      <a:lnTo>
                        <a:pt x="907" y="187"/>
                      </a:lnTo>
                      <a:lnTo>
                        <a:pt x="882" y="207"/>
                      </a:lnTo>
                      <a:lnTo>
                        <a:pt x="860" y="170"/>
                      </a:lnTo>
                      <a:lnTo>
                        <a:pt x="833" y="164"/>
                      </a:lnTo>
                      <a:lnTo>
                        <a:pt x="748" y="170"/>
                      </a:lnTo>
                      <a:lnTo>
                        <a:pt x="688" y="157"/>
                      </a:lnTo>
                      <a:lnTo>
                        <a:pt x="619" y="94"/>
                      </a:lnTo>
                      <a:lnTo>
                        <a:pt x="573" y="83"/>
                      </a:lnTo>
                      <a:lnTo>
                        <a:pt x="558" y="49"/>
                      </a:lnTo>
                      <a:lnTo>
                        <a:pt x="484" y="33"/>
                      </a:lnTo>
                      <a:lnTo>
                        <a:pt x="444" y="0"/>
                      </a:lnTo>
                      <a:lnTo>
                        <a:pt x="405" y="43"/>
                      </a:lnTo>
                      <a:lnTo>
                        <a:pt x="369" y="54"/>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8" name="Fergana" descr="{&quot;Key&quot;:&quot;fergana&quot;,&quot;Name&quot;:&quot;Fergana&quot;,&quot;Value&quot;:1.0,&quot;Formula&quot;:&quot;&quot;,&quot;Text&quot;:&quot;&quot;,&quot;OfficeApplication&quot;:1,&quot;HasValue&quot;:true}">
                  <a:extLst>
                    <a:ext uri="{FF2B5EF4-FFF2-40B4-BE49-F238E27FC236}">
                      <a16:creationId xmlns:a16="http://schemas.microsoft.com/office/drawing/2014/main" id="{FD216DEF-A672-2E0D-2612-A7608645B602}"/>
                    </a:ext>
                  </a:extLst>
                </p:cNvPr>
                <p:cNvSpPr>
                  <a:spLocks noEditPoints="1"/>
                </p:cNvSpPr>
                <p:nvPr/>
              </p:nvSpPr>
              <p:spPr bwMode="auto">
                <a:xfrm>
                  <a:off x="8778875" y="4500563"/>
                  <a:ext cx="762000" cy="447675"/>
                </a:xfrm>
                <a:custGeom>
                  <a:avLst/>
                  <a:gdLst>
                    <a:gd name="T0" fmla="*/ 1079 w 1262"/>
                    <a:gd name="T1" fmla="*/ 646 h 741"/>
                    <a:gd name="T2" fmla="*/ 1020 w 1262"/>
                    <a:gd name="T3" fmla="*/ 699 h 741"/>
                    <a:gd name="T4" fmla="*/ 649 w 1262"/>
                    <a:gd name="T5" fmla="*/ 602 h 741"/>
                    <a:gd name="T6" fmla="*/ 529 w 1262"/>
                    <a:gd name="T7" fmla="*/ 516 h 741"/>
                    <a:gd name="T8" fmla="*/ 494 w 1262"/>
                    <a:gd name="T9" fmla="*/ 519 h 741"/>
                    <a:gd name="T10" fmla="*/ 502 w 1262"/>
                    <a:gd name="T11" fmla="*/ 585 h 741"/>
                    <a:gd name="T12" fmla="*/ 588 w 1262"/>
                    <a:gd name="T13" fmla="*/ 669 h 741"/>
                    <a:gd name="T14" fmla="*/ 642 w 1262"/>
                    <a:gd name="T15" fmla="*/ 741 h 741"/>
                    <a:gd name="T16" fmla="*/ 712 w 1262"/>
                    <a:gd name="T17" fmla="*/ 694 h 741"/>
                    <a:gd name="T18" fmla="*/ 699 w 1262"/>
                    <a:gd name="T19" fmla="*/ 599 h 741"/>
                    <a:gd name="T20" fmla="*/ 649 w 1262"/>
                    <a:gd name="T21" fmla="*/ 602 h 741"/>
                    <a:gd name="T22" fmla="*/ 134 w 1262"/>
                    <a:gd name="T23" fmla="*/ 134 h 741"/>
                    <a:gd name="T24" fmla="*/ 18 w 1262"/>
                    <a:gd name="T25" fmla="*/ 234 h 741"/>
                    <a:gd name="T26" fmla="*/ 4 w 1262"/>
                    <a:gd name="T27" fmla="*/ 282 h 741"/>
                    <a:gd name="T28" fmla="*/ 29 w 1262"/>
                    <a:gd name="T29" fmla="*/ 336 h 741"/>
                    <a:gd name="T30" fmla="*/ 164 w 1262"/>
                    <a:gd name="T31" fmla="*/ 381 h 741"/>
                    <a:gd name="T32" fmla="*/ 240 w 1262"/>
                    <a:gd name="T33" fmla="*/ 472 h 741"/>
                    <a:gd name="T34" fmla="*/ 385 w 1262"/>
                    <a:gd name="T35" fmla="*/ 445 h 741"/>
                    <a:gd name="T36" fmla="*/ 475 w 1262"/>
                    <a:gd name="T37" fmla="*/ 417 h 741"/>
                    <a:gd name="T38" fmla="*/ 595 w 1262"/>
                    <a:gd name="T39" fmla="*/ 421 h 741"/>
                    <a:gd name="T40" fmla="*/ 628 w 1262"/>
                    <a:gd name="T41" fmla="*/ 372 h 741"/>
                    <a:gd name="T42" fmla="*/ 719 w 1262"/>
                    <a:gd name="T43" fmla="*/ 395 h 741"/>
                    <a:gd name="T44" fmla="*/ 882 w 1262"/>
                    <a:gd name="T45" fmla="*/ 475 h 741"/>
                    <a:gd name="T46" fmla="*/ 897 w 1262"/>
                    <a:gd name="T47" fmla="*/ 434 h 741"/>
                    <a:gd name="T48" fmla="*/ 947 w 1262"/>
                    <a:gd name="T49" fmla="*/ 469 h 741"/>
                    <a:gd name="T50" fmla="*/ 988 w 1262"/>
                    <a:gd name="T51" fmla="*/ 519 h 741"/>
                    <a:gd name="T52" fmla="*/ 1034 w 1262"/>
                    <a:gd name="T53" fmla="*/ 451 h 741"/>
                    <a:gd name="T54" fmla="*/ 1177 w 1262"/>
                    <a:gd name="T55" fmla="*/ 430 h 741"/>
                    <a:gd name="T56" fmla="*/ 1114 w 1262"/>
                    <a:gd name="T57" fmla="*/ 377 h 741"/>
                    <a:gd name="T58" fmla="*/ 1178 w 1262"/>
                    <a:gd name="T59" fmla="*/ 332 h 741"/>
                    <a:gd name="T60" fmla="*/ 1232 w 1262"/>
                    <a:gd name="T61" fmla="*/ 260 h 741"/>
                    <a:gd name="T62" fmla="*/ 1220 w 1262"/>
                    <a:gd name="T63" fmla="*/ 167 h 741"/>
                    <a:gd name="T64" fmla="*/ 1138 w 1262"/>
                    <a:gd name="T65" fmla="*/ 130 h 741"/>
                    <a:gd name="T66" fmla="*/ 1007 w 1262"/>
                    <a:gd name="T67" fmla="*/ 130 h 741"/>
                    <a:gd name="T68" fmla="*/ 914 w 1262"/>
                    <a:gd name="T69" fmla="*/ 70 h 741"/>
                    <a:gd name="T70" fmla="*/ 809 w 1262"/>
                    <a:gd name="T71" fmla="*/ 65 h 741"/>
                    <a:gd name="T72" fmla="*/ 745 w 1262"/>
                    <a:gd name="T73" fmla="*/ 1 h 741"/>
                    <a:gd name="T74" fmla="*/ 622 w 1262"/>
                    <a:gd name="T75" fmla="*/ 89 h 741"/>
                    <a:gd name="T76" fmla="*/ 529 w 1262"/>
                    <a:gd name="T77" fmla="*/ 111 h 741"/>
                    <a:gd name="T78" fmla="*/ 453 w 1262"/>
                    <a:gd name="T79" fmla="*/ 72 h 741"/>
                    <a:gd name="T80" fmla="*/ 442 w 1262"/>
                    <a:gd name="T81" fmla="*/ 10 h 741"/>
                    <a:gd name="T82" fmla="*/ 305 w 1262"/>
                    <a:gd name="T83" fmla="*/ 0 h 741"/>
                    <a:gd name="T84" fmla="*/ 208 w 1262"/>
                    <a:gd name="T85" fmla="*/ 6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2" h="741">
                      <a:moveTo>
                        <a:pt x="1082" y="717"/>
                      </a:moveTo>
                      <a:lnTo>
                        <a:pt x="1079" y="646"/>
                      </a:lnTo>
                      <a:lnTo>
                        <a:pt x="1018" y="675"/>
                      </a:lnTo>
                      <a:lnTo>
                        <a:pt x="1020" y="699"/>
                      </a:lnTo>
                      <a:lnTo>
                        <a:pt x="1082" y="717"/>
                      </a:lnTo>
                      <a:close/>
                      <a:moveTo>
                        <a:pt x="649" y="602"/>
                      </a:moveTo>
                      <a:lnTo>
                        <a:pt x="579" y="572"/>
                      </a:lnTo>
                      <a:lnTo>
                        <a:pt x="529" y="516"/>
                      </a:lnTo>
                      <a:lnTo>
                        <a:pt x="512" y="507"/>
                      </a:lnTo>
                      <a:lnTo>
                        <a:pt x="494" y="519"/>
                      </a:lnTo>
                      <a:lnTo>
                        <a:pt x="489" y="544"/>
                      </a:lnTo>
                      <a:lnTo>
                        <a:pt x="502" y="585"/>
                      </a:lnTo>
                      <a:lnTo>
                        <a:pt x="528" y="620"/>
                      </a:lnTo>
                      <a:lnTo>
                        <a:pt x="588" y="669"/>
                      </a:lnTo>
                      <a:lnTo>
                        <a:pt x="572" y="711"/>
                      </a:lnTo>
                      <a:lnTo>
                        <a:pt x="642" y="741"/>
                      </a:lnTo>
                      <a:lnTo>
                        <a:pt x="718" y="720"/>
                      </a:lnTo>
                      <a:lnTo>
                        <a:pt x="712" y="694"/>
                      </a:lnTo>
                      <a:lnTo>
                        <a:pt x="673" y="664"/>
                      </a:lnTo>
                      <a:lnTo>
                        <a:pt x="699" y="599"/>
                      </a:lnTo>
                      <a:lnTo>
                        <a:pt x="682" y="590"/>
                      </a:lnTo>
                      <a:lnTo>
                        <a:pt x="649" y="602"/>
                      </a:lnTo>
                      <a:close/>
                      <a:moveTo>
                        <a:pt x="208" y="65"/>
                      </a:moveTo>
                      <a:lnTo>
                        <a:pt x="134" y="134"/>
                      </a:lnTo>
                      <a:lnTo>
                        <a:pt x="60" y="224"/>
                      </a:lnTo>
                      <a:lnTo>
                        <a:pt x="18" y="234"/>
                      </a:lnTo>
                      <a:lnTo>
                        <a:pt x="0" y="246"/>
                      </a:lnTo>
                      <a:lnTo>
                        <a:pt x="4" y="282"/>
                      </a:lnTo>
                      <a:lnTo>
                        <a:pt x="27" y="305"/>
                      </a:lnTo>
                      <a:lnTo>
                        <a:pt x="29" y="336"/>
                      </a:lnTo>
                      <a:lnTo>
                        <a:pt x="122" y="349"/>
                      </a:lnTo>
                      <a:lnTo>
                        <a:pt x="164" y="381"/>
                      </a:lnTo>
                      <a:lnTo>
                        <a:pt x="207" y="455"/>
                      </a:lnTo>
                      <a:lnTo>
                        <a:pt x="240" y="472"/>
                      </a:lnTo>
                      <a:lnTo>
                        <a:pt x="297" y="472"/>
                      </a:lnTo>
                      <a:lnTo>
                        <a:pt x="385" y="445"/>
                      </a:lnTo>
                      <a:lnTo>
                        <a:pt x="458" y="441"/>
                      </a:lnTo>
                      <a:lnTo>
                        <a:pt x="475" y="417"/>
                      </a:lnTo>
                      <a:lnTo>
                        <a:pt x="513" y="411"/>
                      </a:lnTo>
                      <a:lnTo>
                        <a:pt x="595" y="421"/>
                      </a:lnTo>
                      <a:lnTo>
                        <a:pt x="615" y="420"/>
                      </a:lnTo>
                      <a:lnTo>
                        <a:pt x="628" y="372"/>
                      </a:lnTo>
                      <a:lnTo>
                        <a:pt x="673" y="395"/>
                      </a:lnTo>
                      <a:lnTo>
                        <a:pt x="719" y="395"/>
                      </a:lnTo>
                      <a:lnTo>
                        <a:pt x="813" y="455"/>
                      </a:lnTo>
                      <a:lnTo>
                        <a:pt x="882" y="475"/>
                      </a:lnTo>
                      <a:lnTo>
                        <a:pt x="898" y="474"/>
                      </a:lnTo>
                      <a:lnTo>
                        <a:pt x="897" y="434"/>
                      </a:lnTo>
                      <a:lnTo>
                        <a:pt x="907" y="424"/>
                      </a:lnTo>
                      <a:lnTo>
                        <a:pt x="947" y="469"/>
                      </a:lnTo>
                      <a:lnTo>
                        <a:pt x="957" y="502"/>
                      </a:lnTo>
                      <a:lnTo>
                        <a:pt x="988" y="519"/>
                      </a:lnTo>
                      <a:lnTo>
                        <a:pt x="1018" y="499"/>
                      </a:lnTo>
                      <a:lnTo>
                        <a:pt x="1034" y="451"/>
                      </a:lnTo>
                      <a:lnTo>
                        <a:pt x="1049" y="431"/>
                      </a:lnTo>
                      <a:lnTo>
                        <a:pt x="1177" y="430"/>
                      </a:lnTo>
                      <a:lnTo>
                        <a:pt x="1123" y="401"/>
                      </a:lnTo>
                      <a:lnTo>
                        <a:pt x="1114" y="377"/>
                      </a:lnTo>
                      <a:lnTo>
                        <a:pt x="1164" y="350"/>
                      </a:lnTo>
                      <a:lnTo>
                        <a:pt x="1178" y="332"/>
                      </a:lnTo>
                      <a:lnTo>
                        <a:pt x="1183" y="286"/>
                      </a:lnTo>
                      <a:lnTo>
                        <a:pt x="1232" y="260"/>
                      </a:lnTo>
                      <a:lnTo>
                        <a:pt x="1262" y="259"/>
                      </a:lnTo>
                      <a:lnTo>
                        <a:pt x="1220" y="167"/>
                      </a:lnTo>
                      <a:lnTo>
                        <a:pt x="1182" y="159"/>
                      </a:lnTo>
                      <a:lnTo>
                        <a:pt x="1138" y="130"/>
                      </a:lnTo>
                      <a:lnTo>
                        <a:pt x="1117" y="145"/>
                      </a:lnTo>
                      <a:lnTo>
                        <a:pt x="1007" y="130"/>
                      </a:lnTo>
                      <a:lnTo>
                        <a:pt x="977" y="124"/>
                      </a:lnTo>
                      <a:lnTo>
                        <a:pt x="914" y="70"/>
                      </a:lnTo>
                      <a:lnTo>
                        <a:pt x="817" y="49"/>
                      </a:lnTo>
                      <a:lnTo>
                        <a:pt x="809" y="65"/>
                      </a:lnTo>
                      <a:lnTo>
                        <a:pt x="774" y="28"/>
                      </a:lnTo>
                      <a:lnTo>
                        <a:pt x="745" y="1"/>
                      </a:lnTo>
                      <a:lnTo>
                        <a:pt x="694" y="17"/>
                      </a:lnTo>
                      <a:lnTo>
                        <a:pt x="622" y="89"/>
                      </a:lnTo>
                      <a:lnTo>
                        <a:pt x="589" y="126"/>
                      </a:lnTo>
                      <a:lnTo>
                        <a:pt x="529" y="111"/>
                      </a:lnTo>
                      <a:lnTo>
                        <a:pt x="478" y="91"/>
                      </a:lnTo>
                      <a:lnTo>
                        <a:pt x="453" y="72"/>
                      </a:lnTo>
                      <a:lnTo>
                        <a:pt x="414" y="65"/>
                      </a:lnTo>
                      <a:lnTo>
                        <a:pt x="442" y="10"/>
                      </a:lnTo>
                      <a:lnTo>
                        <a:pt x="365" y="14"/>
                      </a:lnTo>
                      <a:lnTo>
                        <a:pt x="305" y="0"/>
                      </a:lnTo>
                      <a:lnTo>
                        <a:pt x="283" y="26"/>
                      </a:lnTo>
                      <a:lnTo>
                        <a:pt x="208" y="65"/>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99" name="Namangan" descr="{&quot;Key&quot;:&quot;namangan&quot;,&quot;Name&quot;:&quot;Namangan&quot;,&quot;Value&quot;:1.0,&quot;Formula&quot;:&quot;&quot;,&quot;Text&quot;:&quot;&quot;,&quot;OfficeApplication&quot;:1,&quot;HasValue&quot;:true}">
                  <a:extLst>
                    <a:ext uri="{FF2B5EF4-FFF2-40B4-BE49-F238E27FC236}">
                      <a16:creationId xmlns:a16="http://schemas.microsoft.com/office/drawing/2014/main" id="{E7A20571-E770-847E-5DD9-2F965010A175}"/>
                    </a:ext>
                  </a:extLst>
                </p:cNvPr>
                <p:cNvSpPr>
                  <a:spLocks noEditPoints="1"/>
                </p:cNvSpPr>
                <p:nvPr/>
              </p:nvSpPr>
              <p:spPr bwMode="auto">
                <a:xfrm>
                  <a:off x="8662988" y="4119563"/>
                  <a:ext cx="782638" cy="457200"/>
                </a:xfrm>
                <a:custGeom>
                  <a:avLst/>
                  <a:gdLst>
                    <a:gd name="T0" fmla="*/ 1269 w 1295"/>
                    <a:gd name="T1" fmla="*/ 395 h 755"/>
                    <a:gd name="T2" fmla="*/ 1182 w 1295"/>
                    <a:gd name="T3" fmla="*/ 285 h 755"/>
                    <a:gd name="T4" fmla="*/ 1093 w 1295"/>
                    <a:gd name="T5" fmla="*/ 286 h 755"/>
                    <a:gd name="T6" fmla="*/ 1023 w 1295"/>
                    <a:gd name="T7" fmla="*/ 286 h 755"/>
                    <a:gd name="T8" fmla="*/ 968 w 1295"/>
                    <a:gd name="T9" fmla="*/ 166 h 755"/>
                    <a:gd name="T10" fmla="*/ 839 w 1295"/>
                    <a:gd name="T11" fmla="*/ 81 h 755"/>
                    <a:gd name="T12" fmla="*/ 822 w 1295"/>
                    <a:gd name="T13" fmla="*/ 44 h 755"/>
                    <a:gd name="T14" fmla="*/ 762 w 1295"/>
                    <a:gd name="T15" fmla="*/ 13 h 755"/>
                    <a:gd name="T16" fmla="*/ 797 w 1295"/>
                    <a:gd name="T17" fmla="*/ 79 h 755"/>
                    <a:gd name="T18" fmla="*/ 797 w 1295"/>
                    <a:gd name="T19" fmla="*/ 181 h 755"/>
                    <a:gd name="T20" fmla="*/ 762 w 1295"/>
                    <a:gd name="T21" fmla="*/ 204 h 755"/>
                    <a:gd name="T22" fmla="*/ 728 w 1295"/>
                    <a:gd name="T23" fmla="*/ 313 h 755"/>
                    <a:gd name="T24" fmla="*/ 722 w 1295"/>
                    <a:gd name="T25" fmla="*/ 353 h 755"/>
                    <a:gd name="T26" fmla="*/ 652 w 1295"/>
                    <a:gd name="T27" fmla="*/ 353 h 755"/>
                    <a:gd name="T28" fmla="*/ 603 w 1295"/>
                    <a:gd name="T29" fmla="*/ 303 h 755"/>
                    <a:gd name="T30" fmla="*/ 564 w 1295"/>
                    <a:gd name="T31" fmla="*/ 299 h 755"/>
                    <a:gd name="T32" fmla="*/ 579 w 1295"/>
                    <a:gd name="T33" fmla="*/ 356 h 755"/>
                    <a:gd name="T34" fmla="*/ 502 w 1295"/>
                    <a:gd name="T35" fmla="*/ 313 h 755"/>
                    <a:gd name="T36" fmla="*/ 419 w 1295"/>
                    <a:gd name="T37" fmla="*/ 285 h 755"/>
                    <a:gd name="T38" fmla="*/ 305 w 1295"/>
                    <a:gd name="T39" fmla="*/ 243 h 755"/>
                    <a:gd name="T40" fmla="*/ 228 w 1295"/>
                    <a:gd name="T41" fmla="*/ 141 h 755"/>
                    <a:gd name="T42" fmla="*/ 119 w 1295"/>
                    <a:gd name="T43" fmla="*/ 65 h 755"/>
                    <a:gd name="T44" fmla="*/ 29 w 1295"/>
                    <a:gd name="T45" fmla="*/ 115 h 755"/>
                    <a:gd name="T46" fmla="*/ 20 w 1295"/>
                    <a:gd name="T47" fmla="*/ 145 h 755"/>
                    <a:gd name="T48" fmla="*/ 17 w 1295"/>
                    <a:gd name="T49" fmla="*/ 225 h 755"/>
                    <a:gd name="T50" fmla="*/ 35 w 1295"/>
                    <a:gd name="T51" fmla="*/ 275 h 755"/>
                    <a:gd name="T52" fmla="*/ 114 w 1295"/>
                    <a:gd name="T53" fmla="*/ 414 h 755"/>
                    <a:gd name="T54" fmla="*/ 133 w 1295"/>
                    <a:gd name="T55" fmla="*/ 445 h 755"/>
                    <a:gd name="T56" fmla="*/ 327 w 1295"/>
                    <a:gd name="T57" fmla="*/ 595 h 755"/>
                    <a:gd name="T58" fmla="*/ 282 w 1295"/>
                    <a:gd name="T59" fmla="*/ 595 h 755"/>
                    <a:gd name="T60" fmla="*/ 364 w 1295"/>
                    <a:gd name="T61" fmla="*/ 646 h 755"/>
                    <a:gd name="T62" fmla="*/ 397 w 1295"/>
                    <a:gd name="T63" fmla="*/ 688 h 755"/>
                    <a:gd name="T64" fmla="*/ 473 w 1295"/>
                    <a:gd name="T65" fmla="*/ 655 h 755"/>
                    <a:gd name="T66" fmla="*/ 555 w 1295"/>
                    <a:gd name="T67" fmla="*/ 643 h 755"/>
                    <a:gd name="T68" fmla="*/ 604 w 1295"/>
                    <a:gd name="T69" fmla="*/ 694 h 755"/>
                    <a:gd name="T70" fmla="*/ 668 w 1295"/>
                    <a:gd name="T71" fmla="*/ 720 h 755"/>
                    <a:gd name="T72" fmla="*/ 779 w 1295"/>
                    <a:gd name="T73" fmla="*/ 755 h 755"/>
                    <a:gd name="T74" fmla="*/ 884 w 1295"/>
                    <a:gd name="T75" fmla="*/ 646 h 755"/>
                    <a:gd name="T76" fmla="*/ 949 w 1295"/>
                    <a:gd name="T77" fmla="*/ 613 h 755"/>
                    <a:gd name="T78" fmla="*/ 948 w 1295"/>
                    <a:gd name="T79" fmla="*/ 535 h 755"/>
                    <a:gd name="T80" fmla="*/ 1038 w 1295"/>
                    <a:gd name="T81" fmla="*/ 528 h 755"/>
                    <a:gd name="T82" fmla="*/ 1119 w 1295"/>
                    <a:gd name="T83" fmla="*/ 513 h 755"/>
                    <a:gd name="T84" fmla="*/ 1285 w 1295"/>
                    <a:gd name="T85" fmla="*/ 529 h 755"/>
                    <a:gd name="T86" fmla="*/ 1289 w 1295"/>
                    <a:gd name="T87" fmla="*/ 440 h 755"/>
                    <a:gd name="T88" fmla="*/ 257 w 1295"/>
                    <a:gd name="T89" fmla="*/ 484 h 755"/>
                    <a:gd name="T90" fmla="*/ 178 w 1295"/>
                    <a:gd name="T91" fmla="*/ 432 h 755"/>
                    <a:gd name="T92" fmla="*/ 257 w 1295"/>
                    <a:gd name="T93" fmla="*/ 48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5" h="755">
                      <a:moveTo>
                        <a:pt x="1272" y="445"/>
                      </a:moveTo>
                      <a:lnTo>
                        <a:pt x="1269" y="395"/>
                      </a:lnTo>
                      <a:lnTo>
                        <a:pt x="1218" y="293"/>
                      </a:lnTo>
                      <a:lnTo>
                        <a:pt x="1182" y="285"/>
                      </a:lnTo>
                      <a:lnTo>
                        <a:pt x="1142" y="318"/>
                      </a:lnTo>
                      <a:lnTo>
                        <a:pt x="1093" y="286"/>
                      </a:lnTo>
                      <a:lnTo>
                        <a:pt x="1043" y="294"/>
                      </a:lnTo>
                      <a:lnTo>
                        <a:pt x="1023" y="286"/>
                      </a:lnTo>
                      <a:lnTo>
                        <a:pt x="987" y="191"/>
                      </a:lnTo>
                      <a:lnTo>
                        <a:pt x="968" y="166"/>
                      </a:lnTo>
                      <a:lnTo>
                        <a:pt x="877" y="81"/>
                      </a:lnTo>
                      <a:lnTo>
                        <a:pt x="839" y="81"/>
                      </a:lnTo>
                      <a:lnTo>
                        <a:pt x="835" y="101"/>
                      </a:lnTo>
                      <a:lnTo>
                        <a:pt x="822" y="44"/>
                      </a:lnTo>
                      <a:lnTo>
                        <a:pt x="795" y="0"/>
                      </a:lnTo>
                      <a:lnTo>
                        <a:pt x="762" y="13"/>
                      </a:lnTo>
                      <a:lnTo>
                        <a:pt x="770" y="57"/>
                      </a:lnTo>
                      <a:lnTo>
                        <a:pt x="797" y="79"/>
                      </a:lnTo>
                      <a:lnTo>
                        <a:pt x="805" y="138"/>
                      </a:lnTo>
                      <a:lnTo>
                        <a:pt x="797" y="181"/>
                      </a:lnTo>
                      <a:lnTo>
                        <a:pt x="784" y="199"/>
                      </a:lnTo>
                      <a:lnTo>
                        <a:pt x="762" y="204"/>
                      </a:lnTo>
                      <a:lnTo>
                        <a:pt x="677" y="173"/>
                      </a:lnTo>
                      <a:lnTo>
                        <a:pt x="728" y="313"/>
                      </a:lnTo>
                      <a:lnTo>
                        <a:pt x="733" y="341"/>
                      </a:lnTo>
                      <a:lnTo>
                        <a:pt x="722" y="353"/>
                      </a:lnTo>
                      <a:lnTo>
                        <a:pt x="664" y="316"/>
                      </a:lnTo>
                      <a:lnTo>
                        <a:pt x="652" y="353"/>
                      </a:lnTo>
                      <a:lnTo>
                        <a:pt x="622" y="332"/>
                      </a:lnTo>
                      <a:lnTo>
                        <a:pt x="603" y="303"/>
                      </a:lnTo>
                      <a:lnTo>
                        <a:pt x="575" y="291"/>
                      </a:lnTo>
                      <a:lnTo>
                        <a:pt x="564" y="299"/>
                      </a:lnTo>
                      <a:lnTo>
                        <a:pt x="580" y="341"/>
                      </a:lnTo>
                      <a:lnTo>
                        <a:pt x="579" y="356"/>
                      </a:lnTo>
                      <a:lnTo>
                        <a:pt x="528" y="316"/>
                      </a:lnTo>
                      <a:lnTo>
                        <a:pt x="502" y="313"/>
                      </a:lnTo>
                      <a:lnTo>
                        <a:pt x="453" y="290"/>
                      </a:lnTo>
                      <a:lnTo>
                        <a:pt x="419" y="285"/>
                      </a:lnTo>
                      <a:lnTo>
                        <a:pt x="378" y="288"/>
                      </a:lnTo>
                      <a:lnTo>
                        <a:pt x="305" y="243"/>
                      </a:lnTo>
                      <a:lnTo>
                        <a:pt x="269" y="251"/>
                      </a:lnTo>
                      <a:lnTo>
                        <a:pt x="228" y="141"/>
                      </a:lnTo>
                      <a:lnTo>
                        <a:pt x="172" y="82"/>
                      </a:lnTo>
                      <a:lnTo>
                        <a:pt x="119" y="65"/>
                      </a:lnTo>
                      <a:lnTo>
                        <a:pt x="50" y="107"/>
                      </a:lnTo>
                      <a:lnTo>
                        <a:pt x="29" y="115"/>
                      </a:lnTo>
                      <a:lnTo>
                        <a:pt x="25" y="115"/>
                      </a:lnTo>
                      <a:lnTo>
                        <a:pt x="20" y="145"/>
                      </a:lnTo>
                      <a:lnTo>
                        <a:pt x="0" y="185"/>
                      </a:lnTo>
                      <a:lnTo>
                        <a:pt x="17" y="225"/>
                      </a:lnTo>
                      <a:lnTo>
                        <a:pt x="35" y="228"/>
                      </a:lnTo>
                      <a:lnTo>
                        <a:pt x="35" y="275"/>
                      </a:lnTo>
                      <a:lnTo>
                        <a:pt x="94" y="353"/>
                      </a:lnTo>
                      <a:lnTo>
                        <a:pt x="114" y="414"/>
                      </a:lnTo>
                      <a:lnTo>
                        <a:pt x="115" y="432"/>
                      </a:lnTo>
                      <a:lnTo>
                        <a:pt x="133" y="445"/>
                      </a:lnTo>
                      <a:lnTo>
                        <a:pt x="164" y="468"/>
                      </a:lnTo>
                      <a:lnTo>
                        <a:pt x="327" y="595"/>
                      </a:lnTo>
                      <a:lnTo>
                        <a:pt x="324" y="613"/>
                      </a:lnTo>
                      <a:lnTo>
                        <a:pt x="282" y="595"/>
                      </a:lnTo>
                      <a:lnTo>
                        <a:pt x="298" y="632"/>
                      </a:lnTo>
                      <a:lnTo>
                        <a:pt x="364" y="646"/>
                      </a:lnTo>
                      <a:lnTo>
                        <a:pt x="394" y="660"/>
                      </a:lnTo>
                      <a:lnTo>
                        <a:pt x="397" y="688"/>
                      </a:lnTo>
                      <a:lnTo>
                        <a:pt x="398" y="694"/>
                      </a:lnTo>
                      <a:lnTo>
                        <a:pt x="473" y="655"/>
                      </a:lnTo>
                      <a:lnTo>
                        <a:pt x="495" y="629"/>
                      </a:lnTo>
                      <a:lnTo>
                        <a:pt x="555" y="643"/>
                      </a:lnTo>
                      <a:lnTo>
                        <a:pt x="632" y="639"/>
                      </a:lnTo>
                      <a:lnTo>
                        <a:pt x="604" y="694"/>
                      </a:lnTo>
                      <a:lnTo>
                        <a:pt x="643" y="701"/>
                      </a:lnTo>
                      <a:lnTo>
                        <a:pt x="668" y="720"/>
                      </a:lnTo>
                      <a:lnTo>
                        <a:pt x="719" y="740"/>
                      </a:lnTo>
                      <a:lnTo>
                        <a:pt x="779" y="755"/>
                      </a:lnTo>
                      <a:lnTo>
                        <a:pt x="812" y="718"/>
                      </a:lnTo>
                      <a:lnTo>
                        <a:pt x="884" y="646"/>
                      </a:lnTo>
                      <a:lnTo>
                        <a:pt x="935" y="630"/>
                      </a:lnTo>
                      <a:lnTo>
                        <a:pt x="949" y="613"/>
                      </a:lnTo>
                      <a:lnTo>
                        <a:pt x="920" y="571"/>
                      </a:lnTo>
                      <a:lnTo>
                        <a:pt x="948" y="535"/>
                      </a:lnTo>
                      <a:lnTo>
                        <a:pt x="1012" y="518"/>
                      </a:lnTo>
                      <a:lnTo>
                        <a:pt x="1038" y="528"/>
                      </a:lnTo>
                      <a:lnTo>
                        <a:pt x="1062" y="516"/>
                      </a:lnTo>
                      <a:lnTo>
                        <a:pt x="1119" y="513"/>
                      </a:lnTo>
                      <a:lnTo>
                        <a:pt x="1213" y="532"/>
                      </a:lnTo>
                      <a:lnTo>
                        <a:pt x="1285" y="529"/>
                      </a:lnTo>
                      <a:lnTo>
                        <a:pt x="1295" y="521"/>
                      </a:lnTo>
                      <a:lnTo>
                        <a:pt x="1289" y="440"/>
                      </a:lnTo>
                      <a:lnTo>
                        <a:pt x="1272" y="445"/>
                      </a:lnTo>
                      <a:close/>
                      <a:moveTo>
                        <a:pt x="257" y="484"/>
                      </a:moveTo>
                      <a:lnTo>
                        <a:pt x="233" y="485"/>
                      </a:lnTo>
                      <a:lnTo>
                        <a:pt x="178" y="432"/>
                      </a:lnTo>
                      <a:lnTo>
                        <a:pt x="209" y="438"/>
                      </a:lnTo>
                      <a:lnTo>
                        <a:pt x="257" y="484"/>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100" name="Jizzakh" descr="{&quot;Key&quot;:&quot;jizzakh&quot;,&quot;Name&quot;:&quot;Jizzakh&quot;,&quot;Value&quot;:1.0,&quot;Formula&quot;:&quot;&quot;,&quot;Text&quot;:&quot;&quot;,&quot;OfficeApplication&quot;:1,&quot;HasValue&quot;:true}">
                  <a:extLst>
                    <a:ext uri="{FF2B5EF4-FFF2-40B4-BE49-F238E27FC236}">
                      <a16:creationId xmlns:a16="http://schemas.microsoft.com/office/drawing/2014/main" id="{0A968FBA-2E99-A23F-2503-EB00AC33E61C}"/>
                    </a:ext>
                  </a:extLst>
                </p:cNvPr>
                <p:cNvSpPr>
                  <a:spLocks/>
                </p:cNvSpPr>
                <p:nvPr/>
              </p:nvSpPr>
              <p:spPr bwMode="auto">
                <a:xfrm>
                  <a:off x="7156450" y="4289425"/>
                  <a:ext cx="1016000" cy="855663"/>
                </a:xfrm>
                <a:custGeom>
                  <a:avLst/>
                  <a:gdLst>
                    <a:gd name="T0" fmla="*/ 1039 w 1681"/>
                    <a:gd name="T1" fmla="*/ 332 h 1413"/>
                    <a:gd name="T2" fmla="*/ 1040 w 1681"/>
                    <a:gd name="T3" fmla="*/ 268 h 1413"/>
                    <a:gd name="T4" fmla="*/ 1034 w 1681"/>
                    <a:gd name="T5" fmla="*/ 139 h 1413"/>
                    <a:gd name="T6" fmla="*/ 999 w 1681"/>
                    <a:gd name="T7" fmla="*/ 129 h 1413"/>
                    <a:gd name="T8" fmla="*/ 927 w 1681"/>
                    <a:gd name="T9" fmla="*/ 70 h 1413"/>
                    <a:gd name="T10" fmla="*/ 832 w 1681"/>
                    <a:gd name="T11" fmla="*/ 23 h 1413"/>
                    <a:gd name="T12" fmla="*/ 740 w 1681"/>
                    <a:gd name="T13" fmla="*/ 14 h 1413"/>
                    <a:gd name="T14" fmla="*/ 91 w 1681"/>
                    <a:gd name="T15" fmla="*/ 42 h 1413"/>
                    <a:gd name="T16" fmla="*/ 7 w 1681"/>
                    <a:gd name="T17" fmla="*/ 73 h 1413"/>
                    <a:gd name="T18" fmla="*/ 44 w 1681"/>
                    <a:gd name="T19" fmla="*/ 209 h 1413"/>
                    <a:gd name="T20" fmla="*/ 144 w 1681"/>
                    <a:gd name="T21" fmla="*/ 254 h 1413"/>
                    <a:gd name="T22" fmla="*/ 192 w 1681"/>
                    <a:gd name="T23" fmla="*/ 392 h 1413"/>
                    <a:gd name="T24" fmla="*/ 150 w 1681"/>
                    <a:gd name="T25" fmla="*/ 582 h 1413"/>
                    <a:gd name="T26" fmla="*/ 329 w 1681"/>
                    <a:gd name="T27" fmla="*/ 594 h 1413"/>
                    <a:gd name="T28" fmla="*/ 352 w 1681"/>
                    <a:gd name="T29" fmla="*/ 677 h 1413"/>
                    <a:gd name="T30" fmla="*/ 420 w 1681"/>
                    <a:gd name="T31" fmla="*/ 790 h 1413"/>
                    <a:gd name="T32" fmla="*/ 459 w 1681"/>
                    <a:gd name="T33" fmla="*/ 840 h 1413"/>
                    <a:gd name="T34" fmla="*/ 444 w 1681"/>
                    <a:gd name="T35" fmla="*/ 887 h 1413"/>
                    <a:gd name="T36" fmla="*/ 526 w 1681"/>
                    <a:gd name="T37" fmla="*/ 945 h 1413"/>
                    <a:gd name="T38" fmla="*/ 560 w 1681"/>
                    <a:gd name="T39" fmla="*/ 987 h 1413"/>
                    <a:gd name="T40" fmla="*/ 671 w 1681"/>
                    <a:gd name="T41" fmla="*/ 1007 h 1413"/>
                    <a:gd name="T42" fmla="*/ 841 w 1681"/>
                    <a:gd name="T43" fmla="*/ 1037 h 1413"/>
                    <a:gd name="T44" fmla="*/ 897 w 1681"/>
                    <a:gd name="T45" fmla="*/ 1132 h 1413"/>
                    <a:gd name="T46" fmla="*/ 836 w 1681"/>
                    <a:gd name="T47" fmla="*/ 1243 h 1413"/>
                    <a:gd name="T48" fmla="*/ 807 w 1681"/>
                    <a:gd name="T49" fmla="*/ 1322 h 1413"/>
                    <a:gd name="T50" fmla="*/ 929 w 1681"/>
                    <a:gd name="T51" fmla="*/ 1413 h 1413"/>
                    <a:gd name="T52" fmla="*/ 962 w 1681"/>
                    <a:gd name="T53" fmla="*/ 1357 h 1413"/>
                    <a:gd name="T54" fmla="*/ 1065 w 1681"/>
                    <a:gd name="T55" fmla="*/ 1305 h 1413"/>
                    <a:gd name="T56" fmla="*/ 1369 w 1681"/>
                    <a:gd name="T57" fmla="*/ 1355 h 1413"/>
                    <a:gd name="T58" fmla="*/ 1531 w 1681"/>
                    <a:gd name="T59" fmla="*/ 1378 h 1413"/>
                    <a:gd name="T60" fmla="*/ 1649 w 1681"/>
                    <a:gd name="T61" fmla="*/ 1360 h 1413"/>
                    <a:gd name="T62" fmla="*/ 1651 w 1681"/>
                    <a:gd name="T63" fmla="*/ 1128 h 1413"/>
                    <a:gd name="T64" fmla="*/ 1662 w 1681"/>
                    <a:gd name="T65" fmla="*/ 1112 h 1413"/>
                    <a:gd name="T66" fmla="*/ 1615 w 1681"/>
                    <a:gd name="T67" fmla="*/ 955 h 1413"/>
                    <a:gd name="T68" fmla="*/ 1632 w 1681"/>
                    <a:gd name="T69" fmla="*/ 894 h 1413"/>
                    <a:gd name="T70" fmla="*/ 1560 w 1681"/>
                    <a:gd name="T71" fmla="*/ 840 h 1413"/>
                    <a:gd name="T72" fmla="*/ 1579 w 1681"/>
                    <a:gd name="T73" fmla="*/ 753 h 1413"/>
                    <a:gd name="T74" fmla="*/ 1232 w 1681"/>
                    <a:gd name="T75" fmla="*/ 795 h 1413"/>
                    <a:gd name="T76" fmla="*/ 1187 w 1681"/>
                    <a:gd name="T77" fmla="*/ 730 h 1413"/>
                    <a:gd name="T78" fmla="*/ 1185 w 1681"/>
                    <a:gd name="T79" fmla="*/ 555 h 1413"/>
                    <a:gd name="T80" fmla="*/ 1217 w 1681"/>
                    <a:gd name="T81" fmla="*/ 482 h 1413"/>
                    <a:gd name="T82" fmla="*/ 1185 w 1681"/>
                    <a:gd name="T83" fmla="*/ 426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1" h="1413">
                      <a:moveTo>
                        <a:pt x="1185" y="426"/>
                      </a:moveTo>
                      <a:lnTo>
                        <a:pt x="1039" y="332"/>
                      </a:lnTo>
                      <a:lnTo>
                        <a:pt x="996" y="320"/>
                      </a:lnTo>
                      <a:lnTo>
                        <a:pt x="1040" y="268"/>
                      </a:lnTo>
                      <a:lnTo>
                        <a:pt x="1045" y="233"/>
                      </a:lnTo>
                      <a:lnTo>
                        <a:pt x="1034" y="139"/>
                      </a:lnTo>
                      <a:lnTo>
                        <a:pt x="1010" y="110"/>
                      </a:lnTo>
                      <a:lnTo>
                        <a:pt x="999" y="129"/>
                      </a:lnTo>
                      <a:lnTo>
                        <a:pt x="967" y="129"/>
                      </a:lnTo>
                      <a:lnTo>
                        <a:pt x="927" y="70"/>
                      </a:lnTo>
                      <a:lnTo>
                        <a:pt x="862" y="0"/>
                      </a:lnTo>
                      <a:lnTo>
                        <a:pt x="832" y="23"/>
                      </a:lnTo>
                      <a:lnTo>
                        <a:pt x="796" y="34"/>
                      </a:lnTo>
                      <a:lnTo>
                        <a:pt x="740" y="14"/>
                      </a:lnTo>
                      <a:lnTo>
                        <a:pt x="121" y="48"/>
                      </a:lnTo>
                      <a:lnTo>
                        <a:pt x="91" y="42"/>
                      </a:lnTo>
                      <a:lnTo>
                        <a:pt x="80" y="39"/>
                      </a:lnTo>
                      <a:lnTo>
                        <a:pt x="7" y="73"/>
                      </a:lnTo>
                      <a:lnTo>
                        <a:pt x="0" y="95"/>
                      </a:lnTo>
                      <a:lnTo>
                        <a:pt x="44" y="209"/>
                      </a:lnTo>
                      <a:lnTo>
                        <a:pt x="79" y="238"/>
                      </a:lnTo>
                      <a:lnTo>
                        <a:pt x="144" y="254"/>
                      </a:lnTo>
                      <a:lnTo>
                        <a:pt x="199" y="348"/>
                      </a:lnTo>
                      <a:lnTo>
                        <a:pt x="192" y="392"/>
                      </a:lnTo>
                      <a:lnTo>
                        <a:pt x="142" y="578"/>
                      </a:lnTo>
                      <a:lnTo>
                        <a:pt x="150" y="582"/>
                      </a:lnTo>
                      <a:lnTo>
                        <a:pt x="235" y="584"/>
                      </a:lnTo>
                      <a:lnTo>
                        <a:pt x="329" y="594"/>
                      </a:lnTo>
                      <a:lnTo>
                        <a:pt x="352" y="648"/>
                      </a:lnTo>
                      <a:lnTo>
                        <a:pt x="352" y="677"/>
                      </a:lnTo>
                      <a:lnTo>
                        <a:pt x="392" y="772"/>
                      </a:lnTo>
                      <a:lnTo>
                        <a:pt x="420" y="790"/>
                      </a:lnTo>
                      <a:lnTo>
                        <a:pt x="434" y="819"/>
                      </a:lnTo>
                      <a:lnTo>
                        <a:pt x="459" y="840"/>
                      </a:lnTo>
                      <a:lnTo>
                        <a:pt x="464" y="860"/>
                      </a:lnTo>
                      <a:lnTo>
                        <a:pt x="444" y="887"/>
                      </a:lnTo>
                      <a:lnTo>
                        <a:pt x="457" y="924"/>
                      </a:lnTo>
                      <a:lnTo>
                        <a:pt x="526" y="945"/>
                      </a:lnTo>
                      <a:lnTo>
                        <a:pt x="530" y="962"/>
                      </a:lnTo>
                      <a:lnTo>
                        <a:pt x="560" y="987"/>
                      </a:lnTo>
                      <a:lnTo>
                        <a:pt x="586" y="994"/>
                      </a:lnTo>
                      <a:lnTo>
                        <a:pt x="671" y="1007"/>
                      </a:lnTo>
                      <a:lnTo>
                        <a:pt x="684" y="1013"/>
                      </a:lnTo>
                      <a:lnTo>
                        <a:pt x="841" y="1037"/>
                      </a:lnTo>
                      <a:lnTo>
                        <a:pt x="857" y="1054"/>
                      </a:lnTo>
                      <a:lnTo>
                        <a:pt x="897" y="1132"/>
                      </a:lnTo>
                      <a:lnTo>
                        <a:pt x="825" y="1168"/>
                      </a:lnTo>
                      <a:lnTo>
                        <a:pt x="836" y="1243"/>
                      </a:lnTo>
                      <a:lnTo>
                        <a:pt x="796" y="1249"/>
                      </a:lnTo>
                      <a:lnTo>
                        <a:pt x="807" y="1322"/>
                      </a:lnTo>
                      <a:lnTo>
                        <a:pt x="819" y="1335"/>
                      </a:lnTo>
                      <a:lnTo>
                        <a:pt x="929" y="1413"/>
                      </a:lnTo>
                      <a:lnTo>
                        <a:pt x="939" y="1412"/>
                      </a:lnTo>
                      <a:lnTo>
                        <a:pt x="962" y="1357"/>
                      </a:lnTo>
                      <a:lnTo>
                        <a:pt x="1014" y="1349"/>
                      </a:lnTo>
                      <a:lnTo>
                        <a:pt x="1065" y="1305"/>
                      </a:lnTo>
                      <a:lnTo>
                        <a:pt x="1121" y="1299"/>
                      </a:lnTo>
                      <a:lnTo>
                        <a:pt x="1369" y="1355"/>
                      </a:lnTo>
                      <a:lnTo>
                        <a:pt x="1471" y="1359"/>
                      </a:lnTo>
                      <a:lnTo>
                        <a:pt x="1531" y="1378"/>
                      </a:lnTo>
                      <a:lnTo>
                        <a:pt x="1637" y="1367"/>
                      </a:lnTo>
                      <a:lnTo>
                        <a:pt x="1649" y="1360"/>
                      </a:lnTo>
                      <a:lnTo>
                        <a:pt x="1681" y="1262"/>
                      </a:lnTo>
                      <a:lnTo>
                        <a:pt x="1651" y="1128"/>
                      </a:lnTo>
                      <a:lnTo>
                        <a:pt x="1661" y="1110"/>
                      </a:lnTo>
                      <a:lnTo>
                        <a:pt x="1662" y="1112"/>
                      </a:lnTo>
                      <a:lnTo>
                        <a:pt x="1650" y="1023"/>
                      </a:lnTo>
                      <a:lnTo>
                        <a:pt x="1615" y="955"/>
                      </a:lnTo>
                      <a:lnTo>
                        <a:pt x="1639" y="893"/>
                      </a:lnTo>
                      <a:lnTo>
                        <a:pt x="1632" y="894"/>
                      </a:lnTo>
                      <a:lnTo>
                        <a:pt x="1549" y="850"/>
                      </a:lnTo>
                      <a:lnTo>
                        <a:pt x="1560" y="840"/>
                      </a:lnTo>
                      <a:lnTo>
                        <a:pt x="1585" y="834"/>
                      </a:lnTo>
                      <a:lnTo>
                        <a:pt x="1579" y="753"/>
                      </a:lnTo>
                      <a:lnTo>
                        <a:pt x="1386" y="799"/>
                      </a:lnTo>
                      <a:lnTo>
                        <a:pt x="1232" y="795"/>
                      </a:lnTo>
                      <a:lnTo>
                        <a:pt x="1212" y="793"/>
                      </a:lnTo>
                      <a:lnTo>
                        <a:pt x="1187" y="730"/>
                      </a:lnTo>
                      <a:lnTo>
                        <a:pt x="1217" y="560"/>
                      </a:lnTo>
                      <a:lnTo>
                        <a:pt x="1185" y="555"/>
                      </a:lnTo>
                      <a:lnTo>
                        <a:pt x="1167" y="494"/>
                      </a:lnTo>
                      <a:lnTo>
                        <a:pt x="1217" y="482"/>
                      </a:lnTo>
                      <a:lnTo>
                        <a:pt x="1216" y="440"/>
                      </a:lnTo>
                      <a:lnTo>
                        <a:pt x="1185" y="426"/>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101" name="Syrdarya" descr="{&quot;Key&quot;:&quot;syrdarya&quot;,&quot;Name&quot;:&quot;Syrdarya&quot;,&quot;Value&quot;:1.0,&quot;Formula&quot;:&quot;&quot;,&quot;Text&quot;:&quot;&quot;,&quot;OfficeApplication&quot;:1,&quot;HasValue&quot;:true}">
                  <a:extLst>
                    <a:ext uri="{FF2B5EF4-FFF2-40B4-BE49-F238E27FC236}">
                      <a16:creationId xmlns:a16="http://schemas.microsoft.com/office/drawing/2014/main" id="{060B990D-D146-EBEB-1362-4D33D1F3E068}"/>
                    </a:ext>
                  </a:extLst>
                </p:cNvPr>
                <p:cNvSpPr>
                  <a:spLocks noEditPoints="1"/>
                </p:cNvSpPr>
                <p:nvPr/>
              </p:nvSpPr>
              <p:spPr bwMode="auto">
                <a:xfrm>
                  <a:off x="7862888" y="4413250"/>
                  <a:ext cx="423863" cy="563563"/>
                </a:xfrm>
                <a:custGeom>
                  <a:avLst/>
                  <a:gdLst>
                    <a:gd name="T0" fmla="*/ 448 w 702"/>
                    <a:gd name="T1" fmla="*/ 751 h 931"/>
                    <a:gd name="T2" fmla="*/ 495 w 702"/>
                    <a:gd name="T3" fmla="*/ 908 h 931"/>
                    <a:gd name="T4" fmla="*/ 522 w 702"/>
                    <a:gd name="T5" fmla="*/ 891 h 931"/>
                    <a:gd name="T6" fmla="*/ 573 w 702"/>
                    <a:gd name="T7" fmla="*/ 899 h 931"/>
                    <a:gd name="T8" fmla="*/ 542 w 702"/>
                    <a:gd name="T9" fmla="*/ 804 h 931"/>
                    <a:gd name="T10" fmla="*/ 627 w 702"/>
                    <a:gd name="T11" fmla="*/ 894 h 931"/>
                    <a:gd name="T12" fmla="*/ 644 w 702"/>
                    <a:gd name="T13" fmla="*/ 864 h 931"/>
                    <a:gd name="T14" fmla="*/ 532 w 702"/>
                    <a:gd name="T15" fmla="*/ 715 h 931"/>
                    <a:gd name="T16" fmla="*/ 607 w 702"/>
                    <a:gd name="T17" fmla="*/ 723 h 931"/>
                    <a:gd name="T18" fmla="*/ 659 w 702"/>
                    <a:gd name="T19" fmla="*/ 681 h 931"/>
                    <a:gd name="T20" fmla="*/ 472 w 702"/>
                    <a:gd name="T21" fmla="*/ 689 h 931"/>
                    <a:gd name="T22" fmla="*/ 205 w 702"/>
                    <a:gd name="T23" fmla="*/ 35 h 931"/>
                    <a:gd name="T24" fmla="*/ 197 w 702"/>
                    <a:gd name="T25" fmla="*/ 83 h 931"/>
                    <a:gd name="T26" fmla="*/ 297 w 702"/>
                    <a:gd name="T27" fmla="*/ 275 h 931"/>
                    <a:gd name="T28" fmla="*/ 199 w 702"/>
                    <a:gd name="T29" fmla="*/ 300 h 931"/>
                    <a:gd name="T30" fmla="*/ 49 w 702"/>
                    <a:gd name="T31" fmla="*/ 236 h 931"/>
                    <a:gd name="T32" fmla="*/ 0 w 702"/>
                    <a:gd name="T33" fmla="*/ 290 h 931"/>
                    <a:gd name="T34" fmla="*/ 50 w 702"/>
                    <a:gd name="T35" fmla="*/ 356 h 931"/>
                    <a:gd name="T36" fmla="*/ 45 w 702"/>
                    <a:gd name="T37" fmla="*/ 589 h 931"/>
                    <a:gd name="T38" fmla="*/ 219 w 702"/>
                    <a:gd name="T39" fmla="*/ 595 h 931"/>
                    <a:gd name="T40" fmla="*/ 418 w 702"/>
                    <a:gd name="T41" fmla="*/ 630 h 931"/>
                    <a:gd name="T42" fmla="*/ 555 w 702"/>
                    <a:gd name="T43" fmla="*/ 606 h 931"/>
                    <a:gd name="T44" fmla="*/ 678 w 702"/>
                    <a:gd name="T45" fmla="*/ 593 h 931"/>
                    <a:gd name="T46" fmla="*/ 675 w 702"/>
                    <a:gd name="T47" fmla="*/ 516 h 931"/>
                    <a:gd name="T48" fmla="*/ 678 w 702"/>
                    <a:gd name="T49" fmla="*/ 403 h 931"/>
                    <a:gd name="T50" fmla="*/ 632 w 702"/>
                    <a:gd name="T51" fmla="*/ 289 h 931"/>
                    <a:gd name="T52" fmla="*/ 610 w 702"/>
                    <a:gd name="T53" fmla="*/ 270 h 931"/>
                    <a:gd name="T54" fmla="*/ 542 w 702"/>
                    <a:gd name="T55" fmla="*/ 244 h 931"/>
                    <a:gd name="T56" fmla="*/ 493 w 702"/>
                    <a:gd name="T57" fmla="*/ 189 h 931"/>
                    <a:gd name="T58" fmla="*/ 334 w 702"/>
                    <a:gd name="T59" fmla="*/ 83 h 931"/>
                    <a:gd name="T60" fmla="*/ 288 w 702"/>
                    <a:gd name="T61" fmla="*/ 35 h 931"/>
                    <a:gd name="T62" fmla="*/ 224 w 702"/>
                    <a:gd name="T63" fmla="*/ 5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931">
                      <a:moveTo>
                        <a:pt x="472" y="689"/>
                      </a:moveTo>
                      <a:lnTo>
                        <a:pt x="448" y="751"/>
                      </a:lnTo>
                      <a:lnTo>
                        <a:pt x="483" y="819"/>
                      </a:lnTo>
                      <a:lnTo>
                        <a:pt x="495" y="908"/>
                      </a:lnTo>
                      <a:lnTo>
                        <a:pt x="504" y="910"/>
                      </a:lnTo>
                      <a:lnTo>
                        <a:pt x="522" y="891"/>
                      </a:lnTo>
                      <a:lnTo>
                        <a:pt x="572" y="931"/>
                      </a:lnTo>
                      <a:lnTo>
                        <a:pt x="573" y="899"/>
                      </a:lnTo>
                      <a:lnTo>
                        <a:pt x="584" y="895"/>
                      </a:lnTo>
                      <a:lnTo>
                        <a:pt x="542" y="804"/>
                      </a:lnTo>
                      <a:lnTo>
                        <a:pt x="545" y="798"/>
                      </a:lnTo>
                      <a:lnTo>
                        <a:pt x="627" y="894"/>
                      </a:lnTo>
                      <a:lnTo>
                        <a:pt x="652" y="883"/>
                      </a:lnTo>
                      <a:lnTo>
                        <a:pt x="644" y="864"/>
                      </a:lnTo>
                      <a:lnTo>
                        <a:pt x="563" y="786"/>
                      </a:lnTo>
                      <a:lnTo>
                        <a:pt x="532" y="715"/>
                      </a:lnTo>
                      <a:lnTo>
                        <a:pt x="568" y="749"/>
                      </a:lnTo>
                      <a:lnTo>
                        <a:pt x="607" y="723"/>
                      </a:lnTo>
                      <a:lnTo>
                        <a:pt x="675" y="718"/>
                      </a:lnTo>
                      <a:lnTo>
                        <a:pt x="659" y="681"/>
                      </a:lnTo>
                      <a:lnTo>
                        <a:pt x="622" y="660"/>
                      </a:lnTo>
                      <a:lnTo>
                        <a:pt x="472" y="689"/>
                      </a:lnTo>
                      <a:close/>
                      <a:moveTo>
                        <a:pt x="224" y="5"/>
                      </a:moveTo>
                      <a:lnTo>
                        <a:pt x="205" y="35"/>
                      </a:lnTo>
                      <a:lnTo>
                        <a:pt x="193" y="31"/>
                      </a:lnTo>
                      <a:lnTo>
                        <a:pt x="197" y="83"/>
                      </a:lnTo>
                      <a:lnTo>
                        <a:pt x="283" y="263"/>
                      </a:lnTo>
                      <a:lnTo>
                        <a:pt x="297" y="275"/>
                      </a:lnTo>
                      <a:lnTo>
                        <a:pt x="284" y="288"/>
                      </a:lnTo>
                      <a:lnTo>
                        <a:pt x="199" y="300"/>
                      </a:lnTo>
                      <a:lnTo>
                        <a:pt x="109" y="261"/>
                      </a:lnTo>
                      <a:lnTo>
                        <a:pt x="49" y="236"/>
                      </a:lnTo>
                      <a:lnTo>
                        <a:pt x="50" y="278"/>
                      </a:lnTo>
                      <a:lnTo>
                        <a:pt x="0" y="290"/>
                      </a:lnTo>
                      <a:lnTo>
                        <a:pt x="18" y="351"/>
                      </a:lnTo>
                      <a:lnTo>
                        <a:pt x="50" y="356"/>
                      </a:lnTo>
                      <a:lnTo>
                        <a:pt x="20" y="526"/>
                      </a:lnTo>
                      <a:lnTo>
                        <a:pt x="45" y="589"/>
                      </a:lnTo>
                      <a:lnTo>
                        <a:pt x="65" y="591"/>
                      </a:lnTo>
                      <a:lnTo>
                        <a:pt x="219" y="595"/>
                      </a:lnTo>
                      <a:lnTo>
                        <a:pt x="412" y="549"/>
                      </a:lnTo>
                      <a:lnTo>
                        <a:pt x="418" y="630"/>
                      </a:lnTo>
                      <a:lnTo>
                        <a:pt x="453" y="620"/>
                      </a:lnTo>
                      <a:lnTo>
                        <a:pt x="555" y="606"/>
                      </a:lnTo>
                      <a:lnTo>
                        <a:pt x="662" y="590"/>
                      </a:lnTo>
                      <a:lnTo>
                        <a:pt x="678" y="593"/>
                      </a:lnTo>
                      <a:lnTo>
                        <a:pt x="702" y="603"/>
                      </a:lnTo>
                      <a:lnTo>
                        <a:pt x="675" y="516"/>
                      </a:lnTo>
                      <a:lnTo>
                        <a:pt x="667" y="441"/>
                      </a:lnTo>
                      <a:lnTo>
                        <a:pt x="678" y="403"/>
                      </a:lnTo>
                      <a:lnTo>
                        <a:pt x="629" y="350"/>
                      </a:lnTo>
                      <a:lnTo>
                        <a:pt x="632" y="289"/>
                      </a:lnTo>
                      <a:lnTo>
                        <a:pt x="615" y="303"/>
                      </a:lnTo>
                      <a:lnTo>
                        <a:pt x="610" y="270"/>
                      </a:lnTo>
                      <a:lnTo>
                        <a:pt x="569" y="239"/>
                      </a:lnTo>
                      <a:lnTo>
                        <a:pt x="542" y="244"/>
                      </a:lnTo>
                      <a:lnTo>
                        <a:pt x="503" y="221"/>
                      </a:lnTo>
                      <a:lnTo>
                        <a:pt x="493" y="189"/>
                      </a:lnTo>
                      <a:lnTo>
                        <a:pt x="410" y="129"/>
                      </a:lnTo>
                      <a:lnTo>
                        <a:pt x="334" y="83"/>
                      </a:lnTo>
                      <a:lnTo>
                        <a:pt x="302" y="69"/>
                      </a:lnTo>
                      <a:lnTo>
                        <a:pt x="288" y="35"/>
                      </a:lnTo>
                      <a:lnTo>
                        <a:pt x="237" y="0"/>
                      </a:lnTo>
                      <a:lnTo>
                        <a:pt x="224" y="5"/>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102" name="Tashkent" descr="{&quot;Key&quot;:&quot;tashkent&quot;,&quot;Name&quot;:&quot;Tashkent&quot;,&quot;Value&quot;:1.0,&quot;Formula&quot;:&quot;&quot;,&quot;Text&quot;:&quot;&quot;,&quot;OfficeApplication&quot;:1,&quot;HasValue&quot;:true}">
                  <a:extLst>
                    <a:ext uri="{FF2B5EF4-FFF2-40B4-BE49-F238E27FC236}">
                      <a16:creationId xmlns:a16="http://schemas.microsoft.com/office/drawing/2014/main" id="{AE9FD59F-F234-2056-8BCE-528E133F0892}"/>
                    </a:ext>
                  </a:extLst>
                </p:cNvPr>
                <p:cNvSpPr>
                  <a:spLocks noEditPoints="1"/>
                </p:cNvSpPr>
                <p:nvPr/>
              </p:nvSpPr>
              <p:spPr bwMode="auto">
                <a:xfrm>
                  <a:off x="8005763" y="3756025"/>
                  <a:ext cx="865188" cy="1038225"/>
                </a:xfrm>
                <a:custGeom>
                  <a:avLst/>
                  <a:gdLst>
                    <a:gd name="T0" fmla="*/ 51 w 1432"/>
                    <a:gd name="T1" fmla="*/ 1119 h 1715"/>
                    <a:gd name="T2" fmla="*/ 97 w 1432"/>
                    <a:gd name="T3" fmla="*/ 1167 h 1715"/>
                    <a:gd name="T4" fmla="*/ 256 w 1432"/>
                    <a:gd name="T5" fmla="*/ 1273 h 1715"/>
                    <a:gd name="T6" fmla="*/ 305 w 1432"/>
                    <a:gd name="T7" fmla="*/ 1328 h 1715"/>
                    <a:gd name="T8" fmla="*/ 373 w 1432"/>
                    <a:gd name="T9" fmla="*/ 1354 h 1715"/>
                    <a:gd name="T10" fmla="*/ 395 w 1432"/>
                    <a:gd name="T11" fmla="*/ 1373 h 1715"/>
                    <a:gd name="T12" fmla="*/ 441 w 1432"/>
                    <a:gd name="T13" fmla="*/ 1487 h 1715"/>
                    <a:gd name="T14" fmla="*/ 438 w 1432"/>
                    <a:gd name="T15" fmla="*/ 1600 h 1715"/>
                    <a:gd name="T16" fmla="*/ 491 w 1432"/>
                    <a:gd name="T17" fmla="*/ 1698 h 1715"/>
                    <a:gd name="T18" fmla="*/ 591 w 1432"/>
                    <a:gd name="T19" fmla="*/ 1715 h 1715"/>
                    <a:gd name="T20" fmla="*/ 608 w 1432"/>
                    <a:gd name="T21" fmla="*/ 1685 h 1715"/>
                    <a:gd name="T22" fmla="*/ 537 w 1432"/>
                    <a:gd name="T23" fmla="*/ 1619 h 1715"/>
                    <a:gd name="T24" fmla="*/ 596 w 1432"/>
                    <a:gd name="T25" fmla="*/ 1583 h 1715"/>
                    <a:gd name="T26" fmla="*/ 465 w 1432"/>
                    <a:gd name="T27" fmla="*/ 1399 h 1715"/>
                    <a:gd name="T28" fmla="*/ 532 w 1432"/>
                    <a:gd name="T29" fmla="*/ 1364 h 1715"/>
                    <a:gd name="T30" fmla="*/ 507 w 1432"/>
                    <a:gd name="T31" fmla="*/ 1244 h 1715"/>
                    <a:gd name="T32" fmla="*/ 643 w 1432"/>
                    <a:gd name="T33" fmla="*/ 1242 h 1715"/>
                    <a:gd name="T34" fmla="*/ 782 w 1432"/>
                    <a:gd name="T35" fmla="*/ 1347 h 1715"/>
                    <a:gd name="T36" fmla="*/ 966 w 1432"/>
                    <a:gd name="T37" fmla="*/ 1242 h 1715"/>
                    <a:gd name="T38" fmla="*/ 1078 w 1432"/>
                    <a:gd name="T39" fmla="*/ 1172 h 1715"/>
                    <a:gd name="T40" fmla="*/ 1143 w 1432"/>
                    <a:gd name="T41" fmla="*/ 1104 h 1715"/>
                    <a:gd name="T42" fmla="*/ 1160 w 1432"/>
                    <a:gd name="T43" fmla="*/ 1012 h 1715"/>
                    <a:gd name="T44" fmla="*/ 1203 w 1432"/>
                    <a:gd name="T45" fmla="*/ 1031 h 1715"/>
                    <a:gd name="T46" fmla="*/ 1182 w 1432"/>
                    <a:gd name="T47" fmla="*/ 952 h 1715"/>
                    <a:gd name="T48" fmla="*/ 1123 w 1432"/>
                    <a:gd name="T49" fmla="*/ 827 h 1715"/>
                    <a:gd name="T50" fmla="*/ 1088 w 1432"/>
                    <a:gd name="T51" fmla="*/ 784 h 1715"/>
                    <a:gd name="T52" fmla="*/ 1113 w 1432"/>
                    <a:gd name="T53" fmla="*/ 714 h 1715"/>
                    <a:gd name="T54" fmla="*/ 1036 w 1432"/>
                    <a:gd name="T55" fmla="*/ 656 h 1715"/>
                    <a:gd name="T56" fmla="*/ 880 w 1432"/>
                    <a:gd name="T57" fmla="*/ 620 h 1715"/>
                    <a:gd name="T58" fmla="*/ 866 w 1432"/>
                    <a:gd name="T59" fmla="*/ 574 h 1715"/>
                    <a:gd name="T60" fmla="*/ 1032 w 1432"/>
                    <a:gd name="T61" fmla="*/ 444 h 1715"/>
                    <a:gd name="T62" fmla="*/ 1058 w 1432"/>
                    <a:gd name="T63" fmla="*/ 374 h 1715"/>
                    <a:gd name="T64" fmla="*/ 1126 w 1432"/>
                    <a:gd name="T65" fmla="*/ 313 h 1715"/>
                    <a:gd name="T66" fmla="*/ 1213 w 1432"/>
                    <a:gd name="T67" fmla="*/ 284 h 1715"/>
                    <a:gd name="T68" fmla="*/ 1202 w 1432"/>
                    <a:gd name="T69" fmla="*/ 208 h 1715"/>
                    <a:gd name="T70" fmla="*/ 1361 w 1432"/>
                    <a:gd name="T71" fmla="*/ 133 h 1715"/>
                    <a:gd name="T72" fmla="*/ 1432 w 1432"/>
                    <a:gd name="T73" fmla="*/ 103 h 1715"/>
                    <a:gd name="T74" fmla="*/ 1292 w 1432"/>
                    <a:gd name="T75" fmla="*/ 5 h 1715"/>
                    <a:gd name="T76" fmla="*/ 1225 w 1432"/>
                    <a:gd name="T77" fmla="*/ 19 h 1715"/>
                    <a:gd name="T78" fmla="*/ 1078 w 1432"/>
                    <a:gd name="T79" fmla="*/ 84 h 1715"/>
                    <a:gd name="T80" fmla="*/ 1046 w 1432"/>
                    <a:gd name="T81" fmla="*/ 210 h 1715"/>
                    <a:gd name="T82" fmla="*/ 982 w 1432"/>
                    <a:gd name="T83" fmla="*/ 203 h 1715"/>
                    <a:gd name="T84" fmla="*/ 930 w 1432"/>
                    <a:gd name="T85" fmla="*/ 158 h 1715"/>
                    <a:gd name="T86" fmla="*/ 833 w 1432"/>
                    <a:gd name="T87" fmla="*/ 260 h 1715"/>
                    <a:gd name="T88" fmla="*/ 768 w 1432"/>
                    <a:gd name="T89" fmla="*/ 364 h 1715"/>
                    <a:gd name="T90" fmla="*/ 597 w 1432"/>
                    <a:gd name="T91" fmla="*/ 477 h 1715"/>
                    <a:gd name="T92" fmla="*/ 477 w 1432"/>
                    <a:gd name="T93" fmla="*/ 500 h 1715"/>
                    <a:gd name="T94" fmla="*/ 353 w 1432"/>
                    <a:gd name="T95" fmla="*/ 600 h 1715"/>
                    <a:gd name="T96" fmla="*/ 328 w 1432"/>
                    <a:gd name="T97" fmla="*/ 655 h 1715"/>
                    <a:gd name="T98" fmla="*/ 266 w 1432"/>
                    <a:gd name="T99" fmla="*/ 668 h 1715"/>
                    <a:gd name="T100" fmla="*/ 212 w 1432"/>
                    <a:gd name="T101" fmla="*/ 723 h 1715"/>
                    <a:gd name="T102" fmla="*/ 155 w 1432"/>
                    <a:gd name="T103" fmla="*/ 745 h 1715"/>
                    <a:gd name="T104" fmla="*/ 196 w 1432"/>
                    <a:gd name="T105" fmla="*/ 864 h 1715"/>
                    <a:gd name="T106" fmla="*/ 146 w 1432"/>
                    <a:gd name="T107" fmla="*/ 910 h 1715"/>
                    <a:gd name="T108" fmla="*/ 91 w 1432"/>
                    <a:gd name="T109" fmla="*/ 954 h 1715"/>
                    <a:gd name="T110" fmla="*/ 32 w 1432"/>
                    <a:gd name="T111" fmla="*/ 1058 h 1715"/>
                    <a:gd name="T112" fmla="*/ 0 w 1432"/>
                    <a:gd name="T113" fmla="*/ 1084 h 1715"/>
                    <a:gd name="T114" fmla="*/ 373 w 1432"/>
                    <a:gd name="T115" fmla="*/ 813 h 1715"/>
                    <a:gd name="T116" fmla="*/ 292 w 1432"/>
                    <a:gd name="T117" fmla="*/ 845 h 1715"/>
                    <a:gd name="T118" fmla="*/ 248 w 1432"/>
                    <a:gd name="T119" fmla="*/ 749 h 1715"/>
                    <a:gd name="T120" fmla="*/ 337 w 1432"/>
                    <a:gd name="T121" fmla="*/ 728 h 1715"/>
                    <a:gd name="T122" fmla="*/ 368 w 1432"/>
                    <a:gd name="T123" fmla="*/ 772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2" h="1715">
                      <a:moveTo>
                        <a:pt x="0" y="1084"/>
                      </a:moveTo>
                      <a:lnTo>
                        <a:pt x="51" y="1119"/>
                      </a:lnTo>
                      <a:lnTo>
                        <a:pt x="65" y="1153"/>
                      </a:lnTo>
                      <a:lnTo>
                        <a:pt x="97" y="1167"/>
                      </a:lnTo>
                      <a:lnTo>
                        <a:pt x="173" y="1213"/>
                      </a:lnTo>
                      <a:lnTo>
                        <a:pt x="256" y="1273"/>
                      </a:lnTo>
                      <a:lnTo>
                        <a:pt x="266" y="1305"/>
                      </a:lnTo>
                      <a:lnTo>
                        <a:pt x="305" y="1328"/>
                      </a:lnTo>
                      <a:lnTo>
                        <a:pt x="332" y="1323"/>
                      </a:lnTo>
                      <a:lnTo>
                        <a:pt x="373" y="1354"/>
                      </a:lnTo>
                      <a:lnTo>
                        <a:pt x="378" y="1387"/>
                      </a:lnTo>
                      <a:lnTo>
                        <a:pt x="395" y="1373"/>
                      </a:lnTo>
                      <a:lnTo>
                        <a:pt x="392" y="1434"/>
                      </a:lnTo>
                      <a:lnTo>
                        <a:pt x="441" y="1487"/>
                      </a:lnTo>
                      <a:lnTo>
                        <a:pt x="430" y="1525"/>
                      </a:lnTo>
                      <a:lnTo>
                        <a:pt x="438" y="1600"/>
                      </a:lnTo>
                      <a:lnTo>
                        <a:pt x="465" y="1687"/>
                      </a:lnTo>
                      <a:lnTo>
                        <a:pt x="491" y="1698"/>
                      </a:lnTo>
                      <a:lnTo>
                        <a:pt x="557" y="1714"/>
                      </a:lnTo>
                      <a:lnTo>
                        <a:pt x="591" y="1715"/>
                      </a:lnTo>
                      <a:lnTo>
                        <a:pt x="613" y="1704"/>
                      </a:lnTo>
                      <a:lnTo>
                        <a:pt x="608" y="1685"/>
                      </a:lnTo>
                      <a:lnTo>
                        <a:pt x="547" y="1644"/>
                      </a:lnTo>
                      <a:lnTo>
                        <a:pt x="537" y="1619"/>
                      </a:lnTo>
                      <a:lnTo>
                        <a:pt x="603" y="1623"/>
                      </a:lnTo>
                      <a:lnTo>
                        <a:pt x="596" y="1583"/>
                      </a:lnTo>
                      <a:lnTo>
                        <a:pt x="470" y="1415"/>
                      </a:lnTo>
                      <a:lnTo>
                        <a:pt x="465" y="1399"/>
                      </a:lnTo>
                      <a:lnTo>
                        <a:pt x="485" y="1383"/>
                      </a:lnTo>
                      <a:lnTo>
                        <a:pt x="532" y="1364"/>
                      </a:lnTo>
                      <a:lnTo>
                        <a:pt x="515" y="1320"/>
                      </a:lnTo>
                      <a:lnTo>
                        <a:pt x="507" y="1244"/>
                      </a:lnTo>
                      <a:lnTo>
                        <a:pt x="518" y="1224"/>
                      </a:lnTo>
                      <a:lnTo>
                        <a:pt x="643" y="1242"/>
                      </a:lnTo>
                      <a:lnTo>
                        <a:pt x="760" y="1339"/>
                      </a:lnTo>
                      <a:lnTo>
                        <a:pt x="782" y="1347"/>
                      </a:lnTo>
                      <a:lnTo>
                        <a:pt x="852" y="1278"/>
                      </a:lnTo>
                      <a:lnTo>
                        <a:pt x="966" y="1242"/>
                      </a:lnTo>
                      <a:lnTo>
                        <a:pt x="1016" y="1197"/>
                      </a:lnTo>
                      <a:lnTo>
                        <a:pt x="1078" y="1172"/>
                      </a:lnTo>
                      <a:lnTo>
                        <a:pt x="1118" y="1144"/>
                      </a:lnTo>
                      <a:lnTo>
                        <a:pt x="1143" y="1104"/>
                      </a:lnTo>
                      <a:lnTo>
                        <a:pt x="1136" y="1018"/>
                      </a:lnTo>
                      <a:lnTo>
                        <a:pt x="1160" y="1012"/>
                      </a:lnTo>
                      <a:lnTo>
                        <a:pt x="1193" y="1023"/>
                      </a:lnTo>
                      <a:lnTo>
                        <a:pt x="1203" y="1031"/>
                      </a:lnTo>
                      <a:lnTo>
                        <a:pt x="1202" y="1013"/>
                      </a:lnTo>
                      <a:lnTo>
                        <a:pt x="1182" y="952"/>
                      </a:lnTo>
                      <a:lnTo>
                        <a:pt x="1123" y="874"/>
                      </a:lnTo>
                      <a:lnTo>
                        <a:pt x="1123" y="827"/>
                      </a:lnTo>
                      <a:lnTo>
                        <a:pt x="1105" y="824"/>
                      </a:lnTo>
                      <a:lnTo>
                        <a:pt x="1088" y="784"/>
                      </a:lnTo>
                      <a:lnTo>
                        <a:pt x="1108" y="744"/>
                      </a:lnTo>
                      <a:lnTo>
                        <a:pt x="1113" y="714"/>
                      </a:lnTo>
                      <a:lnTo>
                        <a:pt x="1101" y="714"/>
                      </a:lnTo>
                      <a:lnTo>
                        <a:pt x="1036" y="656"/>
                      </a:lnTo>
                      <a:lnTo>
                        <a:pt x="907" y="633"/>
                      </a:lnTo>
                      <a:lnTo>
                        <a:pt x="880" y="620"/>
                      </a:lnTo>
                      <a:lnTo>
                        <a:pt x="858" y="594"/>
                      </a:lnTo>
                      <a:lnTo>
                        <a:pt x="866" y="574"/>
                      </a:lnTo>
                      <a:lnTo>
                        <a:pt x="956" y="515"/>
                      </a:lnTo>
                      <a:lnTo>
                        <a:pt x="1032" y="444"/>
                      </a:lnTo>
                      <a:lnTo>
                        <a:pt x="1040" y="405"/>
                      </a:lnTo>
                      <a:lnTo>
                        <a:pt x="1058" y="374"/>
                      </a:lnTo>
                      <a:lnTo>
                        <a:pt x="1108" y="323"/>
                      </a:lnTo>
                      <a:lnTo>
                        <a:pt x="1126" y="313"/>
                      </a:lnTo>
                      <a:lnTo>
                        <a:pt x="1190" y="305"/>
                      </a:lnTo>
                      <a:lnTo>
                        <a:pt x="1213" y="284"/>
                      </a:lnTo>
                      <a:lnTo>
                        <a:pt x="1201" y="238"/>
                      </a:lnTo>
                      <a:lnTo>
                        <a:pt x="1202" y="208"/>
                      </a:lnTo>
                      <a:lnTo>
                        <a:pt x="1287" y="197"/>
                      </a:lnTo>
                      <a:lnTo>
                        <a:pt x="1361" y="133"/>
                      </a:lnTo>
                      <a:lnTo>
                        <a:pt x="1412" y="119"/>
                      </a:lnTo>
                      <a:lnTo>
                        <a:pt x="1432" y="103"/>
                      </a:lnTo>
                      <a:lnTo>
                        <a:pt x="1406" y="65"/>
                      </a:lnTo>
                      <a:lnTo>
                        <a:pt x="1292" y="5"/>
                      </a:lnTo>
                      <a:lnTo>
                        <a:pt x="1247" y="0"/>
                      </a:lnTo>
                      <a:lnTo>
                        <a:pt x="1225" y="19"/>
                      </a:lnTo>
                      <a:lnTo>
                        <a:pt x="1133" y="80"/>
                      </a:lnTo>
                      <a:lnTo>
                        <a:pt x="1078" y="84"/>
                      </a:lnTo>
                      <a:lnTo>
                        <a:pt x="1076" y="105"/>
                      </a:lnTo>
                      <a:lnTo>
                        <a:pt x="1046" y="210"/>
                      </a:lnTo>
                      <a:lnTo>
                        <a:pt x="1020" y="218"/>
                      </a:lnTo>
                      <a:lnTo>
                        <a:pt x="982" y="203"/>
                      </a:lnTo>
                      <a:lnTo>
                        <a:pt x="968" y="182"/>
                      </a:lnTo>
                      <a:lnTo>
                        <a:pt x="930" y="158"/>
                      </a:lnTo>
                      <a:lnTo>
                        <a:pt x="867" y="182"/>
                      </a:lnTo>
                      <a:lnTo>
                        <a:pt x="833" y="260"/>
                      </a:lnTo>
                      <a:lnTo>
                        <a:pt x="797" y="284"/>
                      </a:lnTo>
                      <a:lnTo>
                        <a:pt x="768" y="364"/>
                      </a:lnTo>
                      <a:lnTo>
                        <a:pt x="658" y="464"/>
                      </a:lnTo>
                      <a:lnTo>
                        <a:pt x="597" y="477"/>
                      </a:lnTo>
                      <a:lnTo>
                        <a:pt x="561" y="478"/>
                      </a:lnTo>
                      <a:lnTo>
                        <a:pt x="477" y="500"/>
                      </a:lnTo>
                      <a:lnTo>
                        <a:pt x="402" y="578"/>
                      </a:lnTo>
                      <a:lnTo>
                        <a:pt x="353" y="600"/>
                      </a:lnTo>
                      <a:lnTo>
                        <a:pt x="373" y="659"/>
                      </a:lnTo>
                      <a:lnTo>
                        <a:pt x="328" y="655"/>
                      </a:lnTo>
                      <a:lnTo>
                        <a:pt x="308" y="665"/>
                      </a:lnTo>
                      <a:lnTo>
                        <a:pt x="266" y="668"/>
                      </a:lnTo>
                      <a:lnTo>
                        <a:pt x="220" y="698"/>
                      </a:lnTo>
                      <a:lnTo>
                        <a:pt x="212" y="723"/>
                      </a:lnTo>
                      <a:lnTo>
                        <a:pt x="173" y="728"/>
                      </a:lnTo>
                      <a:lnTo>
                        <a:pt x="155" y="745"/>
                      </a:lnTo>
                      <a:lnTo>
                        <a:pt x="176" y="769"/>
                      </a:lnTo>
                      <a:lnTo>
                        <a:pt x="196" y="864"/>
                      </a:lnTo>
                      <a:lnTo>
                        <a:pt x="190" y="879"/>
                      </a:lnTo>
                      <a:lnTo>
                        <a:pt x="146" y="910"/>
                      </a:lnTo>
                      <a:lnTo>
                        <a:pt x="111" y="915"/>
                      </a:lnTo>
                      <a:lnTo>
                        <a:pt x="91" y="954"/>
                      </a:lnTo>
                      <a:lnTo>
                        <a:pt x="37" y="992"/>
                      </a:lnTo>
                      <a:lnTo>
                        <a:pt x="32" y="1058"/>
                      </a:lnTo>
                      <a:lnTo>
                        <a:pt x="6" y="1081"/>
                      </a:lnTo>
                      <a:lnTo>
                        <a:pt x="0" y="1084"/>
                      </a:lnTo>
                      <a:close/>
                      <a:moveTo>
                        <a:pt x="395" y="802"/>
                      </a:moveTo>
                      <a:lnTo>
                        <a:pt x="373" y="813"/>
                      </a:lnTo>
                      <a:lnTo>
                        <a:pt x="333" y="865"/>
                      </a:lnTo>
                      <a:lnTo>
                        <a:pt x="292" y="845"/>
                      </a:lnTo>
                      <a:lnTo>
                        <a:pt x="257" y="809"/>
                      </a:lnTo>
                      <a:lnTo>
                        <a:pt x="248" y="749"/>
                      </a:lnTo>
                      <a:lnTo>
                        <a:pt x="275" y="715"/>
                      </a:lnTo>
                      <a:lnTo>
                        <a:pt x="337" y="728"/>
                      </a:lnTo>
                      <a:lnTo>
                        <a:pt x="373" y="755"/>
                      </a:lnTo>
                      <a:lnTo>
                        <a:pt x="368" y="772"/>
                      </a:lnTo>
                      <a:lnTo>
                        <a:pt x="395" y="802"/>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103" name="Tashkent City" descr="{&quot;Key&quot;:&quot;tashkent city&quot;,&quot;Name&quot;:&quot;Tashkent City&quot;,&quot;Value&quot;:1.0,&quot;Formula&quot;:&quot;&quot;,&quot;Text&quot;:&quot;&quot;,&quot;OfficeApplication&quot;:1,&quot;HasValue&quot;:true}">
                  <a:extLst>
                    <a:ext uri="{FF2B5EF4-FFF2-40B4-BE49-F238E27FC236}">
                      <a16:creationId xmlns:a16="http://schemas.microsoft.com/office/drawing/2014/main" id="{3464E1F6-B25A-2C63-FFF1-3F31ABFCC762}"/>
                    </a:ext>
                  </a:extLst>
                </p:cNvPr>
                <p:cNvSpPr>
                  <a:spLocks/>
                </p:cNvSpPr>
                <p:nvPr/>
              </p:nvSpPr>
              <p:spPr bwMode="auto">
                <a:xfrm>
                  <a:off x="8154988" y="4189413"/>
                  <a:ext cx="88900" cy="90488"/>
                </a:xfrm>
                <a:custGeom>
                  <a:avLst/>
                  <a:gdLst>
                    <a:gd name="T0" fmla="*/ 147 w 147"/>
                    <a:gd name="T1" fmla="*/ 87 h 150"/>
                    <a:gd name="T2" fmla="*/ 120 w 147"/>
                    <a:gd name="T3" fmla="*/ 57 h 150"/>
                    <a:gd name="T4" fmla="*/ 125 w 147"/>
                    <a:gd name="T5" fmla="*/ 40 h 150"/>
                    <a:gd name="T6" fmla="*/ 89 w 147"/>
                    <a:gd name="T7" fmla="*/ 13 h 150"/>
                    <a:gd name="T8" fmla="*/ 27 w 147"/>
                    <a:gd name="T9" fmla="*/ 0 h 150"/>
                    <a:gd name="T10" fmla="*/ 0 w 147"/>
                    <a:gd name="T11" fmla="*/ 34 h 150"/>
                    <a:gd name="T12" fmla="*/ 9 w 147"/>
                    <a:gd name="T13" fmla="*/ 94 h 150"/>
                    <a:gd name="T14" fmla="*/ 44 w 147"/>
                    <a:gd name="T15" fmla="*/ 130 h 150"/>
                    <a:gd name="T16" fmla="*/ 85 w 147"/>
                    <a:gd name="T17" fmla="*/ 150 h 150"/>
                    <a:gd name="T18" fmla="*/ 125 w 147"/>
                    <a:gd name="T19" fmla="*/ 98 h 150"/>
                    <a:gd name="T20" fmla="*/ 147 w 147"/>
                    <a:gd name="T21"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50">
                      <a:moveTo>
                        <a:pt x="147" y="87"/>
                      </a:moveTo>
                      <a:lnTo>
                        <a:pt x="120" y="57"/>
                      </a:lnTo>
                      <a:lnTo>
                        <a:pt x="125" y="40"/>
                      </a:lnTo>
                      <a:lnTo>
                        <a:pt x="89" y="13"/>
                      </a:lnTo>
                      <a:lnTo>
                        <a:pt x="27" y="0"/>
                      </a:lnTo>
                      <a:lnTo>
                        <a:pt x="0" y="34"/>
                      </a:lnTo>
                      <a:lnTo>
                        <a:pt x="9" y="94"/>
                      </a:lnTo>
                      <a:lnTo>
                        <a:pt x="44" y="130"/>
                      </a:lnTo>
                      <a:lnTo>
                        <a:pt x="85" y="150"/>
                      </a:lnTo>
                      <a:lnTo>
                        <a:pt x="125" y="98"/>
                      </a:lnTo>
                      <a:lnTo>
                        <a:pt x="147" y="87"/>
                      </a:lnTo>
                      <a:close/>
                    </a:path>
                  </a:pathLst>
                </a:cu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grpSp>
          <p:grpSp>
            <p:nvGrpSpPr>
              <p:cNvPr id="65" name="GradientColorLegend">
                <a:extLst>
                  <a:ext uri="{FF2B5EF4-FFF2-40B4-BE49-F238E27FC236}">
                    <a16:creationId xmlns:a16="http://schemas.microsoft.com/office/drawing/2014/main" id="{8CD4FD5B-F613-59FB-86FD-6374433A1959}"/>
                  </a:ext>
                </a:extLst>
              </p:cNvPr>
              <p:cNvGrpSpPr/>
              <p:nvPr/>
            </p:nvGrpSpPr>
            <p:grpSpPr>
              <a:xfrm>
                <a:off x="3346848" y="4695031"/>
                <a:ext cx="120073" cy="1700347"/>
                <a:chOff x="1066170" y="2413724"/>
                <a:chExt cx="120073" cy="1700347"/>
              </a:xfrm>
            </p:grpSpPr>
            <p:sp>
              <p:nvSpPr>
                <p:cNvPr id="87" name="Etiquette - GradientColorLegend - DARK - Shape" hidden="1">
                  <a:extLst>
                    <a:ext uri="{FF2B5EF4-FFF2-40B4-BE49-F238E27FC236}">
                      <a16:creationId xmlns:a16="http://schemas.microsoft.com/office/drawing/2014/main" id="{611CE009-1566-5425-75AA-7C3C2D19367D}"/>
                    </a:ext>
                  </a:extLst>
                </p:cNvPr>
                <p:cNvSpPr/>
                <p:nvPr/>
              </p:nvSpPr>
              <p:spPr>
                <a:xfrm>
                  <a:off x="1066170" y="2575168"/>
                  <a:ext cx="120073" cy="1382400"/>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88" name="Etiquette - GradientColorLegend - DARK - MaxValue" hidden="1">
                  <a:extLst>
                    <a:ext uri="{FF2B5EF4-FFF2-40B4-BE49-F238E27FC236}">
                      <a16:creationId xmlns:a16="http://schemas.microsoft.com/office/drawing/2014/main" id="{97F5616F-E075-A9DF-75AA-2640493F0479}"/>
                    </a:ext>
                  </a:extLst>
                </p:cNvPr>
                <p:cNvSpPr txBox="1"/>
                <p:nvPr/>
              </p:nvSpPr>
              <p:spPr>
                <a:xfrm>
                  <a:off x="1093344" y="2413724"/>
                  <a:ext cx="65724"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defPPr>
                    <a:defRPr lang="ru-RU"/>
                  </a:defPPr>
                  <a:lvl1pPr defTabSz="470492" fontAlgn="base">
                    <a:spcBef>
                      <a:spcPct val="0"/>
                    </a:spcBef>
                    <a:spcAft>
                      <a:spcPct val="0"/>
                    </a:spcAft>
                    <a:defRPr sz="386" b="1" kern="0">
                      <a:solidFill>
                        <a:srgbClr val="000000"/>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1"/>
                    <a:t>1</a:t>
                  </a:r>
                </a:p>
              </p:txBody>
            </p:sp>
            <p:sp>
              <p:nvSpPr>
                <p:cNvPr id="89" name="Etiquette - GradientColorLegend - DARK - MinValue" hidden="1">
                  <a:extLst>
                    <a:ext uri="{FF2B5EF4-FFF2-40B4-BE49-F238E27FC236}">
                      <a16:creationId xmlns:a16="http://schemas.microsoft.com/office/drawing/2014/main" id="{2084AAFB-280F-D598-73FA-F3E76AAE2235}"/>
                    </a:ext>
                  </a:extLst>
                </p:cNvPr>
                <p:cNvSpPr txBox="1"/>
                <p:nvPr/>
              </p:nvSpPr>
              <p:spPr>
                <a:xfrm>
                  <a:off x="1093344" y="3960183"/>
                  <a:ext cx="65724"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defPPr>
                    <a:defRPr lang="ru-RU"/>
                  </a:defPPr>
                  <a:lvl1pPr defTabSz="470492" fontAlgn="base">
                    <a:spcBef>
                      <a:spcPct val="0"/>
                    </a:spcBef>
                    <a:spcAft>
                      <a:spcPct val="0"/>
                    </a:spcAft>
                    <a:defRPr sz="386" b="1" kern="0">
                      <a:solidFill>
                        <a:srgbClr val="000000"/>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1"/>
                    <a:t>1</a:t>
                  </a:r>
                </a:p>
              </p:txBody>
            </p:sp>
          </p:grpSp>
          <p:grpSp>
            <p:nvGrpSpPr>
              <p:cNvPr id="66" name="RangeColorLegend">
                <a:extLst>
                  <a:ext uri="{FF2B5EF4-FFF2-40B4-BE49-F238E27FC236}">
                    <a16:creationId xmlns:a16="http://schemas.microsoft.com/office/drawing/2014/main" id="{97899BC5-8FED-C061-3161-710EE5339E62}"/>
                  </a:ext>
                </a:extLst>
              </p:cNvPr>
              <p:cNvGrpSpPr/>
              <p:nvPr/>
            </p:nvGrpSpPr>
            <p:grpSpPr>
              <a:xfrm>
                <a:off x="2841737" y="5148969"/>
                <a:ext cx="1270800" cy="1538880"/>
                <a:chOff x="9228362" y="4919762"/>
                <a:chExt cx="1270800" cy="1538880"/>
              </a:xfrm>
            </p:grpSpPr>
            <p:sp>
              <p:nvSpPr>
                <p:cNvPr id="67" name="Etiquette - RangeColorLegend - DARK - Color - 2" hidden="1">
                  <a:extLst>
                    <a:ext uri="{FF2B5EF4-FFF2-40B4-BE49-F238E27FC236}">
                      <a16:creationId xmlns:a16="http://schemas.microsoft.com/office/drawing/2014/main" id="{86DC218D-38FA-3043-DBED-359547DCC5B0}"/>
                    </a:ext>
                  </a:extLst>
                </p:cNvPr>
                <p:cNvSpPr/>
                <p:nvPr/>
              </p:nvSpPr>
              <p:spPr>
                <a:xfrm>
                  <a:off x="9228362" y="5073650"/>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68" name="Etiquette - RangeColorLegend - DARK - Color - 1" hidden="1">
                  <a:extLst>
                    <a:ext uri="{FF2B5EF4-FFF2-40B4-BE49-F238E27FC236}">
                      <a16:creationId xmlns:a16="http://schemas.microsoft.com/office/drawing/2014/main" id="{9400F454-92E8-1785-6DB4-BB7432AE8990}"/>
                    </a:ext>
                  </a:extLst>
                </p:cNvPr>
                <p:cNvSpPr/>
                <p:nvPr/>
              </p:nvSpPr>
              <p:spPr>
                <a:xfrm>
                  <a:off x="9228362" y="4919762"/>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69" name="Etiquette - RangeColorLegend - DARK - Number - 2" hidden="1">
                  <a:extLst>
                    <a:ext uri="{FF2B5EF4-FFF2-40B4-BE49-F238E27FC236}">
                      <a16:creationId xmlns:a16="http://schemas.microsoft.com/office/drawing/2014/main" id="{7F13625A-D774-BFF5-9163-9CE98542016E}"/>
                    </a:ext>
                  </a:extLst>
                </p:cNvPr>
                <p:cNvSpPr/>
                <p:nvPr/>
              </p:nvSpPr>
              <p:spPr>
                <a:xfrm>
                  <a:off x="9383162" y="5073650"/>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&lt; 1</a:t>
                  </a:r>
                </a:p>
              </p:txBody>
            </p:sp>
            <p:sp>
              <p:nvSpPr>
                <p:cNvPr id="70" name="Etiquette - RangeColorLegend - DARK - Number - 1" hidden="1">
                  <a:extLst>
                    <a:ext uri="{FF2B5EF4-FFF2-40B4-BE49-F238E27FC236}">
                      <a16:creationId xmlns:a16="http://schemas.microsoft.com/office/drawing/2014/main" id="{CF374675-F1B3-A07C-1AB9-2D0679732189}"/>
                    </a:ext>
                  </a:extLst>
                </p:cNvPr>
                <p:cNvSpPr/>
                <p:nvPr/>
              </p:nvSpPr>
              <p:spPr>
                <a:xfrm>
                  <a:off x="9383162" y="4919762"/>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1+</a:t>
                  </a:r>
                </a:p>
              </p:txBody>
            </p:sp>
            <p:sp>
              <p:nvSpPr>
                <p:cNvPr id="71" name="Etiquette - RangeColorLegend - DARK - Color - 4" hidden="1">
                  <a:extLst>
                    <a:ext uri="{FF2B5EF4-FFF2-40B4-BE49-F238E27FC236}">
                      <a16:creationId xmlns:a16="http://schemas.microsoft.com/office/drawing/2014/main" id="{5DFD9032-B137-4EF4-27C8-83732FA815D6}"/>
                    </a:ext>
                  </a:extLst>
                </p:cNvPr>
                <p:cNvSpPr/>
                <p:nvPr/>
              </p:nvSpPr>
              <p:spPr>
                <a:xfrm>
                  <a:off x="9228362" y="5381426"/>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72" name="Etiquette - RangeColorLegend - DARK - Color - 3" hidden="1">
                  <a:extLst>
                    <a:ext uri="{FF2B5EF4-FFF2-40B4-BE49-F238E27FC236}">
                      <a16:creationId xmlns:a16="http://schemas.microsoft.com/office/drawing/2014/main" id="{DF6DD2DC-F9EB-F3D5-0EDF-C5E7C324D781}"/>
                    </a:ext>
                  </a:extLst>
                </p:cNvPr>
                <p:cNvSpPr/>
                <p:nvPr/>
              </p:nvSpPr>
              <p:spPr>
                <a:xfrm>
                  <a:off x="9228362" y="5227538"/>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73" name="Etiquette - RangeColorLegend - DARK - Number - 4" hidden="1">
                  <a:extLst>
                    <a:ext uri="{FF2B5EF4-FFF2-40B4-BE49-F238E27FC236}">
                      <a16:creationId xmlns:a16="http://schemas.microsoft.com/office/drawing/2014/main" id="{8DBABF31-6D49-ABFD-3643-77E261E0561E}"/>
                    </a:ext>
                  </a:extLst>
                </p:cNvPr>
                <p:cNvSpPr/>
                <p:nvPr/>
              </p:nvSpPr>
              <p:spPr>
                <a:xfrm>
                  <a:off x="9383162" y="5381426"/>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[300 to 400[</a:t>
                  </a:r>
                </a:p>
              </p:txBody>
            </p:sp>
            <p:sp>
              <p:nvSpPr>
                <p:cNvPr id="74" name="Etiquette - RangeColorLegend - DARK - Number - 3" hidden="1">
                  <a:extLst>
                    <a:ext uri="{FF2B5EF4-FFF2-40B4-BE49-F238E27FC236}">
                      <a16:creationId xmlns:a16="http://schemas.microsoft.com/office/drawing/2014/main" id="{1B50A256-B5AD-2BBF-6C53-A70877765125}"/>
                    </a:ext>
                  </a:extLst>
                </p:cNvPr>
                <p:cNvSpPr/>
                <p:nvPr/>
              </p:nvSpPr>
              <p:spPr>
                <a:xfrm>
                  <a:off x="9383162" y="5227538"/>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[200 to 300[</a:t>
                  </a:r>
                </a:p>
              </p:txBody>
            </p:sp>
            <p:sp>
              <p:nvSpPr>
                <p:cNvPr id="75" name="Etiquette - RangeColorLegend - DARK - Color - 5" hidden="1">
                  <a:extLst>
                    <a:ext uri="{FF2B5EF4-FFF2-40B4-BE49-F238E27FC236}">
                      <a16:creationId xmlns:a16="http://schemas.microsoft.com/office/drawing/2014/main" id="{B2EF68FB-8915-ED9A-C0AA-3673ECBECEC9}"/>
                    </a:ext>
                  </a:extLst>
                </p:cNvPr>
                <p:cNvSpPr/>
                <p:nvPr/>
              </p:nvSpPr>
              <p:spPr>
                <a:xfrm>
                  <a:off x="9228362" y="5535314"/>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76" name="Etiquette - RangeColorLegend - DARK - Number - 5" hidden="1">
                  <a:extLst>
                    <a:ext uri="{FF2B5EF4-FFF2-40B4-BE49-F238E27FC236}">
                      <a16:creationId xmlns:a16="http://schemas.microsoft.com/office/drawing/2014/main" id="{759C756F-CDA6-1D99-A64B-AC55BB70F387}"/>
                    </a:ext>
                  </a:extLst>
                </p:cNvPr>
                <p:cNvSpPr/>
                <p:nvPr/>
              </p:nvSpPr>
              <p:spPr>
                <a:xfrm>
                  <a:off x="9383162" y="5535314"/>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400+</a:t>
                  </a:r>
                </a:p>
              </p:txBody>
            </p:sp>
            <p:sp>
              <p:nvSpPr>
                <p:cNvPr id="77" name="Etiquette - RangeColorLegend - DARK - Color - 6" hidden="1">
                  <a:extLst>
                    <a:ext uri="{FF2B5EF4-FFF2-40B4-BE49-F238E27FC236}">
                      <a16:creationId xmlns:a16="http://schemas.microsoft.com/office/drawing/2014/main" id="{6057E6CC-2DCD-C2EB-2861-6330257D282D}"/>
                    </a:ext>
                  </a:extLst>
                </p:cNvPr>
                <p:cNvSpPr/>
                <p:nvPr/>
              </p:nvSpPr>
              <p:spPr>
                <a:xfrm>
                  <a:off x="9228362" y="5689202"/>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78" name="Etiquette - RangeColorLegend - DARK - Number - 6" hidden="1">
                  <a:extLst>
                    <a:ext uri="{FF2B5EF4-FFF2-40B4-BE49-F238E27FC236}">
                      <a16:creationId xmlns:a16="http://schemas.microsoft.com/office/drawing/2014/main" id="{36749108-86B9-E7C0-6691-D60C776A0468}"/>
                    </a:ext>
                  </a:extLst>
                </p:cNvPr>
                <p:cNvSpPr/>
                <p:nvPr/>
              </p:nvSpPr>
              <p:spPr>
                <a:xfrm>
                  <a:off x="9383162" y="5689202"/>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400+</a:t>
                  </a:r>
                </a:p>
              </p:txBody>
            </p:sp>
            <p:sp>
              <p:nvSpPr>
                <p:cNvPr id="79" name="Etiquette - RangeColorLegend - DARK - Color - 7" hidden="1">
                  <a:extLst>
                    <a:ext uri="{FF2B5EF4-FFF2-40B4-BE49-F238E27FC236}">
                      <a16:creationId xmlns:a16="http://schemas.microsoft.com/office/drawing/2014/main" id="{225265CD-EDFB-71D1-6175-2960E4A86D22}"/>
                    </a:ext>
                  </a:extLst>
                </p:cNvPr>
                <p:cNvSpPr/>
                <p:nvPr/>
              </p:nvSpPr>
              <p:spPr>
                <a:xfrm>
                  <a:off x="9228362" y="5843090"/>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80" name="Etiquette - RangeColorLegend - DARK - Number - 7" hidden="1">
                  <a:extLst>
                    <a:ext uri="{FF2B5EF4-FFF2-40B4-BE49-F238E27FC236}">
                      <a16:creationId xmlns:a16="http://schemas.microsoft.com/office/drawing/2014/main" id="{3F4E084D-FE38-0135-BED5-B02A1A4111FA}"/>
                    </a:ext>
                  </a:extLst>
                </p:cNvPr>
                <p:cNvSpPr/>
                <p:nvPr/>
              </p:nvSpPr>
              <p:spPr>
                <a:xfrm>
                  <a:off x="9383162" y="5843090"/>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400+</a:t>
                  </a:r>
                </a:p>
              </p:txBody>
            </p:sp>
            <p:sp>
              <p:nvSpPr>
                <p:cNvPr id="81" name="Etiquette - RangeColorLegend - DARK - Color - 8" hidden="1">
                  <a:extLst>
                    <a:ext uri="{FF2B5EF4-FFF2-40B4-BE49-F238E27FC236}">
                      <a16:creationId xmlns:a16="http://schemas.microsoft.com/office/drawing/2014/main" id="{E21311C4-6F2B-3FAF-150F-452B2A0D2790}"/>
                    </a:ext>
                  </a:extLst>
                </p:cNvPr>
                <p:cNvSpPr/>
                <p:nvPr/>
              </p:nvSpPr>
              <p:spPr>
                <a:xfrm>
                  <a:off x="9228362" y="5996978"/>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82" name="Etiquette - RangeColorLegend - DARK - Number - 8" hidden="1">
                  <a:extLst>
                    <a:ext uri="{FF2B5EF4-FFF2-40B4-BE49-F238E27FC236}">
                      <a16:creationId xmlns:a16="http://schemas.microsoft.com/office/drawing/2014/main" id="{724F9B10-4052-0CB5-6A50-62786B7D7EDE}"/>
                    </a:ext>
                  </a:extLst>
                </p:cNvPr>
                <p:cNvSpPr/>
                <p:nvPr/>
              </p:nvSpPr>
              <p:spPr>
                <a:xfrm>
                  <a:off x="9383162" y="5996978"/>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400+</a:t>
                  </a:r>
                </a:p>
              </p:txBody>
            </p:sp>
            <p:sp>
              <p:nvSpPr>
                <p:cNvPr id="83" name="Etiquette - RangeColorLegend - DARK - Color - 9" hidden="1">
                  <a:extLst>
                    <a:ext uri="{FF2B5EF4-FFF2-40B4-BE49-F238E27FC236}">
                      <a16:creationId xmlns:a16="http://schemas.microsoft.com/office/drawing/2014/main" id="{CB845F20-6D70-488C-5C93-951CE4BA4FBD}"/>
                    </a:ext>
                  </a:extLst>
                </p:cNvPr>
                <p:cNvSpPr/>
                <p:nvPr/>
              </p:nvSpPr>
              <p:spPr>
                <a:xfrm>
                  <a:off x="9228362" y="6150866"/>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84" name="Etiquette - RangeColorLegend - DARK - Number - 9" hidden="1">
                  <a:extLst>
                    <a:ext uri="{FF2B5EF4-FFF2-40B4-BE49-F238E27FC236}">
                      <a16:creationId xmlns:a16="http://schemas.microsoft.com/office/drawing/2014/main" id="{060DC8A9-28FE-7040-F978-A9DB469D58B2}"/>
                    </a:ext>
                  </a:extLst>
                </p:cNvPr>
                <p:cNvSpPr/>
                <p:nvPr/>
              </p:nvSpPr>
              <p:spPr>
                <a:xfrm>
                  <a:off x="9383162" y="6150866"/>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400+</a:t>
                  </a:r>
                </a:p>
              </p:txBody>
            </p:sp>
            <p:sp>
              <p:nvSpPr>
                <p:cNvPr id="85" name="Etiquette - RangeColorLegend - DARK - Color - 10" hidden="1">
                  <a:extLst>
                    <a:ext uri="{FF2B5EF4-FFF2-40B4-BE49-F238E27FC236}">
                      <a16:creationId xmlns:a16="http://schemas.microsoft.com/office/drawing/2014/main" id="{8B721196-9E04-5F8A-4163-F70486CDEE98}"/>
                    </a:ext>
                  </a:extLst>
                </p:cNvPr>
                <p:cNvSpPr/>
                <p:nvPr/>
              </p:nvSpPr>
              <p:spPr>
                <a:xfrm>
                  <a:off x="9228362" y="6304754"/>
                  <a:ext cx="1548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sp>
              <p:nvSpPr>
                <p:cNvPr id="86" name="Etiquette - RangeColorLegend - DARK - Number - 10" hidden="1">
                  <a:extLst>
                    <a:ext uri="{FF2B5EF4-FFF2-40B4-BE49-F238E27FC236}">
                      <a16:creationId xmlns:a16="http://schemas.microsoft.com/office/drawing/2014/main" id="{1562D528-93C1-F664-2FFC-AE97C6C01EB8}"/>
                    </a:ext>
                  </a:extLst>
                </p:cNvPr>
                <p:cNvSpPr/>
                <p:nvPr/>
              </p:nvSpPr>
              <p:spPr>
                <a:xfrm>
                  <a:off x="9383162" y="6304754"/>
                  <a:ext cx="1116000" cy="153888"/>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r>
                    <a:rPr lang="en-US" sz="386" b="1" kern="0" noProof="1">
                      <a:solidFill>
                        <a:srgbClr val="000000"/>
                      </a:solidFill>
                      <a:latin typeface="Arial" panose="020B0604020202020204" pitchFamily="34" charset="0"/>
                      <a:cs typeface="Arial" panose="020B0604020202020204" pitchFamily="34" charset="0"/>
                    </a:rPr>
                    <a:t>400+</a:t>
                  </a:r>
                </a:p>
              </p:txBody>
            </p:sp>
          </p:grpSp>
        </p:grpSp>
        <p:sp>
          <p:nvSpPr>
            <p:cNvPr id="63" name="POWER_USER_DATA_MAP_STORAGE">
              <a:extLst>
                <a:ext uri="{FF2B5EF4-FFF2-40B4-BE49-F238E27FC236}">
                  <a16:creationId xmlns:a16="http://schemas.microsoft.com/office/drawing/2014/main" id="{D638E48E-BE6E-FAF0-4572-005639741CDD}"/>
                </a:ext>
              </a:extLst>
            </p:cNvPr>
            <p:cNvSpPr/>
            <p:nvPr/>
          </p:nvSpPr>
          <p:spPr>
            <a:xfrm>
              <a:off x="2063895" y="1799575"/>
              <a:ext cx="0" cy="0"/>
            </a:xfrm>
            <a:prstGeom prst="rect">
              <a:avLst/>
            </a:prstGeom>
            <a:solidFill>
              <a:sysClr val="window" lastClr="FFFFFF"/>
            </a:solidFill>
            <a:ln w="3175" cmpd="sng">
              <a:solidFill>
                <a:srgbClr val="002060"/>
              </a:solidFill>
              <a:prstDash val="solid"/>
              <a:round/>
              <a:headEnd/>
              <a:tailEnd/>
            </a:ln>
            <a:effectLst>
              <a:outerShdw dist="28398" dir="6993903" algn="ctr" rotWithShape="0">
                <a:srgbClr val="B2B2B2">
                  <a:alpha val="50000"/>
                </a:srgbClr>
              </a:outerShdw>
            </a:effectLst>
          </p:spPr>
          <p:txBody>
            <a:bodyPr/>
            <a:lstStyle/>
            <a:p>
              <a:pPr defTabSz="470492" fontAlgn="base">
                <a:spcBef>
                  <a:spcPct val="0"/>
                </a:spcBef>
                <a:spcAft>
                  <a:spcPct val="0"/>
                </a:spcAft>
              </a:pPr>
              <a:endParaRPr lang="en-US" sz="386" b="1" kern="0" noProof="1">
                <a:solidFill>
                  <a:srgbClr val="000000"/>
                </a:solidFill>
                <a:latin typeface="Arial" panose="020B0604020202020204" pitchFamily="34" charset="0"/>
                <a:cs typeface="Arial" panose="020B0604020202020204" pitchFamily="34" charset="0"/>
              </a:endParaRPr>
            </a:p>
          </p:txBody>
        </p:sp>
      </p:grpSp>
      <p:pic>
        <p:nvPicPr>
          <p:cNvPr id="104" name="Picture 4" descr="значок Gps векторный логотип дизайн карта указатель значок Pin расположение  символов Шаблон для скачивания на Pngtree">
            <a:extLst>
              <a:ext uri="{FF2B5EF4-FFF2-40B4-BE49-F238E27FC236}">
                <a16:creationId xmlns:a16="http://schemas.microsoft.com/office/drawing/2014/main" id="{27F80FE3-6176-F9C9-E318-141BB567EEE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6875" y1="16094" x2="51094" y2="21406"/>
                        <a14:foregroundMark x1="61719" y1="25938" x2="62344" y2="54531"/>
                        <a14:foregroundMark x1="44688" y1="58594" x2="53281" y2="73750"/>
                        <a14:foregroundMark x1="40781" y1="82344" x2="40781" y2="82344"/>
                        <a14:foregroundMark x1="43906" y1="86563" x2="43906" y2="86563"/>
                        <a14:foregroundMark x1="35625" y1="78438" x2="35625" y2="78438"/>
                        <a14:foregroundMark x1="40313" y1="78125" x2="40313" y2="78125"/>
                        <a14:foregroundMark x1="60000" y1="78125" x2="60000" y2="78125"/>
                        <a14:foregroundMark x1="65156" y1="78906" x2="65156" y2="78906"/>
                      </a14:backgroundRemoval>
                    </a14:imgEffect>
                  </a14:imgLayer>
                </a14:imgProps>
              </a:ext>
              <a:ext uri="{28A0092B-C50C-407E-A947-70E740481C1C}">
                <a14:useLocalDpi xmlns:a14="http://schemas.microsoft.com/office/drawing/2010/main" val="0"/>
              </a:ext>
            </a:extLst>
          </a:blip>
          <a:srcRect/>
          <a:stretch>
            <a:fillRect/>
          </a:stretch>
        </p:blipFill>
        <p:spPr bwMode="auto">
          <a:xfrm>
            <a:off x="11438225" y="2899906"/>
            <a:ext cx="81901" cy="81901"/>
          </a:xfrm>
          <a:prstGeom prst="rect">
            <a:avLst/>
          </a:prstGeom>
          <a:noFill/>
          <a:extLst>
            <a:ext uri="{909E8E84-426E-40DD-AFC4-6F175D3DCCD1}">
              <a14:hiddenFill xmlns:a14="http://schemas.microsoft.com/office/drawing/2010/main">
                <a:solidFill>
                  <a:srgbClr val="FFFFFF"/>
                </a:solidFill>
              </a14:hiddenFill>
            </a:ext>
          </a:extLst>
        </p:spPr>
      </p:pic>
      <p:cxnSp>
        <p:nvCxnSpPr>
          <p:cNvPr id="153" name="Прямая соединительная линия 152">
            <a:extLst>
              <a:ext uri="{FF2B5EF4-FFF2-40B4-BE49-F238E27FC236}">
                <a16:creationId xmlns:a16="http://schemas.microsoft.com/office/drawing/2014/main" id="{C60EB6D3-155D-43F3-2FFF-38931B16C9CD}"/>
              </a:ext>
            </a:extLst>
          </p:cNvPr>
          <p:cNvCxnSpPr>
            <a:cxnSpLocks/>
          </p:cNvCxnSpPr>
          <p:nvPr/>
        </p:nvCxnSpPr>
        <p:spPr>
          <a:xfrm>
            <a:off x="9523672" y="4703863"/>
            <a:ext cx="13727" cy="646872"/>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54" name="Прямая соединительная линия 153">
            <a:extLst>
              <a:ext uri="{FF2B5EF4-FFF2-40B4-BE49-F238E27FC236}">
                <a16:creationId xmlns:a16="http://schemas.microsoft.com/office/drawing/2014/main" id="{163BECF3-15AC-0D67-063A-8875B83AD1B3}"/>
              </a:ext>
            </a:extLst>
          </p:cNvPr>
          <p:cNvCxnSpPr>
            <a:cxnSpLocks/>
          </p:cNvCxnSpPr>
          <p:nvPr/>
        </p:nvCxnSpPr>
        <p:spPr>
          <a:xfrm>
            <a:off x="8720345" y="4703863"/>
            <a:ext cx="797081"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a:extLst>
              <a:ext uri="{FF2B5EF4-FFF2-40B4-BE49-F238E27FC236}">
                <a16:creationId xmlns:a16="http://schemas.microsoft.com/office/drawing/2014/main" id="{0871E906-3B1C-1FC5-38D6-9DFEDB8018D3}"/>
              </a:ext>
            </a:extLst>
          </p:cNvPr>
          <p:cNvCxnSpPr>
            <a:cxnSpLocks/>
            <a:endCxn id="13" idx="250"/>
          </p:cNvCxnSpPr>
          <p:nvPr/>
        </p:nvCxnSpPr>
        <p:spPr>
          <a:xfrm flipH="1">
            <a:off x="9606617" y="4518456"/>
            <a:ext cx="12093" cy="1163475"/>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a:extLst>
              <a:ext uri="{FF2B5EF4-FFF2-40B4-BE49-F238E27FC236}">
                <a16:creationId xmlns:a16="http://schemas.microsoft.com/office/drawing/2014/main" id="{CE843ECB-38E1-44B7-D211-8FD683D133E2}"/>
              </a:ext>
            </a:extLst>
          </p:cNvPr>
          <p:cNvCxnSpPr>
            <a:cxnSpLocks/>
          </p:cNvCxnSpPr>
          <p:nvPr/>
        </p:nvCxnSpPr>
        <p:spPr>
          <a:xfrm flipV="1">
            <a:off x="8784419" y="4503795"/>
            <a:ext cx="834291"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0" name="Прямоугольник 132">
            <a:extLst>
              <a:ext uri="{FF2B5EF4-FFF2-40B4-BE49-F238E27FC236}">
                <a16:creationId xmlns:a16="http://schemas.microsoft.com/office/drawing/2014/main" id="{CC8D910A-C546-9F9F-C676-84B42750B147}"/>
              </a:ext>
            </a:extLst>
          </p:cNvPr>
          <p:cNvSpPr>
            <a:spLocks noChangeArrowheads="1"/>
          </p:cNvSpPr>
          <p:nvPr/>
        </p:nvSpPr>
        <p:spPr bwMode="auto">
          <a:xfrm>
            <a:off x="8859688" y="4304207"/>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100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sp>
        <p:nvSpPr>
          <p:cNvPr id="161" name="Прямоугольник 132">
            <a:extLst>
              <a:ext uri="{FF2B5EF4-FFF2-40B4-BE49-F238E27FC236}">
                <a16:creationId xmlns:a16="http://schemas.microsoft.com/office/drawing/2014/main" id="{C9F56121-1ED5-9A9E-3460-B65DE4F74989}"/>
              </a:ext>
            </a:extLst>
          </p:cNvPr>
          <p:cNvSpPr>
            <a:spLocks noChangeArrowheads="1"/>
          </p:cNvSpPr>
          <p:nvPr/>
        </p:nvSpPr>
        <p:spPr bwMode="auto">
          <a:xfrm>
            <a:off x="8762141" y="4503795"/>
            <a:ext cx="724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WPP</a:t>
            </a:r>
            <a:r>
              <a:rPr lang="uz-Cyrl-UZ" altLang="ru-RU" sz="900" b="1" dirty="0">
                <a:solidFill>
                  <a:srgbClr val="C00000"/>
                </a:solidFill>
                <a:latin typeface="Arial" panose="020B0604020202020204" pitchFamily="34" charset="0"/>
                <a:cs typeface="Arial" panose="020B0604020202020204" pitchFamily="34" charset="0"/>
              </a:rPr>
              <a:t> 500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62" name="Прямая соединительная линия 161">
            <a:extLst>
              <a:ext uri="{FF2B5EF4-FFF2-40B4-BE49-F238E27FC236}">
                <a16:creationId xmlns:a16="http://schemas.microsoft.com/office/drawing/2014/main" id="{4EB2EC41-8429-D424-561E-0E7B045A02BF}"/>
              </a:ext>
            </a:extLst>
          </p:cNvPr>
          <p:cNvCxnSpPr>
            <a:cxnSpLocks/>
          </p:cNvCxnSpPr>
          <p:nvPr/>
        </p:nvCxnSpPr>
        <p:spPr>
          <a:xfrm flipH="1">
            <a:off x="9799341" y="4478838"/>
            <a:ext cx="526314" cy="1368917"/>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63" name="Прямая соединительная линия 162">
            <a:extLst>
              <a:ext uri="{FF2B5EF4-FFF2-40B4-BE49-F238E27FC236}">
                <a16:creationId xmlns:a16="http://schemas.microsoft.com/office/drawing/2014/main" id="{33991759-CD99-13EA-C9B3-72AFD1ECAD14}"/>
              </a:ext>
            </a:extLst>
          </p:cNvPr>
          <p:cNvCxnSpPr>
            <a:cxnSpLocks/>
          </p:cNvCxnSpPr>
          <p:nvPr/>
        </p:nvCxnSpPr>
        <p:spPr>
          <a:xfrm flipH="1">
            <a:off x="9894121" y="4714271"/>
            <a:ext cx="702235" cy="1102244"/>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63">
            <a:extLst>
              <a:ext uri="{FF2B5EF4-FFF2-40B4-BE49-F238E27FC236}">
                <a16:creationId xmlns:a16="http://schemas.microsoft.com/office/drawing/2014/main" id="{F28566DF-0D92-7BA8-35B0-C6C2F56B14B1}"/>
              </a:ext>
            </a:extLst>
          </p:cNvPr>
          <p:cNvCxnSpPr>
            <a:cxnSpLocks/>
          </p:cNvCxnSpPr>
          <p:nvPr/>
        </p:nvCxnSpPr>
        <p:spPr>
          <a:xfrm>
            <a:off x="10337390" y="4471915"/>
            <a:ext cx="842579"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a:extLst>
              <a:ext uri="{FF2B5EF4-FFF2-40B4-BE49-F238E27FC236}">
                <a16:creationId xmlns:a16="http://schemas.microsoft.com/office/drawing/2014/main" id="{18CD794F-5CE1-02D4-6247-ABBB1AC80DB9}"/>
              </a:ext>
            </a:extLst>
          </p:cNvPr>
          <p:cNvCxnSpPr>
            <a:cxnSpLocks/>
          </p:cNvCxnSpPr>
          <p:nvPr/>
        </p:nvCxnSpPr>
        <p:spPr>
          <a:xfrm>
            <a:off x="10599703" y="4695543"/>
            <a:ext cx="838569"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6" name="Прямоугольник 132">
            <a:extLst>
              <a:ext uri="{FF2B5EF4-FFF2-40B4-BE49-F238E27FC236}">
                <a16:creationId xmlns:a16="http://schemas.microsoft.com/office/drawing/2014/main" id="{44DC486B-F529-3310-0CE5-C27BE2CA50AA}"/>
              </a:ext>
            </a:extLst>
          </p:cNvPr>
          <p:cNvSpPr>
            <a:spLocks noChangeArrowheads="1"/>
          </p:cNvSpPr>
          <p:nvPr/>
        </p:nvSpPr>
        <p:spPr bwMode="auto">
          <a:xfrm>
            <a:off x="10419248" y="4267589"/>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100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sp>
        <p:nvSpPr>
          <p:cNvPr id="167" name="Прямоугольник 132">
            <a:extLst>
              <a:ext uri="{FF2B5EF4-FFF2-40B4-BE49-F238E27FC236}">
                <a16:creationId xmlns:a16="http://schemas.microsoft.com/office/drawing/2014/main" id="{0A75D05C-B0F2-2BE9-319F-30B52A00063D}"/>
              </a:ext>
            </a:extLst>
          </p:cNvPr>
          <p:cNvSpPr>
            <a:spLocks noChangeArrowheads="1"/>
          </p:cNvSpPr>
          <p:nvPr/>
        </p:nvSpPr>
        <p:spPr bwMode="auto">
          <a:xfrm>
            <a:off x="10664948" y="4492205"/>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220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68" name="Прямая соединительная линия 167">
            <a:extLst>
              <a:ext uri="{FF2B5EF4-FFF2-40B4-BE49-F238E27FC236}">
                <a16:creationId xmlns:a16="http://schemas.microsoft.com/office/drawing/2014/main" id="{E347331E-2BD7-F0F6-659C-482806AC62BB}"/>
              </a:ext>
            </a:extLst>
          </p:cNvPr>
          <p:cNvCxnSpPr>
            <a:cxnSpLocks/>
          </p:cNvCxnSpPr>
          <p:nvPr/>
        </p:nvCxnSpPr>
        <p:spPr>
          <a:xfrm flipH="1">
            <a:off x="10603401" y="5207082"/>
            <a:ext cx="452203" cy="220795"/>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a:extLst>
              <a:ext uri="{FF2B5EF4-FFF2-40B4-BE49-F238E27FC236}">
                <a16:creationId xmlns:a16="http://schemas.microsoft.com/office/drawing/2014/main" id="{2299F830-03A9-964F-31F3-FAC12A5497D7}"/>
              </a:ext>
            </a:extLst>
          </p:cNvPr>
          <p:cNvCxnSpPr>
            <a:cxnSpLocks/>
          </p:cNvCxnSpPr>
          <p:nvPr/>
        </p:nvCxnSpPr>
        <p:spPr>
          <a:xfrm>
            <a:off x="11050568" y="5221660"/>
            <a:ext cx="78550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0" name="Прямоугольник 132">
            <a:extLst>
              <a:ext uri="{FF2B5EF4-FFF2-40B4-BE49-F238E27FC236}">
                <a16:creationId xmlns:a16="http://schemas.microsoft.com/office/drawing/2014/main" id="{2513DCC4-5F99-5545-572F-A6230E1D4711}"/>
              </a:ext>
            </a:extLst>
          </p:cNvPr>
          <p:cNvSpPr>
            <a:spLocks noChangeArrowheads="1"/>
          </p:cNvSpPr>
          <p:nvPr/>
        </p:nvSpPr>
        <p:spPr bwMode="auto">
          <a:xfrm>
            <a:off x="11099828" y="5030610"/>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en-US" altLang="ru-RU" sz="900" b="1" dirty="0">
                <a:solidFill>
                  <a:srgbClr val="C00000"/>
                </a:solidFill>
                <a:latin typeface="Arial" panose="020B0604020202020204" pitchFamily="34" charset="0"/>
                <a:cs typeface="Arial" panose="020B0604020202020204" pitchFamily="34" charset="0"/>
              </a:rPr>
              <a:t>40</a:t>
            </a:r>
            <a:r>
              <a:rPr lang="uz-Cyrl-UZ" altLang="ru-RU" sz="900" b="1" dirty="0">
                <a:solidFill>
                  <a:srgbClr val="C00000"/>
                </a:solidFill>
                <a:latin typeface="Arial" panose="020B0604020202020204" pitchFamily="34" charset="0"/>
                <a:cs typeface="Arial" panose="020B0604020202020204" pitchFamily="34" charset="0"/>
              </a:rPr>
              <a:t>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71" name="Прямая соединительная линия 170">
            <a:extLst>
              <a:ext uri="{FF2B5EF4-FFF2-40B4-BE49-F238E27FC236}">
                <a16:creationId xmlns:a16="http://schemas.microsoft.com/office/drawing/2014/main" id="{752CF853-91EB-7DCB-1148-20DBB286DBA0}"/>
              </a:ext>
            </a:extLst>
          </p:cNvPr>
          <p:cNvCxnSpPr>
            <a:cxnSpLocks/>
          </p:cNvCxnSpPr>
          <p:nvPr/>
        </p:nvCxnSpPr>
        <p:spPr>
          <a:xfrm flipH="1" flipV="1">
            <a:off x="10142780" y="5799463"/>
            <a:ext cx="713655" cy="556824"/>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72" name="Прямая соединительная линия 171">
            <a:extLst>
              <a:ext uri="{FF2B5EF4-FFF2-40B4-BE49-F238E27FC236}">
                <a16:creationId xmlns:a16="http://schemas.microsoft.com/office/drawing/2014/main" id="{1EE04947-B73E-991C-E3DD-5DF0887FAE49}"/>
              </a:ext>
            </a:extLst>
          </p:cNvPr>
          <p:cNvCxnSpPr>
            <a:cxnSpLocks/>
          </p:cNvCxnSpPr>
          <p:nvPr/>
        </p:nvCxnSpPr>
        <p:spPr>
          <a:xfrm>
            <a:off x="10835511" y="6346483"/>
            <a:ext cx="84516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3" name="Прямоугольник 132">
            <a:extLst>
              <a:ext uri="{FF2B5EF4-FFF2-40B4-BE49-F238E27FC236}">
                <a16:creationId xmlns:a16="http://schemas.microsoft.com/office/drawing/2014/main" id="{E672D37B-95F6-D20B-CD07-59678E1F7958}"/>
              </a:ext>
            </a:extLst>
          </p:cNvPr>
          <p:cNvSpPr>
            <a:spLocks noChangeArrowheads="1"/>
          </p:cNvSpPr>
          <p:nvPr/>
        </p:nvSpPr>
        <p:spPr bwMode="auto">
          <a:xfrm>
            <a:off x="10755824" y="6448694"/>
            <a:ext cx="7566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1</a:t>
            </a:r>
            <a:r>
              <a:rPr lang="en-US" altLang="ru-RU" sz="900" b="1" dirty="0">
                <a:solidFill>
                  <a:srgbClr val="C00000"/>
                </a:solidFill>
                <a:latin typeface="Arial" panose="020B0604020202020204" pitchFamily="34" charset="0"/>
                <a:cs typeface="Arial" panose="020B0604020202020204" pitchFamily="34" charset="0"/>
              </a:rPr>
              <a:t>0</a:t>
            </a:r>
            <a:r>
              <a:rPr lang="uz-Cyrl-UZ" altLang="ru-RU" sz="900" b="1" dirty="0">
                <a:solidFill>
                  <a:srgbClr val="C00000"/>
                </a:solidFill>
                <a:latin typeface="Arial" panose="020B0604020202020204" pitchFamily="34" charset="0"/>
                <a:cs typeface="Arial" panose="020B0604020202020204" pitchFamily="34" charset="0"/>
              </a:rPr>
              <a:t>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74" name="Прямая соединительная линия 173">
            <a:extLst>
              <a:ext uri="{FF2B5EF4-FFF2-40B4-BE49-F238E27FC236}">
                <a16:creationId xmlns:a16="http://schemas.microsoft.com/office/drawing/2014/main" id="{B8589CD4-55F7-F570-C9EC-F8A23873934E}"/>
              </a:ext>
            </a:extLst>
          </p:cNvPr>
          <p:cNvCxnSpPr>
            <a:cxnSpLocks/>
          </p:cNvCxnSpPr>
          <p:nvPr/>
        </p:nvCxnSpPr>
        <p:spPr>
          <a:xfrm flipH="1" flipV="1">
            <a:off x="9922980" y="5923753"/>
            <a:ext cx="791813" cy="678897"/>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75" name="Прямая соединительная линия 174">
            <a:extLst>
              <a:ext uri="{FF2B5EF4-FFF2-40B4-BE49-F238E27FC236}">
                <a16:creationId xmlns:a16="http://schemas.microsoft.com/office/drawing/2014/main" id="{7EA63242-3EFA-28D0-1B2D-B5B23720CA07}"/>
              </a:ext>
            </a:extLst>
          </p:cNvPr>
          <p:cNvCxnSpPr>
            <a:cxnSpLocks/>
          </p:cNvCxnSpPr>
          <p:nvPr/>
        </p:nvCxnSpPr>
        <p:spPr>
          <a:xfrm>
            <a:off x="10718328" y="6616352"/>
            <a:ext cx="838569"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6" name="Прямоугольник 132">
            <a:extLst>
              <a:ext uri="{FF2B5EF4-FFF2-40B4-BE49-F238E27FC236}">
                <a16:creationId xmlns:a16="http://schemas.microsoft.com/office/drawing/2014/main" id="{086B2666-BAD3-63F8-F853-6F54594651D7}"/>
              </a:ext>
            </a:extLst>
          </p:cNvPr>
          <p:cNvSpPr>
            <a:spLocks noChangeArrowheads="1"/>
          </p:cNvSpPr>
          <p:nvPr/>
        </p:nvSpPr>
        <p:spPr bwMode="auto">
          <a:xfrm>
            <a:off x="10930201" y="6135858"/>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220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77" name="Прямая соединительная линия 176">
            <a:extLst>
              <a:ext uri="{FF2B5EF4-FFF2-40B4-BE49-F238E27FC236}">
                <a16:creationId xmlns:a16="http://schemas.microsoft.com/office/drawing/2014/main" id="{C192AB0E-5BF6-B42F-C2FD-844A40AEC39A}"/>
              </a:ext>
            </a:extLst>
          </p:cNvPr>
          <p:cNvCxnSpPr>
            <a:cxnSpLocks/>
          </p:cNvCxnSpPr>
          <p:nvPr/>
        </p:nvCxnSpPr>
        <p:spPr>
          <a:xfrm flipV="1">
            <a:off x="9793476" y="6413848"/>
            <a:ext cx="207914" cy="373185"/>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sp>
        <p:nvSpPr>
          <p:cNvPr id="178" name="Прямоугольник 132">
            <a:extLst>
              <a:ext uri="{FF2B5EF4-FFF2-40B4-BE49-F238E27FC236}">
                <a16:creationId xmlns:a16="http://schemas.microsoft.com/office/drawing/2014/main" id="{A943A5BC-2EA1-DE4F-A710-5CBB044A2186}"/>
              </a:ext>
            </a:extLst>
          </p:cNvPr>
          <p:cNvSpPr>
            <a:spLocks noChangeArrowheads="1"/>
          </p:cNvSpPr>
          <p:nvPr/>
        </p:nvSpPr>
        <p:spPr bwMode="auto">
          <a:xfrm>
            <a:off x="9909180" y="6603915"/>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457</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79" name="Прямая соединительная линия 178">
            <a:extLst>
              <a:ext uri="{FF2B5EF4-FFF2-40B4-BE49-F238E27FC236}">
                <a16:creationId xmlns:a16="http://schemas.microsoft.com/office/drawing/2014/main" id="{E618B456-F3AA-2636-E626-CEADC66621B5}"/>
              </a:ext>
            </a:extLst>
          </p:cNvPr>
          <p:cNvCxnSpPr>
            <a:cxnSpLocks/>
          </p:cNvCxnSpPr>
          <p:nvPr/>
        </p:nvCxnSpPr>
        <p:spPr>
          <a:xfrm flipV="1">
            <a:off x="9793476" y="6791621"/>
            <a:ext cx="823428" cy="626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a:extLst>
              <a:ext uri="{FF2B5EF4-FFF2-40B4-BE49-F238E27FC236}">
                <a16:creationId xmlns:a16="http://schemas.microsoft.com/office/drawing/2014/main" id="{0FB56070-A619-416D-1C8C-AE690AA40353}"/>
              </a:ext>
            </a:extLst>
          </p:cNvPr>
          <p:cNvCxnSpPr>
            <a:cxnSpLocks/>
          </p:cNvCxnSpPr>
          <p:nvPr/>
        </p:nvCxnSpPr>
        <p:spPr>
          <a:xfrm flipV="1">
            <a:off x="9560023" y="6223745"/>
            <a:ext cx="360721" cy="533743"/>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81" name="Прямая соединительная линия 180">
            <a:extLst>
              <a:ext uri="{FF2B5EF4-FFF2-40B4-BE49-F238E27FC236}">
                <a16:creationId xmlns:a16="http://schemas.microsoft.com/office/drawing/2014/main" id="{9A56CB6F-FD2C-F818-3542-28948F063A0F}"/>
              </a:ext>
            </a:extLst>
          </p:cNvPr>
          <p:cNvCxnSpPr>
            <a:cxnSpLocks/>
          </p:cNvCxnSpPr>
          <p:nvPr/>
        </p:nvCxnSpPr>
        <p:spPr>
          <a:xfrm>
            <a:off x="8723623" y="6785524"/>
            <a:ext cx="84516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2" name="Прямоугольник 132">
            <a:extLst>
              <a:ext uri="{FF2B5EF4-FFF2-40B4-BE49-F238E27FC236}">
                <a16:creationId xmlns:a16="http://schemas.microsoft.com/office/drawing/2014/main" id="{1D6E1982-5139-E40C-ED38-EEB5E947F5A2}"/>
              </a:ext>
            </a:extLst>
          </p:cNvPr>
          <p:cNvSpPr>
            <a:spLocks noChangeArrowheads="1"/>
          </p:cNvSpPr>
          <p:nvPr/>
        </p:nvSpPr>
        <p:spPr bwMode="auto">
          <a:xfrm>
            <a:off x="8835628" y="6589568"/>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300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83" name="Прямая соединительная линия 182">
            <a:extLst>
              <a:ext uri="{FF2B5EF4-FFF2-40B4-BE49-F238E27FC236}">
                <a16:creationId xmlns:a16="http://schemas.microsoft.com/office/drawing/2014/main" id="{854F3ADD-D756-4A5E-67A1-F3D349AD4373}"/>
              </a:ext>
            </a:extLst>
          </p:cNvPr>
          <p:cNvCxnSpPr>
            <a:cxnSpLocks/>
            <a:endCxn id="10" idx="89"/>
          </p:cNvCxnSpPr>
          <p:nvPr/>
        </p:nvCxnSpPr>
        <p:spPr>
          <a:xfrm flipV="1">
            <a:off x="8217395" y="5557172"/>
            <a:ext cx="928799" cy="676287"/>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84" name="Прямая соединительная линия 183">
            <a:extLst>
              <a:ext uri="{FF2B5EF4-FFF2-40B4-BE49-F238E27FC236}">
                <a16:creationId xmlns:a16="http://schemas.microsoft.com/office/drawing/2014/main" id="{1D198188-202A-B50B-38F0-BCD62B76C2FE}"/>
              </a:ext>
            </a:extLst>
          </p:cNvPr>
          <p:cNvCxnSpPr>
            <a:cxnSpLocks/>
            <a:endCxn id="10" idx="107"/>
          </p:cNvCxnSpPr>
          <p:nvPr/>
        </p:nvCxnSpPr>
        <p:spPr>
          <a:xfrm flipV="1">
            <a:off x="8185111" y="5608635"/>
            <a:ext cx="1209251" cy="810534"/>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85" name="Прямая соединительная линия 184">
            <a:extLst>
              <a:ext uri="{FF2B5EF4-FFF2-40B4-BE49-F238E27FC236}">
                <a16:creationId xmlns:a16="http://schemas.microsoft.com/office/drawing/2014/main" id="{EB10D510-71FD-BE73-5639-BE2133A1BD55}"/>
              </a:ext>
            </a:extLst>
          </p:cNvPr>
          <p:cNvCxnSpPr>
            <a:cxnSpLocks/>
          </p:cNvCxnSpPr>
          <p:nvPr/>
        </p:nvCxnSpPr>
        <p:spPr>
          <a:xfrm flipV="1">
            <a:off x="8371783" y="5969265"/>
            <a:ext cx="914275" cy="828623"/>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86" name="Прямая соединительная линия 185">
            <a:extLst>
              <a:ext uri="{FF2B5EF4-FFF2-40B4-BE49-F238E27FC236}">
                <a16:creationId xmlns:a16="http://schemas.microsoft.com/office/drawing/2014/main" id="{F9A4A713-E94B-9738-2F21-8268806B8078}"/>
              </a:ext>
            </a:extLst>
          </p:cNvPr>
          <p:cNvCxnSpPr>
            <a:cxnSpLocks/>
          </p:cNvCxnSpPr>
          <p:nvPr/>
        </p:nvCxnSpPr>
        <p:spPr>
          <a:xfrm>
            <a:off x="7518922" y="6797888"/>
            <a:ext cx="84516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Прямая соединительная линия 186">
            <a:extLst>
              <a:ext uri="{FF2B5EF4-FFF2-40B4-BE49-F238E27FC236}">
                <a16:creationId xmlns:a16="http://schemas.microsoft.com/office/drawing/2014/main" id="{855AAD66-9769-2B6F-270E-EF3A99DEE932}"/>
              </a:ext>
            </a:extLst>
          </p:cNvPr>
          <p:cNvCxnSpPr>
            <a:cxnSpLocks/>
          </p:cNvCxnSpPr>
          <p:nvPr/>
        </p:nvCxnSpPr>
        <p:spPr>
          <a:xfrm>
            <a:off x="7348841" y="6414934"/>
            <a:ext cx="84516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Прямая соединительная линия 187">
            <a:extLst>
              <a:ext uri="{FF2B5EF4-FFF2-40B4-BE49-F238E27FC236}">
                <a16:creationId xmlns:a16="http://schemas.microsoft.com/office/drawing/2014/main" id="{9332F13F-952F-019B-51C9-4A1F4FC79503}"/>
              </a:ext>
            </a:extLst>
          </p:cNvPr>
          <p:cNvCxnSpPr>
            <a:cxnSpLocks/>
          </p:cNvCxnSpPr>
          <p:nvPr/>
        </p:nvCxnSpPr>
        <p:spPr>
          <a:xfrm>
            <a:off x="7362438" y="6242470"/>
            <a:ext cx="84516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9" name="Прямоугольник 132">
            <a:extLst>
              <a:ext uri="{FF2B5EF4-FFF2-40B4-BE49-F238E27FC236}">
                <a16:creationId xmlns:a16="http://schemas.microsoft.com/office/drawing/2014/main" id="{3551ECBB-04D5-F0C7-DB52-DF91386E4209}"/>
              </a:ext>
            </a:extLst>
          </p:cNvPr>
          <p:cNvSpPr>
            <a:spLocks noChangeArrowheads="1"/>
          </p:cNvSpPr>
          <p:nvPr/>
        </p:nvSpPr>
        <p:spPr bwMode="auto">
          <a:xfrm>
            <a:off x="7593140" y="6609055"/>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250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sp>
        <p:nvSpPr>
          <p:cNvPr id="190" name="Прямоугольник 132">
            <a:extLst>
              <a:ext uri="{FF2B5EF4-FFF2-40B4-BE49-F238E27FC236}">
                <a16:creationId xmlns:a16="http://schemas.microsoft.com/office/drawing/2014/main" id="{BDA2A922-3092-D45F-D738-94043FB87965}"/>
              </a:ext>
            </a:extLst>
          </p:cNvPr>
          <p:cNvSpPr>
            <a:spLocks noChangeArrowheads="1"/>
          </p:cNvSpPr>
          <p:nvPr/>
        </p:nvSpPr>
        <p:spPr bwMode="auto">
          <a:xfrm>
            <a:off x="7443359" y="6219256"/>
            <a:ext cx="724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WPP</a:t>
            </a:r>
            <a:r>
              <a:rPr lang="uz-Cyrl-UZ" altLang="ru-RU" sz="900" b="1" dirty="0">
                <a:solidFill>
                  <a:srgbClr val="C00000"/>
                </a:solidFill>
                <a:latin typeface="Arial" panose="020B0604020202020204" pitchFamily="34" charset="0"/>
                <a:cs typeface="Arial" panose="020B0604020202020204" pitchFamily="34" charset="0"/>
              </a:rPr>
              <a:t> 500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sp>
        <p:nvSpPr>
          <p:cNvPr id="191" name="Прямоугольник 132">
            <a:extLst>
              <a:ext uri="{FF2B5EF4-FFF2-40B4-BE49-F238E27FC236}">
                <a16:creationId xmlns:a16="http://schemas.microsoft.com/office/drawing/2014/main" id="{02D4A45D-94A8-38E0-19F1-68EF9A5CC8DA}"/>
              </a:ext>
            </a:extLst>
          </p:cNvPr>
          <p:cNvSpPr>
            <a:spLocks noChangeArrowheads="1"/>
          </p:cNvSpPr>
          <p:nvPr/>
        </p:nvSpPr>
        <p:spPr bwMode="auto">
          <a:xfrm>
            <a:off x="7447652" y="6044852"/>
            <a:ext cx="724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WPP</a:t>
            </a:r>
            <a:r>
              <a:rPr lang="uz-Cyrl-UZ" altLang="ru-RU" sz="900" b="1" dirty="0">
                <a:solidFill>
                  <a:srgbClr val="C00000"/>
                </a:solidFill>
                <a:latin typeface="Arial" panose="020B0604020202020204" pitchFamily="34" charset="0"/>
                <a:cs typeface="Arial" panose="020B0604020202020204" pitchFamily="34" charset="0"/>
              </a:rPr>
              <a:t> 500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92" name="Прямая соединительная линия 191">
            <a:extLst>
              <a:ext uri="{FF2B5EF4-FFF2-40B4-BE49-F238E27FC236}">
                <a16:creationId xmlns:a16="http://schemas.microsoft.com/office/drawing/2014/main" id="{6C8EF943-D9A1-8C55-D6E2-9464F117985B}"/>
              </a:ext>
            </a:extLst>
          </p:cNvPr>
          <p:cNvCxnSpPr>
            <a:cxnSpLocks/>
          </p:cNvCxnSpPr>
          <p:nvPr/>
        </p:nvCxnSpPr>
        <p:spPr>
          <a:xfrm flipV="1">
            <a:off x="8207748" y="5560800"/>
            <a:ext cx="642795" cy="442294"/>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93" name="Прямая соединительная линия 192">
            <a:extLst>
              <a:ext uri="{FF2B5EF4-FFF2-40B4-BE49-F238E27FC236}">
                <a16:creationId xmlns:a16="http://schemas.microsoft.com/office/drawing/2014/main" id="{13D3B68D-7554-08BD-A024-F880E6D5FDBA}"/>
              </a:ext>
            </a:extLst>
          </p:cNvPr>
          <p:cNvCxnSpPr>
            <a:cxnSpLocks/>
          </p:cNvCxnSpPr>
          <p:nvPr/>
        </p:nvCxnSpPr>
        <p:spPr>
          <a:xfrm>
            <a:off x="7360719" y="6004253"/>
            <a:ext cx="84516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4" name="Прямоугольник 132">
            <a:extLst>
              <a:ext uri="{FF2B5EF4-FFF2-40B4-BE49-F238E27FC236}">
                <a16:creationId xmlns:a16="http://schemas.microsoft.com/office/drawing/2014/main" id="{2F2195D0-ECAC-1F00-E1F1-9D11B8868046}"/>
              </a:ext>
            </a:extLst>
          </p:cNvPr>
          <p:cNvSpPr>
            <a:spLocks noChangeArrowheads="1"/>
          </p:cNvSpPr>
          <p:nvPr/>
        </p:nvSpPr>
        <p:spPr bwMode="auto">
          <a:xfrm>
            <a:off x="7425177" y="5800405"/>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uz-Cyrl-UZ" altLang="ru-RU" sz="900" b="1" dirty="0">
                <a:solidFill>
                  <a:srgbClr val="C00000"/>
                </a:solidFill>
                <a:latin typeface="Arial" panose="020B0604020202020204" pitchFamily="34" charset="0"/>
                <a:cs typeface="Arial" panose="020B0604020202020204" pitchFamily="34" charset="0"/>
              </a:rPr>
              <a:t>100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195" name="Прямая соединительная линия 194">
            <a:extLst>
              <a:ext uri="{FF2B5EF4-FFF2-40B4-BE49-F238E27FC236}">
                <a16:creationId xmlns:a16="http://schemas.microsoft.com/office/drawing/2014/main" id="{AB649AB0-541A-4EB2-32A0-D0560075C541}"/>
              </a:ext>
            </a:extLst>
          </p:cNvPr>
          <p:cNvCxnSpPr>
            <a:cxnSpLocks/>
          </p:cNvCxnSpPr>
          <p:nvPr/>
        </p:nvCxnSpPr>
        <p:spPr>
          <a:xfrm>
            <a:off x="8296595" y="4099901"/>
            <a:ext cx="229038" cy="965874"/>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96" name="Прямая соединительная линия 195">
            <a:extLst>
              <a:ext uri="{FF2B5EF4-FFF2-40B4-BE49-F238E27FC236}">
                <a16:creationId xmlns:a16="http://schemas.microsoft.com/office/drawing/2014/main" id="{1C9D01A7-DC92-BEEC-A57C-CDB0F4C459BA}"/>
              </a:ext>
            </a:extLst>
          </p:cNvPr>
          <p:cNvCxnSpPr>
            <a:cxnSpLocks/>
          </p:cNvCxnSpPr>
          <p:nvPr/>
        </p:nvCxnSpPr>
        <p:spPr>
          <a:xfrm>
            <a:off x="7460465" y="4241707"/>
            <a:ext cx="957233" cy="808745"/>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a:extLst>
              <a:ext uri="{FF2B5EF4-FFF2-40B4-BE49-F238E27FC236}">
                <a16:creationId xmlns:a16="http://schemas.microsoft.com/office/drawing/2014/main" id="{5DACFD46-C858-3314-5519-EF29AA5D4987}"/>
              </a:ext>
            </a:extLst>
          </p:cNvPr>
          <p:cNvCxnSpPr>
            <a:cxnSpLocks/>
          </p:cNvCxnSpPr>
          <p:nvPr/>
        </p:nvCxnSpPr>
        <p:spPr>
          <a:xfrm>
            <a:off x="6654007" y="4241707"/>
            <a:ext cx="806458"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Прямая соединительная линия 197">
            <a:extLst>
              <a:ext uri="{FF2B5EF4-FFF2-40B4-BE49-F238E27FC236}">
                <a16:creationId xmlns:a16="http://schemas.microsoft.com/office/drawing/2014/main" id="{814E4D51-279B-0F1A-8FD0-059840CCE853}"/>
              </a:ext>
            </a:extLst>
          </p:cNvPr>
          <p:cNvCxnSpPr>
            <a:cxnSpLocks/>
          </p:cNvCxnSpPr>
          <p:nvPr/>
        </p:nvCxnSpPr>
        <p:spPr>
          <a:xfrm>
            <a:off x="7515518" y="4094787"/>
            <a:ext cx="79518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9" name="Прямоугольник 132">
            <a:extLst>
              <a:ext uri="{FF2B5EF4-FFF2-40B4-BE49-F238E27FC236}">
                <a16:creationId xmlns:a16="http://schemas.microsoft.com/office/drawing/2014/main" id="{79719053-EE4F-4513-3A15-005BAC7BF16D}"/>
              </a:ext>
            </a:extLst>
          </p:cNvPr>
          <p:cNvSpPr>
            <a:spLocks noChangeArrowheads="1"/>
          </p:cNvSpPr>
          <p:nvPr/>
        </p:nvSpPr>
        <p:spPr bwMode="auto">
          <a:xfrm>
            <a:off x="7572038" y="3858842"/>
            <a:ext cx="724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WPP</a:t>
            </a:r>
            <a:r>
              <a:rPr lang="uz-Cyrl-UZ" altLang="ru-RU" sz="900" b="1" dirty="0">
                <a:solidFill>
                  <a:srgbClr val="C00000"/>
                </a:solidFill>
                <a:latin typeface="Arial" panose="020B0604020202020204" pitchFamily="34" charset="0"/>
                <a:cs typeface="Arial" panose="020B0604020202020204" pitchFamily="34" charset="0"/>
              </a:rPr>
              <a:t> 100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sp>
        <p:nvSpPr>
          <p:cNvPr id="200" name="Прямоугольник 132">
            <a:extLst>
              <a:ext uri="{FF2B5EF4-FFF2-40B4-BE49-F238E27FC236}">
                <a16:creationId xmlns:a16="http://schemas.microsoft.com/office/drawing/2014/main" id="{2CED6A0D-FF37-6A3E-5EE2-13D24CA6C2C3}"/>
              </a:ext>
            </a:extLst>
          </p:cNvPr>
          <p:cNvSpPr>
            <a:spLocks noChangeArrowheads="1"/>
          </p:cNvSpPr>
          <p:nvPr/>
        </p:nvSpPr>
        <p:spPr bwMode="auto">
          <a:xfrm>
            <a:off x="6693751" y="4046014"/>
            <a:ext cx="724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WPP</a:t>
            </a:r>
            <a:r>
              <a:rPr lang="uz-Cyrl-UZ" altLang="ru-RU" sz="900" b="1" dirty="0">
                <a:solidFill>
                  <a:srgbClr val="C00000"/>
                </a:solidFill>
                <a:latin typeface="Arial" panose="020B0604020202020204" pitchFamily="34" charset="0"/>
                <a:cs typeface="Arial" panose="020B0604020202020204" pitchFamily="34" charset="0"/>
              </a:rPr>
              <a:t> 200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201" name="Прямая соединительная линия 200">
            <a:extLst>
              <a:ext uri="{FF2B5EF4-FFF2-40B4-BE49-F238E27FC236}">
                <a16:creationId xmlns:a16="http://schemas.microsoft.com/office/drawing/2014/main" id="{03E3DF96-7D73-71B8-43D6-2D23992A408E}"/>
              </a:ext>
            </a:extLst>
          </p:cNvPr>
          <p:cNvCxnSpPr>
            <a:cxnSpLocks/>
          </p:cNvCxnSpPr>
          <p:nvPr/>
        </p:nvCxnSpPr>
        <p:spPr>
          <a:xfrm flipV="1">
            <a:off x="7457853" y="5022599"/>
            <a:ext cx="223693" cy="296234"/>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202" name="Прямая соединительная линия 201">
            <a:extLst>
              <a:ext uri="{FF2B5EF4-FFF2-40B4-BE49-F238E27FC236}">
                <a16:creationId xmlns:a16="http://schemas.microsoft.com/office/drawing/2014/main" id="{12DE660C-6ECE-B072-BCA6-1002399742AE}"/>
              </a:ext>
            </a:extLst>
          </p:cNvPr>
          <p:cNvCxnSpPr>
            <a:cxnSpLocks/>
          </p:cNvCxnSpPr>
          <p:nvPr/>
        </p:nvCxnSpPr>
        <p:spPr>
          <a:xfrm>
            <a:off x="6656615" y="5318833"/>
            <a:ext cx="79894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3" name="Прямоугольник 132">
            <a:extLst>
              <a:ext uri="{FF2B5EF4-FFF2-40B4-BE49-F238E27FC236}">
                <a16:creationId xmlns:a16="http://schemas.microsoft.com/office/drawing/2014/main" id="{D017DA46-575E-55C2-04D4-40DA4B4CF660}"/>
              </a:ext>
            </a:extLst>
          </p:cNvPr>
          <p:cNvSpPr>
            <a:spLocks noChangeArrowheads="1"/>
          </p:cNvSpPr>
          <p:nvPr/>
        </p:nvSpPr>
        <p:spPr bwMode="auto">
          <a:xfrm>
            <a:off x="6605472" y="5120892"/>
            <a:ext cx="7886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WPP</a:t>
            </a:r>
            <a:r>
              <a:rPr lang="uz-Cyrl-UZ" altLang="ru-RU" sz="900" b="1" dirty="0">
                <a:solidFill>
                  <a:srgbClr val="C00000"/>
                </a:solidFill>
                <a:latin typeface="Arial" panose="020B0604020202020204" pitchFamily="34" charset="0"/>
                <a:cs typeface="Arial" panose="020B0604020202020204" pitchFamily="34" charset="0"/>
              </a:rPr>
              <a:t> 1500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pic>
        <p:nvPicPr>
          <p:cNvPr id="204" name="Рисунок 203">
            <a:extLst>
              <a:ext uri="{FF2B5EF4-FFF2-40B4-BE49-F238E27FC236}">
                <a16:creationId xmlns:a16="http://schemas.microsoft.com/office/drawing/2014/main" id="{74548F9E-3317-5576-D763-8DB68A7FC2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1904" y="1668521"/>
            <a:ext cx="573861" cy="573861"/>
          </a:xfrm>
          <a:prstGeom prst="rect">
            <a:avLst/>
          </a:prstGeom>
        </p:spPr>
      </p:pic>
      <p:pic>
        <p:nvPicPr>
          <p:cNvPr id="205" name="Picture 4" descr="значок Gps векторный логотип дизайн карта указатель значок Pin расположение  символов Шаблон для скачивания на Pngtree">
            <a:extLst>
              <a:ext uri="{FF2B5EF4-FFF2-40B4-BE49-F238E27FC236}">
                <a16:creationId xmlns:a16="http://schemas.microsoft.com/office/drawing/2014/main" id="{BB291F24-8CE6-D277-AD4E-86D392179FE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6875" y1="16094" x2="51094" y2="21406"/>
                        <a14:foregroundMark x1="61719" y1="25938" x2="62344" y2="54531"/>
                        <a14:foregroundMark x1="44688" y1="58594" x2="53281" y2="73750"/>
                        <a14:foregroundMark x1="40781" y1="82344" x2="40781" y2="82344"/>
                        <a14:foregroundMark x1="43906" y1="86563" x2="43906" y2="86563"/>
                        <a14:foregroundMark x1="35625" y1="78438" x2="35625" y2="78438"/>
                        <a14:foregroundMark x1="40313" y1="78125" x2="40313" y2="78125"/>
                        <a14:foregroundMark x1="60000" y1="78125" x2="60000" y2="78125"/>
                        <a14:foregroundMark x1="65156" y1="78906" x2="65156" y2="78906"/>
                      </a14:backgroundRemoval>
                    </a14:imgEffect>
                  </a14:imgLayer>
                </a14:imgProps>
              </a:ext>
              <a:ext uri="{28A0092B-C50C-407E-A947-70E740481C1C}">
                <a14:useLocalDpi xmlns:a14="http://schemas.microsoft.com/office/drawing/2010/main" val="0"/>
              </a:ext>
            </a:extLst>
          </a:blip>
          <a:srcRect/>
          <a:stretch>
            <a:fillRect/>
          </a:stretch>
        </p:blipFill>
        <p:spPr bwMode="auto">
          <a:xfrm>
            <a:off x="11518682" y="2947045"/>
            <a:ext cx="81901" cy="81901"/>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5FBDAFF0-C5FB-A699-6DD5-91A877F85B9F}"/>
              </a:ext>
            </a:extLst>
          </p:cNvPr>
          <p:cNvSpPr txBox="1"/>
          <p:nvPr/>
        </p:nvSpPr>
        <p:spPr>
          <a:xfrm>
            <a:off x="11727101" y="6479334"/>
            <a:ext cx="494786" cy="369332"/>
          </a:xfrm>
          <a:prstGeom prst="rect">
            <a:avLst/>
          </a:prstGeom>
          <a:noFill/>
        </p:spPr>
        <p:txBody>
          <a:bodyPr wrap="square">
            <a:spAutoFit/>
          </a:bodyPr>
          <a:lstStyle/>
          <a:p>
            <a:pPr algn="ctr"/>
            <a:r>
              <a:rPr lang="uz-Cyrl-UZ" b="1" dirty="0">
                <a:solidFill>
                  <a:schemeClr val="bg1"/>
                </a:solidFill>
              </a:rPr>
              <a:t>8</a:t>
            </a:r>
            <a:endParaRPr lang="ru-RU" b="1" dirty="0">
              <a:solidFill>
                <a:schemeClr val="bg1"/>
              </a:solidFill>
            </a:endParaRPr>
          </a:p>
        </p:txBody>
      </p:sp>
      <p:sp>
        <p:nvSpPr>
          <p:cNvPr id="28" name="Прямоугольник 132">
            <a:extLst>
              <a:ext uri="{FF2B5EF4-FFF2-40B4-BE49-F238E27FC236}">
                <a16:creationId xmlns:a16="http://schemas.microsoft.com/office/drawing/2014/main" id="{CD80F605-0082-43A3-172F-D7707EC8324B}"/>
              </a:ext>
            </a:extLst>
          </p:cNvPr>
          <p:cNvSpPr>
            <a:spLocks noChangeArrowheads="1"/>
          </p:cNvSpPr>
          <p:nvPr/>
        </p:nvSpPr>
        <p:spPr bwMode="auto">
          <a:xfrm>
            <a:off x="8797203" y="6424163"/>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en-US" altLang="ru-RU" sz="900" b="1" dirty="0">
                <a:solidFill>
                  <a:srgbClr val="C00000"/>
                </a:solidFill>
                <a:latin typeface="Arial" panose="020B0604020202020204" pitchFamily="34" charset="0"/>
                <a:cs typeface="Arial" panose="020B0604020202020204" pitchFamily="34" charset="0"/>
              </a:rPr>
              <a:t>5</a:t>
            </a:r>
            <a:r>
              <a:rPr lang="uz-Cyrl-UZ" altLang="ru-RU" sz="900" b="1" dirty="0">
                <a:solidFill>
                  <a:srgbClr val="C00000"/>
                </a:solidFill>
                <a:latin typeface="Arial" panose="020B0604020202020204" pitchFamily="34" charset="0"/>
                <a:cs typeface="Arial" panose="020B0604020202020204" pitchFamily="34" charset="0"/>
              </a:rPr>
              <a:t>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29" name="Прямая соединительная линия 28">
            <a:extLst>
              <a:ext uri="{FF2B5EF4-FFF2-40B4-BE49-F238E27FC236}">
                <a16:creationId xmlns:a16="http://schemas.microsoft.com/office/drawing/2014/main" id="{AAD68184-71EF-D200-8211-9B2FE99C035A}"/>
              </a:ext>
            </a:extLst>
          </p:cNvPr>
          <p:cNvCxnSpPr>
            <a:cxnSpLocks/>
          </p:cNvCxnSpPr>
          <p:nvPr/>
        </p:nvCxnSpPr>
        <p:spPr>
          <a:xfrm flipV="1">
            <a:off x="9545877" y="6265316"/>
            <a:ext cx="226110" cy="317812"/>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B412EDAB-AC88-C087-4B89-881BE249BD54}"/>
              </a:ext>
            </a:extLst>
          </p:cNvPr>
          <p:cNvCxnSpPr>
            <a:cxnSpLocks/>
          </p:cNvCxnSpPr>
          <p:nvPr/>
        </p:nvCxnSpPr>
        <p:spPr>
          <a:xfrm>
            <a:off x="8721616" y="6591760"/>
            <a:ext cx="833752"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Прямоугольник 132">
            <a:extLst>
              <a:ext uri="{FF2B5EF4-FFF2-40B4-BE49-F238E27FC236}">
                <a16:creationId xmlns:a16="http://schemas.microsoft.com/office/drawing/2014/main" id="{3DB68CF5-3F6D-E2D2-B25A-9921BDC6DDAA}"/>
              </a:ext>
            </a:extLst>
          </p:cNvPr>
          <p:cNvSpPr>
            <a:spLocks noChangeArrowheads="1"/>
          </p:cNvSpPr>
          <p:nvPr/>
        </p:nvSpPr>
        <p:spPr bwMode="auto">
          <a:xfrm>
            <a:off x="7489565" y="6395551"/>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18"/>
            <a:r>
              <a:rPr lang="en-US" altLang="ru-RU" sz="900" b="1" dirty="0">
                <a:solidFill>
                  <a:srgbClr val="002060"/>
                </a:solidFill>
                <a:latin typeface="Arial" panose="020B0604020202020204" pitchFamily="34" charset="0"/>
                <a:cs typeface="Arial" panose="020B0604020202020204" pitchFamily="34" charset="0"/>
              </a:rPr>
              <a:t>SPP </a:t>
            </a:r>
            <a:r>
              <a:rPr lang="en-US" altLang="ru-RU" sz="900" b="1" dirty="0">
                <a:solidFill>
                  <a:srgbClr val="C00000"/>
                </a:solidFill>
                <a:latin typeface="Arial" panose="020B0604020202020204" pitchFamily="34" charset="0"/>
                <a:cs typeface="Arial" panose="020B0604020202020204" pitchFamily="34" charset="0"/>
              </a:rPr>
              <a:t>5</a:t>
            </a:r>
            <a:r>
              <a:rPr lang="uz-Cyrl-UZ" altLang="ru-RU" sz="900" b="1" dirty="0">
                <a:solidFill>
                  <a:srgbClr val="C00000"/>
                </a:solidFill>
                <a:latin typeface="Arial" panose="020B0604020202020204" pitchFamily="34" charset="0"/>
                <a:cs typeface="Arial" panose="020B0604020202020204" pitchFamily="34" charset="0"/>
              </a:rPr>
              <a:t>00</a:t>
            </a:r>
            <a:r>
              <a:rPr lang="uz-Cyrl-UZ" altLang="ru-RU" sz="900" b="1" dirty="0">
                <a:solidFill>
                  <a:srgbClr val="0000D6"/>
                </a:solidFill>
                <a:latin typeface="Arial" panose="020B0604020202020204" pitchFamily="34" charset="0"/>
                <a:cs typeface="Arial" panose="020B0604020202020204" pitchFamily="34" charset="0"/>
              </a:rPr>
              <a:t> </a:t>
            </a:r>
            <a:r>
              <a:rPr lang="en-US" sz="900" b="1" dirty="0">
                <a:solidFill>
                  <a:srgbClr val="002060"/>
                </a:solidFill>
                <a:latin typeface="Arial" panose="020B0604020202020204" pitchFamily="34" charset="0"/>
                <a:cs typeface="Arial" panose="020B0604020202020204" pitchFamily="34" charset="0"/>
              </a:rPr>
              <a:t>MW</a:t>
            </a:r>
            <a:endParaRPr lang="uz-Cyrl-UZ" altLang="ru-RU" sz="900" b="1" dirty="0">
              <a:solidFill>
                <a:srgbClr val="002060"/>
              </a:solidFill>
              <a:latin typeface="Arial" panose="020B0604020202020204" pitchFamily="34" charset="0"/>
              <a:cs typeface="Arial" panose="020B0604020202020204" pitchFamily="34" charset="0"/>
            </a:endParaRPr>
          </a:p>
        </p:txBody>
      </p:sp>
      <p:cxnSp>
        <p:nvCxnSpPr>
          <p:cNvPr id="45" name="Прямая соединительная линия 44">
            <a:extLst>
              <a:ext uri="{FF2B5EF4-FFF2-40B4-BE49-F238E27FC236}">
                <a16:creationId xmlns:a16="http://schemas.microsoft.com/office/drawing/2014/main" id="{ECF5EEC4-E837-B78D-DAA6-6A4ACB532D63}"/>
              </a:ext>
            </a:extLst>
          </p:cNvPr>
          <p:cNvCxnSpPr>
            <a:cxnSpLocks/>
          </p:cNvCxnSpPr>
          <p:nvPr/>
        </p:nvCxnSpPr>
        <p:spPr>
          <a:xfrm>
            <a:off x="7369294" y="6585265"/>
            <a:ext cx="833752"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8A901688-7133-EA64-4A0C-95B792B08505}"/>
              </a:ext>
            </a:extLst>
          </p:cNvPr>
          <p:cNvCxnSpPr>
            <a:cxnSpLocks/>
          </p:cNvCxnSpPr>
          <p:nvPr/>
        </p:nvCxnSpPr>
        <p:spPr>
          <a:xfrm flipV="1">
            <a:off x="8203046" y="5825793"/>
            <a:ext cx="1016606" cy="765967"/>
          </a:xfrm>
          <a:prstGeom prst="line">
            <a:avLst/>
          </a:prstGeom>
          <a:ln w="9525">
            <a:solidFill>
              <a:schemeClr val="tx1"/>
            </a:solidFill>
            <a:prstDash val="sysDot"/>
            <a:miter lim="800000"/>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75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трелка: пятиугольник 51">
            <a:extLst>
              <a:ext uri="{FF2B5EF4-FFF2-40B4-BE49-F238E27FC236}">
                <a16:creationId xmlns:a16="http://schemas.microsoft.com/office/drawing/2014/main" id="{4E3778CA-3B5B-B6D3-4EA2-BB8DD3F12AE6}"/>
              </a:ext>
            </a:extLst>
          </p:cNvPr>
          <p:cNvSpPr/>
          <p:nvPr/>
        </p:nvSpPr>
        <p:spPr>
          <a:xfrm rot="10800000">
            <a:off x="11588979" y="6509756"/>
            <a:ext cx="596900" cy="36933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32">
            <a:extLst>
              <a:ext uri="{FF2B5EF4-FFF2-40B4-BE49-F238E27FC236}">
                <a16:creationId xmlns:a16="http://schemas.microsoft.com/office/drawing/2014/main" id="{E0DA270B-602D-BFFB-F6C2-96B1B1CB541A}"/>
              </a:ext>
            </a:extLst>
          </p:cNvPr>
          <p:cNvSpPr>
            <a:spLocks noChangeArrowheads="1"/>
          </p:cNvSpPr>
          <p:nvPr/>
        </p:nvSpPr>
        <p:spPr bwMode="auto">
          <a:xfrm>
            <a:off x="7610740" y="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80160"/>
            <a:endParaRPr lang="uz-Cyrl-UZ" altLang="ru-RU" sz="800" b="1" dirty="0">
              <a:solidFill>
                <a:srgbClr val="0000D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3C66FA-BAE8-0E15-D1EE-7F7478F903DA}"/>
              </a:ext>
            </a:extLst>
          </p:cNvPr>
          <p:cNvSpPr txBox="1"/>
          <p:nvPr/>
        </p:nvSpPr>
        <p:spPr>
          <a:xfrm>
            <a:off x="0" y="979"/>
            <a:ext cx="12191999" cy="400110"/>
          </a:xfrm>
          <a:prstGeom prst="rect">
            <a:avLst/>
          </a:prstGeom>
          <a:solidFill>
            <a:srgbClr val="002060"/>
          </a:solidFill>
        </p:spPr>
        <p:txBody>
          <a:bodyPr wrap="square" rtlCol="0">
            <a:spAutoFit/>
          </a:bodyPr>
          <a:lstStyle/>
          <a:p>
            <a:pPr algn="ctr" defTabSz="1280160"/>
            <a:r>
              <a:rPr lang="en-US" sz="2000" b="1" noProof="1">
                <a:solidFill>
                  <a:schemeClr val="bg1"/>
                </a:solidFill>
                <a:latin typeface="Arial" panose="020B0604020202020204" pitchFamily="34" charset="0"/>
                <a:cs typeface="Arial" panose="020B0604020202020204" pitchFamily="34" charset="0"/>
              </a:rPr>
              <a:t>UZBEKISTAN RENEWABLE ENERGY POTENTIAL</a:t>
            </a:r>
            <a:endParaRPr lang="uz-Cyrl-UZ" sz="2000" b="1" noProof="1">
              <a:solidFill>
                <a:schemeClr val="bg1"/>
              </a:solidFill>
              <a:latin typeface="Arial" panose="020B0604020202020204" pitchFamily="34" charset="0"/>
              <a:cs typeface="Arial" panose="020B0604020202020204" pitchFamily="34" charset="0"/>
            </a:endParaRPr>
          </a:p>
        </p:txBody>
      </p:sp>
      <p:sp>
        <p:nvSpPr>
          <p:cNvPr id="4" name="ColumnHeader">
            <a:extLst>
              <a:ext uri="{FF2B5EF4-FFF2-40B4-BE49-F238E27FC236}">
                <a16:creationId xmlns:a16="http://schemas.microsoft.com/office/drawing/2014/main" id="{0E6F6675-6A55-3822-1B27-E64108372B85}"/>
              </a:ext>
            </a:extLst>
          </p:cNvPr>
          <p:cNvSpPr>
            <a:spLocks noChangeArrowheads="1"/>
          </p:cNvSpPr>
          <p:nvPr/>
        </p:nvSpPr>
        <p:spPr bwMode="gray">
          <a:xfrm>
            <a:off x="9065934" y="857559"/>
            <a:ext cx="2687637" cy="92333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spAutoFit/>
          </a:bodyPr>
          <a:lstStyle/>
          <a:p>
            <a:pPr algn="ctr"/>
            <a:endParaRPr lang="en-US"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a:p>
            <a:pPr algn="ctr"/>
            <a:r>
              <a:rPr lang="en-US"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Diversification of energy supply by sources</a:t>
            </a:r>
            <a:endParaRPr lang="de-DE"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grpSp>
        <p:nvGrpSpPr>
          <p:cNvPr id="5" name="Group 118868">
            <a:extLst>
              <a:ext uri="{FF2B5EF4-FFF2-40B4-BE49-F238E27FC236}">
                <a16:creationId xmlns:a16="http://schemas.microsoft.com/office/drawing/2014/main" id="{37C8A0E5-D216-C006-EB5D-7B0F96FB3476}"/>
              </a:ext>
            </a:extLst>
          </p:cNvPr>
          <p:cNvGrpSpPr/>
          <p:nvPr/>
        </p:nvGrpSpPr>
        <p:grpSpPr>
          <a:xfrm>
            <a:off x="9053085" y="2210205"/>
            <a:ext cx="2995650" cy="1534745"/>
            <a:chOff x="9993367" y="1034930"/>
            <a:chExt cx="2687637" cy="1534745"/>
          </a:xfrm>
        </p:grpSpPr>
        <p:grpSp>
          <p:nvGrpSpPr>
            <p:cNvPr id="6" name="Group 118803">
              <a:extLst>
                <a:ext uri="{FF2B5EF4-FFF2-40B4-BE49-F238E27FC236}">
                  <a16:creationId xmlns:a16="http://schemas.microsoft.com/office/drawing/2014/main" id="{85261A7B-7A8D-D68A-E249-8F1CF703BE58}"/>
                </a:ext>
              </a:extLst>
            </p:cNvPr>
            <p:cNvGrpSpPr>
              <a:grpSpLocks noChangeAspect="1"/>
            </p:cNvGrpSpPr>
            <p:nvPr/>
          </p:nvGrpSpPr>
          <p:grpSpPr>
            <a:xfrm>
              <a:off x="9993367" y="1034930"/>
              <a:ext cx="553941" cy="488305"/>
              <a:chOff x="7548563" y="-1843088"/>
              <a:chExt cx="2773362" cy="2444750"/>
            </a:xfrm>
          </p:grpSpPr>
          <p:sp>
            <p:nvSpPr>
              <p:cNvPr id="9" name="Freeform 38">
                <a:extLst>
                  <a:ext uri="{FF2B5EF4-FFF2-40B4-BE49-F238E27FC236}">
                    <a16:creationId xmlns:a16="http://schemas.microsoft.com/office/drawing/2014/main" id="{D96D2BDB-3CF3-6FC8-4105-EC5C0DBBC0DE}"/>
                  </a:ext>
                </a:extLst>
              </p:cNvPr>
              <p:cNvSpPr>
                <a:spLocks/>
              </p:cNvSpPr>
              <p:nvPr/>
            </p:nvSpPr>
            <p:spPr bwMode="auto">
              <a:xfrm>
                <a:off x="7627938" y="-1601788"/>
                <a:ext cx="2543175" cy="1916113"/>
              </a:xfrm>
              <a:custGeom>
                <a:avLst/>
                <a:gdLst>
                  <a:gd name="T0" fmla="*/ 675 w 675"/>
                  <a:gd name="T1" fmla="*/ 495 h 509"/>
                  <a:gd name="T2" fmla="*/ 662 w 675"/>
                  <a:gd name="T3" fmla="*/ 509 h 509"/>
                  <a:gd name="T4" fmla="*/ 13 w 675"/>
                  <a:gd name="T5" fmla="*/ 509 h 509"/>
                  <a:gd name="T6" fmla="*/ 0 w 675"/>
                  <a:gd name="T7" fmla="*/ 495 h 509"/>
                  <a:gd name="T8" fmla="*/ 58 w 675"/>
                  <a:gd name="T9" fmla="*/ 15 h 509"/>
                  <a:gd name="T10" fmla="*/ 71 w 675"/>
                  <a:gd name="T11" fmla="*/ 0 h 509"/>
                  <a:gd name="T12" fmla="*/ 662 w 675"/>
                  <a:gd name="T13" fmla="*/ 0 h 509"/>
                  <a:gd name="T14" fmla="*/ 675 w 675"/>
                  <a:gd name="T15" fmla="*/ 15 h 509"/>
                  <a:gd name="T16" fmla="*/ 675 w 675"/>
                  <a:gd name="T17" fmla="*/ 49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509">
                    <a:moveTo>
                      <a:pt x="675" y="495"/>
                    </a:moveTo>
                    <a:cubicBezTo>
                      <a:pt x="675" y="503"/>
                      <a:pt x="669" y="509"/>
                      <a:pt x="662" y="509"/>
                    </a:cubicBezTo>
                    <a:cubicBezTo>
                      <a:pt x="13" y="509"/>
                      <a:pt x="13" y="509"/>
                      <a:pt x="13" y="509"/>
                    </a:cubicBezTo>
                    <a:cubicBezTo>
                      <a:pt x="6" y="509"/>
                      <a:pt x="0" y="503"/>
                      <a:pt x="0" y="495"/>
                    </a:cubicBezTo>
                    <a:cubicBezTo>
                      <a:pt x="58" y="15"/>
                      <a:pt x="58" y="15"/>
                      <a:pt x="58" y="15"/>
                    </a:cubicBezTo>
                    <a:cubicBezTo>
                      <a:pt x="58" y="7"/>
                      <a:pt x="63" y="0"/>
                      <a:pt x="71" y="0"/>
                    </a:cubicBezTo>
                    <a:cubicBezTo>
                      <a:pt x="662" y="0"/>
                      <a:pt x="662" y="0"/>
                      <a:pt x="662" y="0"/>
                    </a:cubicBezTo>
                    <a:cubicBezTo>
                      <a:pt x="669" y="0"/>
                      <a:pt x="675" y="7"/>
                      <a:pt x="675" y="15"/>
                    </a:cubicBezTo>
                    <a:lnTo>
                      <a:pt x="675" y="495"/>
                    </a:lnTo>
                    <a:close/>
                  </a:path>
                </a:pathLst>
              </a:custGeom>
              <a:solidFill>
                <a:schemeClr val="accent1">
                  <a:lumMod val="75000"/>
                </a:schemeClr>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0" name="Rectangle 39">
                <a:extLst>
                  <a:ext uri="{FF2B5EF4-FFF2-40B4-BE49-F238E27FC236}">
                    <a16:creationId xmlns:a16="http://schemas.microsoft.com/office/drawing/2014/main" id="{B65F970E-2520-EAFD-381C-260A5D17D1F6}"/>
                  </a:ext>
                </a:extLst>
              </p:cNvPr>
              <p:cNvSpPr>
                <a:spLocks noChangeArrowheads="1"/>
              </p:cNvSpPr>
              <p:nvPr/>
            </p:nvSpPr>
            <p:spPr bwMode="auto">
              <a:xfrm>
                <a:off x="8099425" y="-1843088"/>
                <a:ext cx="1901825" cy="271463"/>
              </a:xfrm>
              <a:prstGeom prst="rect">
                <a:avLst/>
              </a:prstGeom>
              <a:solidFill>
                <a:schemeClr val="accent1">
                  <a:lumMod val="75000"/>
                </a:schemeClr>
              </a:solidFill>
              <a:ln w="9525">
                <a:solidFill>
                  <a:schemeClr val="accent1">
                    <a:lumMod val="50000"/>
                  </a:schemeClr>
                </a:solidFill>
                <a:miter lim="800000"/>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1" name="Freeform 40">
                <a:extLst>
                  <a:ext uri="{FF2B5EF4-FFF2-40B4-BE49-F238E27FC236}">
                    <a16:creationId xmlns:a16="http://schemas.microsoft.com/office/drawing/2014/main" id="{7B0AA379-0402-D3D8-A3D7-4654402549C5}"/>
                  </a:ext>
                </a:extLst>
              </p:cNvPr>
              <p:cNvSpPr>
                <a:spLocks/>
              </p:cNvSpPr>
              <p:nvPr/>
            </p:nvSpPr>
            <p:spPr bwMode="auto">
              <a:xfrm>
                <a:off x="10129838" y="-1601788"/>
                <a:ext cx="192087" cy="1916113"/>
              </a:xfrm>
              <a:custGeom>
                <a:avLst/>
                <a:gdLst>
                  <a:gd name="T0" fmla="*/ 121 w 121"/>
                  <a:gd name="T1" fmla="*/ 1158 h 1207"/>
                  <a:gd name="T2" fmla="*/ 0 w 121"/>
                  <a:gd name="T3" fmla="*/ 1207 h 1207"/>
                  <a:gd name="T4" fmla="*/ 0 w 121"/>
                  <a:gd name="T5" fmla="*/ 0 h 1207"/>
                  <a:gd name="T6" fmla="*/ 121 w 121"/>
                  <a:gd name="T7" fmla="*/ 52 h 1207"/>
                  <a:gd name="T8" fmla="*/ 121 w 121"/>
                  <a:gd name="T9" fmla="*/ 1158 h 1207"/>
                </a:gdLst>
                <a:ahLst/>
                <a:cxnLst>
                  <a:cxn ang="0">
                    <a:pos x="T0" y="T1"/>
                  </a:cxn>
                  <a:cxn ang="0">
                    <a:pos x="T2" y="T3"/>
                  </a:cxn>
                  <a:cxn ang="0">
                    <a:pos x="T4" y="T5"/>
                  </a:cxn>
                  <a:cxn ang="0">
                    <a:pos x="T6" y="T7"/>
                  </a:cxn>
                  <a:cxn ang="0">
                    <a:pos x="T8" y="T9"/>
                  </a:cxn>
                </a:cxnLst>
                <a:rect l="0" t="0" r="r" b="b"/>
                <a:pathLst>
                  <a:path w="121" h="1207">
                    <a:moveTo>
                      <a:pt x="121" y="1158"/>
                    </a:moveTo>
                    <a:lnTo>
                      <a:pt x="0" y="1207"/>
                    </a:lnTo>
                    <a:lnTo>
                      <a:pt x="0" y="0"/>
                    </a:lnTo>
                    <a:lnTo>
                      <a:pt x="121" y="52"/>
                    </a:lnTo>
                    <a:lnTo>
                      <a:pt x="121" y="1158"/>
                    </a:lnTo>
                    <a:close/>
                  </a:path>
                </a:pathLst>
              </a:custGeom>
              <a:solidFill>
                <a:schemeClr val="accent1">
                  <a:lumMod val="75000"/>
                </a:schemeClr>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2" name="Freeform 41">
                <a:extLst>
                  <a:ext uri="{FF2B5EF4-FFF2-40B4-BE49-F238E27FC236}">
                    <a16:creationId xmlns:a16="http://schemas.microsoft.com/office/drawing/2014/main" id="{11B9A59B-0338-CCEB-DA76-5DAB6DC7A75B}"/>
                  </a:ext>
                </a:extLst>
              </p:cNvPr>
              <p:cNvSpPr>
                <a:spLocks/>
              </p:cNvSpPr>
              <p:nvPr/>
            </p:nvSpPr>
            <p:spPr bwMode="auto">
              <a:xfrm>
                <a:off x="7624763" y="-1516063"/>
                <a:ext cx="854075" cy="1804988"/>
              </a:xfrm>
              <a:custGeom>
                <a:avLst/>
                <a:gdLst>
                  <a:gd name="T0" fmla="*/ 227 w 227"/>
                  <a:gd name="T1" fmla="*/ 0 h 479"/>
                  <a:gd name="T2" fmla="*/ 185 w 227"/>
                  <a:gd name="T3" fmla="*/ 479 h 479"/>
                  <a:gd name="T4" fmla="*/ 68 w 227"/>
                  <a:gd name="T5" fmla="*/ 479 h 479"/>
                  <a:gd name="T6" fmla="*/ 157 w 227"/>
                  <a:gd name="T7" fmla="*/ 0 h 479"/>
                  <a:gd name="T8" fmla="*/ 227 w 227"/>
                  <a:gd name="T9" fmla="*/ 0 h 479"/>
                </a:gdLst>
                <a:ahLst/>
                <a:cxnLst>
                  <a:cxn ang="0">
                    <a:pos x="T0" y="T1"/>
                  </a:cxn>
                  <a:cxn ang="0">
                    <a:pos x="T2" y="T3"/>
                  </a:cxn>
                  <a:cxn ang="0">
                    <a:pos x="T4" y="T5"/>
                  </a:cxn>
                  <a:cxn ang="0">
                    <a:pos x="T6" y="T7"/>
                  </a:cxn>
                  <a:cxn ang="0">
                    <a:pos x="T8" y="T9"/>
                  </a:cxn>
                </a:cxnLst>
                <a:rect l="0" t="0" r="r" b="b"/>
                <a:pathLst>
                  <a:path w="227" h="479">
                    <a:moveTo>
                      <a:pt x="227" y="0"/>
                    </a:moveTo>
                    <a:cubicBezTo>
                      <a:pt x="227" y="0"/>
                      <a:pt x="102" y="385"/>
                      <a:pt x="185" y="479"/>
                    </a:cubicBezTo>
                    <a:cubicBezTo>
                      <a:pt x="68" y="479"/>
                      <a:pt x="68" y="479"/>
                      <a:pt x="68" y="479"/>
                    </a:cubicBezTo>
                    <a:cubicBezTo>
                      <a:pt x="0" y="398"/>
                      <a:pt x="86" y="95"/>
                      <a:pt x="157" y="0"/>
                    </a:cubicBezTo>
                    <a:lnTo>
                      <a:pt x="227" y="0"/>
                    </a:lnTo>
                    <a:close/>
                  </a:path>
                </a:pathLst>
              </a:custGeom>
              <a:solidFill>
                <a:srgbClr val="FFFFFF"/>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3" name="Freeform 42">
                <a:extLst>
                  <a:ext uri="{FF2B5EF4-FFF2-40B4-BE49-F238E27FC236}">
                    <a16:creationId xmlns:a16="http://schemas.microsoft.com/office/drawing/2014/main" id="{AB3ABF4B-9011-EF01-55C8-3D1E7F87ED55}"/>
                  </a:ext>
                </a:extLst>
              </p:cNvPr>
              <p:cNvSpPr>
                <a:spLocks/>
              </p:cNvSpPr>
              <p:nvPr/>
            </p:nvSpPr>
            <p:spPr bwMode="auto">
              <a:xfrm>
                <a:off x="8088313" y="-1516063"/>
                <a:ext cx="850900" cy="1804988"/>
              </a:xfrm>
              <a:custGeom>
                <a:avLst/>
                <a:gdLst>
                  <a:gd name="T0" fmla="*/ 226 w 226"/>
                  <a:gd name="T1" fmla="*/ 0 h 479"/>
                  <a:gd name="T2" fmla="*/ 201 w 226"/>
                  <a:gd name="T3" fmla="*/ 479 h 479"/>
                  <a:gd name="T4" fmla="*/ 67 w 226"/>
                  <a:gd name="T5" fmla="*/ 479 h 479"/>
                  <a:gd name="T6" fmla="*/ 157 w 226"/>
                  <a:gd name="T7" fmla="*/ 0 h 479"/>
                  <a:gd name="T8" fmla="*/ 226 w 226"/>
                  <a:gd name="T9" fmla="*/ 0 h 479"/>
                </a:gdLst>
                <a:ahLst/>
                <a:cxnLst>
                  <a:cxn ang="0">
                    <a:pos x="T0" y="T1"/>
                  </a:cxn>
                  <a:cxn ang="0">
                    <a:pos x="T2" y="T3"/>
                  </a:cxn>
                  <a:cxn ang="0">
                    <a:pos x="T4" y="T5"/>
                  </a:cxn>
                  <a:cxn ang="0">
                    <a:pos x="T6" y="T7"/>
                  </a:cxn>
                  <a:cxn ang="0">
                    <a:pos x="T8" y="T9"/>
                  </a:cxn>
                </a:cxnLst>
                <a:rect l="0" t="0" r="r" b="b"/>
                <a:pathLst>
                  <a:path w="226" h="479">
                    <a:moveTo>
                      <a:pt x="226" y="0"/>
                    </a:moveTo>
                    <a:cubicBezTo>
                      <a:pt x="226" y="0"/>
                      <a:pt x="118" y="385"/>
                      <a:pt x="201" y="479"/>
                    </a:cubicBezTo>
                    <a:cubicBezTo>
                      <a:pt x="67" y="479"/>
                      <a:pt x="67" y="479"/>
                      <a:pt x="67" y="479"/>
                    </a:cubicBezTo>
                    <a:cubicBezTo>
                      <a:pt x="0" y="398"/>
                      <a:pt x="87" y="101"/>
                      <a:pt x="157" y="0"/>
                    </a:cubicBezTo>
                    <a:lnTo>
                      <a:pt x="226" y="0"/>
                    </a:lnTo>
                    <a:close/>
                  </a:path>
                </a:pathLst>
              </a:custGeom>
              <a:solidFill>
                <a:srgbClr val="FFFFFF"/>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4" name="Freeform 43">
                <a:extLst>
                  <a:ext uri="{FF2B5EF4-FFF2-40B4-BE49-F238E27FC236}">
                    <a16:creationId xmlns:a16="http://schemas.microsoft.com/office/drawing/2014/main" id="{3D821047-9603-5D74-C503-C32D94FA0C7A}"/>
                  </a:ext>
                </a:extLst>
              </p:cNvPr>
              <p:cNvSpPr>
                <a:spLocks/>
              </p:cNvSpPr>
              <p:nvPr/>
            </p:nvSpPr>
            <p:spPr bwMode="auto">
              <a:xfrm>
                <a:off x="9134475" y="-1516063"/>
                <a:ext cx="795337" cy="1804988"/>
              </a:xfrm>
              <a:custGeom>
                <a:avLst/>
                <a:gdLst>
                  <a:gd name="T0" fmla="*/ 211 w 211"/>
                  <a:gd name="T1" fmla="*/ 0 h 479"/>
                  <a:gd name="T2" fmla="*/ 201 w 211"/>
                  <a:gd name="T3" fmla="*/ 479 h 479"/>
                  <a:gd name="T4" fmla="*/ 67 w 211"/>
                  <a:gd name="T5" fmla="*/ 479 h 479"/>
                  <a:gd name="T6" fmla="*/ 141 w 211"/>
                  <a:gd name="T7" fmla="*/ 0 h 479"/>
                  <a:gd name="T8" fmla="*/ 211 w 211"/>
                  <a:gd name="T9" fmla="*/ 0 h 479"/>
                </a:gdLst>
                <a:ahLst/>
                <a:cxnLst>
                  <a:cxn ang="0">
                    <a:pos x="T0" y="T1"/>
                  </a:cxn>
                  <a:cxn ang="0">
                    <a:pos x="T2" y="T3"/>
                  </a:cxn>
                  <a:cxn ang="0">
                    <a:pos x="T4" y="T5"/>
                  </a:cxn>
                  <a:cxn ang="0">
                    <a:pos x="T6" y="T7"/>
                  </a:cxn>
                  <a:cxn ang="0">
                    <a:pos x="T8" y="T9"/>
                  </a:cxn>
                </a:cxnLst>
                <a:rect l="0" t="0" r="r" b="b"/>
                <a:pathLst>
                  <a:path w="211" h="479">
                    <a:moveTo>
                      <a:pt x="211" y="0"/>
                    </a:moveTo>
                    <a:cubicBezTo>
                      <a:pt x="211" y="0"/>
                      <a:pt x="118" y="385"/>
                      <a:pt x="201" y="479"/>
                    </a:cubicBezTo>
                    <a:cubicBezTo>
                      <a:pt x="67" y="479"/>
                      <a:pt x="67" y="479"/>
                      <a:pt x="67" y="479"/>
                    </a:cubicBezTo>
                    <a:cubicBezTo>
                      <a:pt x="0" y="398"/>
                      <a:pt x="63" y="105"/>
                      <a:pt x="141" y="0"/>
                    </a:cubicBezTo>
                    <a:lnTo>
                      <a:pt x="211" y="0"/>
                    </a:lnTo>
                    <a:close/>
                  </a:path>
                </a:pathLst>
              </a:custGeom>
              <a:solidFill>
                <a:srgbClr val="FFFFFF"/>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5" name="Rectangle 44">
                <a:extLst>
                  <a:ext uri="{FF2B5EF4-FFF2-40B4-BE49-F238E27FC236}">
                    <a16:creationId xmlns:a16="http://schemas.microsoft.com/office/drawing/2014/main" id="{16EC3347-0C01-99BD-DAA4-5B6AE168260B}"/>
                  </a:ext>
                </a:extLst>
              </p:cNvPr>
              <p:cNvSpPr>
                <a:spLocks noChangeArrowheads="1"/>
              </p:cNvSpPr>
              <p:nvPr/>
            </p:nvSpPr>
            <p:spPr bwMode="auto">
              <a:xfrm>
                <a:off x="8204200" y="-1741488"/>
                <a:ext cx="287337"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6" name="Rectangle 45">
                <a:extLst>
                  <a:ext uri="{FF2B5EF4-FFF2-40B4-BE49-F238E27FC236}">
                    <a16:creationId xmlns:a16="http://schemas.microsoft.com/office/drawing/2014/main" id="{0F6B9F54-7E31-98AD-B7E1-B08D2C6DE801}"/>
                  </a:ext>
                </a:extLst>
              </p:cNvPr>
              <p:cNvSpPr>
                <a:spLocks noChangeArrowheads="1"/>
              </p:cNvSpPr>
              <p:nvPr/>
            </p:nvSpPr>
            <p:spPr bwMode="auto">
              <a:xfrm>
                <a:off x="8670925" y="-1741488"/>
                <a:ext cx="282575"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7" name="Rectangle 46">
                <a:extLst>
                  <a:ext uri="{FF2B5EF4-FFF2-40B4-BE49-F238E27FC236}">
                    <a16:creationId xmlns:a16="http://schemas.microsoft.com/office/drawing/2014/main" id="{B36E38F2-283A-BF96-FA23-55AFA16F7CC4}"/>
                  </a:ext>
                </a:extLst>
              </p:cNvPr>
              <p:cNvSpPr>
                <a:spLocks noChangeArrowheads="1"/>
              </p:cNvSpPr>
              <p:nvPr/>
            </p:nvSpPr>
            <p:spPr bwMode="auto">
              <a:xfrm>
                <a:off x="9650413" y="-1741488"/>
                <a:ext cx="287337"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8" name="Freeform 47">
                <a:extLst>
                  <a:ext uri="{FF2B5EF4-FFF2-40B4-BE49-F238E27FC236}">
                    <a16:creationId xmlns:a16="http://schemas.microsoft.com/office/drawing/2014/main" id="{59CDDF3F-923D-677F-9077-E3ABE2FDA802}"/>
                  </a:ext>
                </a:extLst>
              </p:cNvPr>
              <p:cNvSpPr>
                <a:spLocks/>
              </p:cNvSpPr>
              <p:nvPr/>
            </p:nvSpPr>
            <p:spPr bwMode="auto">
              <a:xfrm>
                <a:off x="8618538" y="-1516063"/>
                <a:ext cx="790575" cy="1804988"/>
              </a:xfrm>
              <a:custGeom>
                <a:avLst/>
                <a:gdLst>
                  <a:gd name="T0" fmla="*/ 210 w 210"/>
                  <a:gd name="T1" fmla="*/ 0 h 479"/>
                  <a:gd name="T2" fmla="*/ 201 w 210"/>
                  <a:gd name="T3" fmla="*/ 479 h 479"/>
                  <a:gd name="T4" fmla="*/ 67 w 210"/>
                  <a:gd name="T5" fmla="*/ 479 h 479"/>
                  <a:gd name="T6" fmla="*/ 141 w 210"/>
                  <a:gd name="T7" fmla="*/ 0 h 479"/>
                  <a:gd name="T8" fmla="*/ 210 w 210"/>
                  <a:gd name="T9" fmla="*/ 0 h 479"/>
                </a:gdLst>
                <a:ahLst/>
                <a:cxnLst>
                  <a:cxn ang="0">
                    <a:pos x="T0" y="T1"/>
                  </a:cxn>
                  <a:cxn ang="0">
                    <a:pos x="T2" y="T3"/>
                  </a:cxn>
                  <a:cxn ang="0">
                    <a:pos x="T4" y="T5"/>
                  </a:cxn>
                  <a:cxn ang="0">
                    <a:pos x="T6" y="T7"/>
                  </a:cxn>
                  <a:cxn ang="0">
                    <a:pos x="T8" y="T9"/>
                  </a:cxn>
                </a:cxnLst>
                <a:rect l="0" t="0" r="r" b="b"/>
                <a:pathLst>
                  <a:path w="210" h="479">
                    <a:moveTo>
                      <a:pt x="210" y="0"/>
                    </a:moveTo>
                    <a:cubicBezTo>
                      <a:pt x="210" y="0"/>
                      <a:pt x="118" y="385"/>
                      <a:pt x="201" y="479"/>
                    </a:cubicBezTo>
                    <a:cubicBezTo>
                      <a:pt x="67" y="479"/>
                      <a:pt x="67" y="479"/>
                      <a:pt x="67" y="479"/>
                    </a:cubicBezTo>
                    <a:cubicBezTo>
                      <a:pt x="0" y="398"/>
                      <a:pt x="63" y="105"/>
                      <a:pt x="141" y="0"/>
                    </a:cubicBezTo>
                    <a:lnTo>
                      <a:pt x="210" y="0"/>
                    </a:lnTo>
                    <a:close/>
                  </a:path>
                </a:pathLst>
              </a:custGeom>
              <a:solidFill>
                <a:schemeClr val="bg1">
                  <a:lumMod val="95000"/>
                </a:schemeClr>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19" name="Rectangle 48">
                <a:extLst>
                  <a:ext uri="{FF2B5EF4-FFF2-40B4-BE49-F238E27FC236}">
                    <a16:creationId xmlns:a16="http://schemas.microsoft.com/office/drawing/2014/main" id="{A8CCB2A0-087F-831F-394B-55A1EC1C0D79}"/>
                  </a:ext>
                </a:extLst>
              </p:cNvPr>
              <p:cNvSpPr>
                <a:spLocks noChangeArrowheads="1"/>
              </p:cNvSpPr>
              <p:nvPr/>
            </p:nvSpPr>
            <p:spPr bwMode="auto">
              <a:xfrm>
                <a:off x="9134475" y="-1741488"/>
                <a:ext cx="287337"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20" name="Freeform 49">
                <a:extLst>
                  <a:ext uri="{FF2B5EF4-FFF2-40B4-BE49-F238E27FC236}">
                    <a16:creationId xmlns:a16="http://schemas.microsoft.com/office/drawing/2014/main" id="{455EDA14-5262-8A97-82A8-960BC3DF8FBC}"/>
                  </a:ext>
                </a:extLst>
              </p:cNvPr>
              <p:cNvSpPr>
                <a:spLocks/>
              </p:cNvSpPr>
              <p:nvPr/>
            </p:nvSpPr>
            <p:spPr bwMode="auto">
              <a:xfrm>
                <a:off x="7548563" y="-39688"/>
                <a:ext cx="2633662" cy="611188"/>
              </a:xfrm>
              <a:custGeom>
                <a:avLst/>
                <a:gdLst>
                  <a:gd name="T0" fmla="*/ 699 w 699"/>
                  <a:gd name="T1" fmla="*/ 0 h 162"/>
                  <a:gd name="T2" fmla="*/ 452 w 699"/>
                  <a:gd name="T3" fmla="*/ 143 h 162"/>
                  <a:gd name="T4" fmla="*/ 0 w 699"/>
                  <a:gd name="T5" fmla="*/ 130 h 162"/>
                  <a:gd name="T6" fmla="*/ 355 w 699"/>
                  <a:gd name="T7" fmla="*/ 36 h 162"/>
                  <a:gd name="T8" fmla="*/ 699 w 699"/>
                  <a:gd name="T9" fmla="*/ 0 h 162"/>
                </a:gdLst>
                <a:ahLst/>
                <a:cxnLst>
                  <a:cxn ang="0">
                    <a:pos x="T0" y="T1"/>
                  </a:cxn>
                  <a:cxn ang="0">
                    <a:pos x="T2" y="T3"/>
                  </a:cxn>
                  <a:cxn ang="0">
                    <a:pos x="T4" y="T5"/>
                  </a:cxn>
                  <a:cxn ang="0">
                    <a:pos x="T6" y="T7"/>
                  </a:cxn>
                  <a:cxn ang="0">
                    <a:pos x="T8" y="T9"/>
                  </a:cxn>
                </a:cxnLst>
                <a:rect l="0" t="0" r="r" b="b"/>
                <a:pathLst>
                  <a:path w="699" h="162">
                    <a:moveTo>
                      <a:pt x="699" y="0"/>
                    </a:moveTo>
                    <a:cubicBezTo>
                      <a:pt x="699" y="0"/>
                      <a:pt x="640" y="162"/>
                      <a:pt x="452" y="143"/>
                    </a:cubicBezTo>
                    <a:cubicBezTo>
                      <a:pt x="337" y="131"/>
                      <a:pt x="120" y="24"/>
                      <a:pt x="0" y="130"/>
                    </a:cubicBezTo>
                    <a:cubicBezTo>
                      <a:pt x="66" y="11"/>
                      <a:pt x="249" y="9"/>
                      <a:pt x="355" y="36"/>
                    </a:cubicBezTo>
                    <a:cubicBezTo>
                      <a:pt x="462" y="63"/>
                      <a:pt x="586" y="129"/>
                      <a:pt x="6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21" name="Freeform 50">
                <a:extLst>
                  <a:ext uri="{FF2B5EF4-FFF2-40B4-BE49-F238E27FC236}">
                    <a16:creationId xmlns:a16="http://schemas.microsoft.com/office/drawing/2014/main" id="{234ACC25-4FB0-9BD1-D85A-A18972C34395}"/>
                  </a:ext>
                </a:extLst>
              </p:cNvPr>
              <p:cNvSpPr>
                <a:spLocks/>
              </p:cNvSpPr>
              <p:nvPr/>
            </p:nvSpPr>
            <p:spPr bwMode="auto">
              <a:xfrm>
                <a:off x="7666038" y="20637"/>
                <a:ext cx="2497137" cy="581025"/>
              </a:xfrm>
              <a:custGeom>
                <a:avLst/>
                <a:gdLst>
                  <a:gd name="T0" fmla="*/ 663 w 663"/>
                  <a:gd name="T1" fmla="*/ 0 h 154"/>
                  <a:gd name="T2" fmla="*/ 429 w 663"/>
                  <a:gd name="T3" fmla="*/ 136 h 154"/>
                  <a:gd name="T4" fmla="*/ 0 w 663"/>
                  <a:gd name="T5" fmla="*/ 124 h 154"/>
                  <a:gd name="T6" fmla="*/ 336 w 663"/>
                  <a:gd name="T7" fmla="*/ 34 h 154"/>
                  <a:gd name="T8" fmla="*/ 663 w 663"/>
                  <a:gd name="T9" fmla="*/ 0 h 154"/>
                </a:gdLst>
                <a:ahLst/>
                <a:cxnLst>
                  <a:cxn ang="0">
                    <a:pos x="T0" y="T1"/>
                  </a:cxn>
                  <a:cxn ang="0">
                    <a:pos x="T2" y="T3"/>
                  </a:cxn>
                  <a:cxn ang="0">
                    <a:pos x="T4" y="T5"/>
                  </a:cxn>
                  <a:cxn ang="0">
                    <a:pos x="T6" y="T7"/>
                  </a:cxn>
                  <a:cxn ang="0">
                    <a:pos x="T8" y="T9"/>
                  </a:cxn>
                </a:cxnLst>
                <a:rect l="0" t="0" r="r" b="b"/>
                <a:pathLst>
                  <a:path w="663" h="154">
                    <a:moveTo>
                      <a:pt x="663" y="0"/>
                    </a:moveTo>
                    <a:cubicBezTo>
                      <a:pt x="663" y="0"/>
                      <a:pt x="608" y="154"/>
                      <a:pt x="429" y="136"/>
                    </a:cubicBezTo>
                    <a:cubicBezTo>
                      <a:pt x="319" y="124"/>
                      <a:pt x="114" y="23"/>
                      <a:pt x="0" y="124"/>
                    </a:cubicBezTo>
                    <a:cubicBezTo>
                      <a:pt x="62" y="11"/>
                      <a:pt x="236" y="9"/>
                      <a:pt x="336" y="34"/>
                    </a:cubicBezTo>
                    <a:cubicBezTo>
                      <a:pt x="439" y="60"/>
                      <a:pt x="556" y="123"/>
                      <a:pt x="663" y="0"/>
                    </a:cubicBezTo>
                    <a:close/>
                  </a:path>
                </a:pathLst>
              </a:custGeom>
              <a:solidFill>
                <a:schemeClr val="accent1">
                  <a:lumMod val="75000"/>
                </a:schemeClr>
              </a:solidFill>
              <a:ln w="9525">
                <a:solidFill>
                  <a:schemeClr val="accent1">
                    <a:lumMod val="50000"/>
                  </a:schemeClr>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grpSp>
        <p:sp>
          <p:nvSpPr>
            <p:cNvPr id="7" name="TextColumnContent">
              <a:extLst>
                <a:ext uri="{FF2B5EF4-FFF2-40B4-BE49-F238E27FC236}">
                  <a16:creationId xmlns:a16="http://schemas.microsoft.com/office/drawing/2014/main" id="{77A094EF-4BF7-46E6-E1E5-530D96CD4AC5}"/>
                </a:ext>
              </a:extLst>
            </p:cNvPr>
            <p:cNvSpPr>
              <a:spLocks noChangeArrowheads="1"/>
            </p:cNvSpPr>
            <p:nvPr/>
          </p:nvSpPr>
          <p:spPr bwMode="gray">
            <a:xfrm>
              <a:off x="9993367" y="1523235"/>
              <a:ext cx="2687637" cy="1046440"/>
            </a:xfrm>
            <a:prstGeom prst="rect">
              <a:avLst/>
            </a:prstGeom>
            <a:noFill/>
            <a:ln w="9525" algn="ctr">
              <a:noFill/>
              <a:miter lim="800000"/>
              <a:headEnd type="none" w="lg" len="lg"/>
              <a:tailEnd type="none" w="lg" len="lg"/>
            </a:ln>
            <a:effectLst/>
          </p:spPr>
          <p:txBody>
            <a:bodyPr tIns="91440" bIns="91440" rtlCol="0">
              <a:spAutoFit/>
            </a:bodyPr>
            <a:lstStyle/>
            <a:p>
              <a:pPr rtl="0">
                <a:spcBef>
                  <a:spcPct val="0"/>
                </a:spcBef>
                <a:spcAft>
                  <a:spcPct val="0"/>
                </a:spcAft>
                <a:buClr>
                  <a:schemeClr val="tx2">
                    <a:lumMod val="100000"/>
                  </a:schemeClr>
                </a:buClr>
                <a:buSzPct val="100000"/>
              </a:pPr>
              <a:r>
                <a:rPr lang="en-US" sz="1400" dirty="0">
                  <a:solidFill>
                    <a:srgbClr val="002060"/>
                  </a:solidFill>
                  <a:latin typeface="Arial" panose="020B0604020202020204" pitchFamily="34" charset="0"/>
                  <a:ea typeface="Cambria" panose="02040503050406030204" pitchFamily="18" charset="0"/>
                  <a:cs typeface="Arial" panose="020B0604020202020204" pitchFamily="34" charset="0"/>
                </a:rPr>
                <a:t>$</a:t>
              </a:r>
              <a:r>
                <a:rPr lang="ru-RU" sz="1400" dirty="0">
                  <a:solidFill>
                    <a:srgbClr val="002060"/>
                  </a:solidFill>
                  <a:latin typeface="Arial" panose="020B0604020202020204" pitchFamily="34" charset="0"/>
                  <a:ea typeface="Cambria" panose="02040503050406030204" pitchFamily="18" charset="0"/>
                  <a:cs typeface="Arial" panose="020B0604020202020204" pitchFamily="34" charset="0"/>
                </a:rPr>
                <a:t>6,2 </a:t>
              </a:r>
              <a:r>
                <a:rPr lang="en-US" sz="1400" dirty="0">
                  <a:solidFill>
                    <a:srgbClr val="002060"/>
                  </a:solidFill>
                  <a:latin typeface="Arial" panose="020B0604020202020204" pitchFamily="34" charset="0"/>
                  <a:ea typeface="Cambria" panose="02040503050406030204" pitchFamily="18" charset="0"/>
                  <a:cs typeface="Arial" panose="020B0604020202020204" pitchFamily="34" charset="0"/>
                </a:rPr>
                <a:t>billion investment in </a:t>
              </a:r>
              <a:r>
                <a:rPr lang="ru-RU" sz="1400" dirty="0">
                  <a:solidFill>
                    <a:srgbClr val="002060"/>
                  </a:solidFill>
                  <a:latin typeface="Arial" panose="020B0604020202020204" pitchFamily="34" charset="0"/>
                  <a:ea typeface="Cambria" panose="02040503050406030204" pitchFamily="18" charset="0"/>
                  <a:cs typeface="Arial" panose="020B0604020202020204" pitchFamily="34" charset="0"/>
                </a:rPr>
                <a:t>2023-2030 </a:t>
              </a:r>
              <a:r>
                <a:rPr lang="en-US" sz="1400" dirty="0">
                  <a:solidFill>
                    <a:srgbClr val="002060"/>
                  </a:solidFill>
                  <a:latin typeface="Arial" panose="020B0604020202020204" pitchFamily="34" charset="0"/>
                  <a:ea typeface="Cambria" panose="02040503050406030204" pitchFamily="18" charset="0"/>
                  <a:cs typeface="Arial" panose="020B0604020202020204" pitchFamily="34" charset="0"/>
                </a:rPr>
                <a:t>to develop </a:t>
              </a:r>
              <a:r>
                <a:rPr lang="ru-RU" sz="1400" dirty="0">
                  <a:solidFill>
                    <a:srgbClr val="002060"/>
                  </a:solidFill>
                  <a:latin typeface="Arial" panose="020B0604020202020204" pitchFamily="34" charset="0"/>
                  <a:ea typeface="Cambria" panose="02040503050406030204" pitchFamily="18" charset="0"/>
                  <a:cs typeface="Arial" panose="020B0604020202020204" pitchFamily="34" charset="0"/>
                </a:rPr>
                <a:t>60 </a:t>
              </a:r>
              <a:r>
                <a:rPr lang="en-US" sz="1400" dirty="0">
                  <a:solidFill>
                    <a:srgbClr val="002060"/>
                  </a:solidFill>
                  <a:latin typeface="Arial" panose="020B0604020202020204" pitchFamily="34" charset="0"/>
                  <a:ea typeface="Cambria" panose="02040503050406030204" pitchFamily="18" charset="0"/>
                  <a:cs typeface="Arial" panose="020B0604020202020204" pitchFamily="34" charset="0"/>
                </a:rPr>
                <a:t>new projects and upgrade</a:t>
              </a:r>
              <a:r>
                <a:rPr lang="ru-RU" sz="1400" dirty="0">
                  <a:solidFill>
                    <a:srgbClr val="002060"/>
                  </a:solidFill>
                  <a:latin typeface="Arial" panose="020B0604020202020204" pitchFamily="34" charset="0"/>
                  <a:ea typeface="Cambria" panose="02040503050406030204" pitchFamily="18" charset="0"/>
                  <a:cs typeface="Arial" panose="020B0604020202020204" pitchFamily="34" charset="0"/>
                </a:rPr>
                <a:t> 18 </a:t>
              </a:r>
              <a:r>
                <a:rPr lang="en-US" sz="1400" dirty="0">
                  <a:solidFill>
                    <a:srgbClr val="002060"/>
                  </a:solidFill>
                  <a:latin typeface="Arial" panose="020B0604020202020204" pitchFamily="34" charset="0"/>
                  <a:ea typeface="Cambria" panose="02040503050406030204" pitchFamily="18" charset="0"/>
                  <a:cs typeface="Arial" panose="020B0604020202020204" pitchFamily="34" charset="0"/>
                </a:rPr>
                <a:t>existing stations</a:t>
              </a:r>
              <a:endParaRPr lang="de-DE" sz="16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8" name="Rectangle 118865">
              <a:extLst>
                <a:ext uri="{FF2B5EF4-FFF2-40B4-BE49-F238E27FC236}">
                  <a16:creationId xmlns:a16="http://schemas.microsoft.com/office/drawing/2014/main" id="{E4DB9E8E-30A4-434D-5038-1A6D65B4D5BC}"/>
                </a:ext>
              </a:extLst>
            </p:cNvPr>
            <p:cNvSpPr/>
            <p:nvPr/>
          </p:nvSpPr>
          <p:spPr>
            <a:xfrm>
              <a:off x="10547307" y="1109805"/>
              <a:ext cx="604653" cy="338554"/>
            </a:xfrm>
            <a:prstGeom prst="rect">
              <a:avLst/>
            </a:prstGeom>
          </p:spPr>
          <p:txBody>
            <a:bodyPr wrap="none" rtlCol="0" anchor="ctr" anchorCtr="0">
              <a:spAutoFit/>
            </a:bodyPr>
            <a:lstStyle/>
            <a:p>
              <a:pPr rtl="0"/>
              <a:r>
                <a:rPr lang="en-US"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HPP</a:t>
              </a:r>
              <a:endParaRPr lang="ru-RU" sz="1600"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grpSp>
      <p:grpSp>
        <p:nvGrpSpPr>
          <p:cNvPr id="22" name="Group 118866">
            <a:extLst>
              <a:ext uri="{FF2B5EF4-FFF2-40B4-BE49-F238E27FC236}">
                <a16:creationId xmlns:a16="http://schemas.microsoft.com/office/drawing/2014/main" id="{DBDB4A78-9211-09E5-0E47-F74956781878}"/>
              </a:ext>
            </a:extLst>
          </p:cNvPr>
          <p:cNvGrpSpPr/>
          <p:nvPr/>
        </p:nvGrpSpPr>
        <p:grpSpPr>
          <a:xfrm>
            <a:off x="9112875" y="3838462"/>
            <a:ext cx="2935860" cy="1123930"/>
            <a:chOff x="9993365" y="2780043"/>
            <a:chExt cx="2687637" cy="1123930"/>
          </a:xfrm>
        </p:grpSpPr>
        <p:grpSp>
          <p:nvGrpSpPr>
            <p:cNvPr id="23" name="Group 47">
              <a:extLst>
                <a:ext uri="{FF2B5EF4-FFF2-40B4-BE49-F238E27FC236}">
                  <a16:creationId xmlns:a16="http://schemas.microsoft.com/office/drawing/2014/main" id="{A041C7BC-11D2-D42F-2BF6-5FD84A46B878}"/>
                </a:ext>
              </a:extLst>
            </p:cNvPr>
            <p:cNvGrpSpPr/>
            <p:nvPr/>
          </p:nvGrpSpPr>
          <p:grpSpPr>
            <a:xfrm>
              <a:off x="9993367" y="2780043"/>
              <a:ext cx="553941" cy="553941"/>
              <a:chOff x="10066339" y="845327"/>
              <a:chExt cx="2527300" cy="2527301"/>
            </a:xfrm>
          </p:grpSpPr>
          <p:sp>
            <p:nvSpPr>
              <p:cNvPr id="26" name="Freeform 18">
                <a:extLst>
                  <a:ext uri="{FF2B5EF4-FFF2-40B4-BE49-F238E27FC236}">
                    <a16:creationId xmlns:a16="http://schemas.microsoft.com/office/drawing/2014/main" id="{72118F68-FB63-ACEA-BE43-F02A3916F1AE}"/>
                  </a:ext>
                </a:extLst>
              </p:cNvPr>
              <p:cNvSpPr>
                <a:spLocks/>
              </p:cNvSpPr>
              <p:nvPr/>
            </p:nvSpPr>
            <p:spPr bwMode="auto">
              <a:xfrm>
                <a:off x="10066339" y="845327"/>
                <a:ext cx="2527300" cy="2527301"/>
              </a:xfrm>
              <a:custGeom>
                <a:avLst/>
                <a:gdLst>
                  <a:gd name="T0" fmla="*/ 909 w 1592"/>
                  <a:gd name="T1" fmla="*/ 413 h 1592"/>
                  <a:gd name="T2" fmla="*/ 1255 w 1592"/>
                  <a:gd name="T3" fmla="*/ 135 h 1592"/>
                  <a:gd name="T4" fmla="*/ 1120 w 1592"/>
                  <a:gd name="T5" fmla="*/ 550 h 1592"/>
                  <a:gd name="T6" fmla="*/ 1571 w 1592"/>
                  <a:gd name="T7" fmla="*/ 522 h 1592"/>
                  <a:gd name="T8" fmla="*/ 1208 w 1592"/>
                  <a:gd name="T9" fmla="*/ 780 h 1592"/>
                  <a:gd name="T10" fmla="*/ 1592 w 1592"/>
                  <a:gd name="T11" fmla="*/ 1013 h 1592"/>
                  <a:gd name="T12" fmla="*/ 1139 w 1592"/>
                  <a:gd name="T13" fmla="*/ 1018 h 1592"/>
                  <a:gd name="T14" fmla="*/ 1307 w 1592"/>
                  <a:gd name="T15" fmla="*/ 1421 h 1592"/>
                  <a:gd name="T16" fmla="*/ 940 w 1592"/>
                  <a:gd name="T17" fmla="*/ 1170 h 1592"/>
                  <a:gd name="T18" fmla="*/ 828 w 1592"/>
                  <a:gd name="T19" fmla="*/ 1592 h 1592"/>
                  <a:gd name="T20" fmla="*/ 684 w 1592"/>
                  <a:gd name="T21" fmla="*/ 1179 h 1592"/>
                  <a:gd name="T22" fmla="*/ 337 w 1592"/>
                  <a:gd name="T23" fmla="*/ 1459 h 1592"/>
                  <a:gd name="T24" fmla="*/ 470 w 1592"/>
                  <a:gd name="T25" fmla="*/ 1044 h 1592"/>
                  <a:gd name="T26" fmla="*/ 19 w 1592"/>
                  <a:gd name="T27" fmla="*/ 1072 h 1592"/>
                  <a:gd name="T28" fmla="*/ 382 w 1592"/>
                  <a:gd name="T29" fmla="*/ 811 h 1592"/>
                  <a:gd name="T30" fmla="*/ 0 w 1592"/>
                  <a:gd name="T31" fmla="*/ 581 h 1592"/>
                  <a:gd name="T32" fmla="*/ 451 w 1592"/>
                  <a:gd name="T33" fmla="*/ 576 h 1592"/>
                  <a:gd name="T34" fmla="*/ 285 w 1592"/>
                  <a:gd name="T35" fmla="*/ 170 h 1592"/>
                  <a:gd name="T36" fmla="*/ 653 w 1592"/>
                  <a:gd name="T37" fmla="*/ 422 h 1592"/>
                  <a:gd name="T38" fmla="*/ 764 w 1592"/>
                  <a:gd name="T39" fmla="*/ 0 h 1592"/>
                  <a:gd name="T40" fmla="*/ 909 w 1592"/>
                  <a:gd name="T41" fmla="*/ 41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2" h="1592">
                    <a:moveTo>
                      <a:pt x="909" y="413"/>
                    </a:moveTo>
                    <a:lnTo>
                      <a:pt x="1255" y="135"/>
                    </a:lnTo>
                    <a:lnTo>
                      <a:pt x="1120" y="550"/>
                    </a:lnTo>
                    <a:lnTo>
                      <a:pt x="1571" y="522"/>
                    </a:lnTo>
                    <a:lnTo>
                      <a:pt x="1208" y="780"/>
                    </a:lnTo>
                    <a:lnTo>
                      <a:pt x="1592" y="1013"/>
                    </a:lnTo>
                    <a:lnTo>
                      <a:pt x="1139" y="1018"/>
                    </a:lnTo>
                    <a:lnTo>
                      <a:pt x="1307" y="1421"/>
                    </a:lnTo>
                    <a:lnTo>
                      <a:pt x="940" y="1170"/>
                    </a:lnTo>
                    <a:lnTo>
                      <a:pt x="828" y="1592"/>
                    </a:lnTo>
                    <a:lnTo>
                      <a:pt x="684" y="1179"/>
                    </a:lnTo>
                    <a:lnTo>
                      <a:pt x="337" y="1459"/>
                    </a:lnTo>
                    <a:lnTo>
                      <a:pt x="470" y="1044"/>
                    </a:lnTo>
                    <a:lnTo>
                      <a:pt x="19" y="1072"/>
                    </a:lnTo>
                    <a:lnTo>
                      <a:pt x="382" y="811"/>
                    </a:lnTo>
                    <a:lnTo>
                      <a:pt x="0" y="581"/>
                    </a:lnTo>
                    <a:lnTo>
                      <a:pt x="451" y="576"/>
                    </a:lnTo>
                    <a:lnTo>
                      <a:pt x="285" y="170"/>
                    </a:lnTo>
                    <a:lnTo>
                      <a:pt x="653" y="422"/>
                    </a:lnTo>
                    <a:lnTo>
                      <a:pt x="764" y="0"/>
                    </a:lnTo>
                    <a:lnTo>
                      <a:pt x="909" y="413"/>
                    </a:lnTo>
                    <a:close/>
                  </a:path>
                </a:pathLst>
              </a:custGeom>
              <a:solidFill>
                <a:srgbClr val="FFFF00"/>
              </a:solidFill>
              <a:ln w="9525">
                <a:solidFill>
                  <a:srgbClr val="FFC00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27" name="Oval 19">
                <a:extLst>
                  <a:ext uri="{FF2B5EF4-FFF2-40B4-BE49-F238E27FC236}">
                    <a16:creationId xmlns:a16="http://schemas.microsoft.com/office/drawing/2014/main" id="{CF39F14C-51D0-9A2A-F0E3-5BA0761F4EA4}"/>
                  </a:ext>
                </a:extLst>
              </p:cNvPr>
              <p:cNvSpPr>
                <a:spLocks noChangeArrowheads="1"/>
              </p:cNvSpPr>
              <p:nvPr/>
            </p:nvSpPr>
            <p:spPr bwMode="auto">
              <a:xfrm>
                <a:off x="10741027" y="1777968"/>
                <a:ext cx="1177925" cy="1179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28" name="Oval 20">
                <a:extLst>
                  <a:ext uri="{FF2B5EF4-FFF2-40B4-BE49-F238E27FC236}">
                    <a16:creationId xmlns:a16="http://schemas.microsoft.com/office/drawing/2014/main" id="{1D829609-B40C-C67F-E676-BA00ED5DFC49}"/>
                  </a:ext>
                </a:extLst>
              </p:cNvPr>
              <p:cNvSpPr>
                <a:spLocks noChangeArrowheads="1"/>
              </p:cNvSpPr>
              <p:nvPr/>
            </p:nvSpPr>
            <p:spPr bwMode="auto">
              <a:xfrm>
                <a:off x="10823579" y="1620027"/>
                <a:ext cx="1009650" cy="1011238"/>
              </a:xfrm>
              <a:prstGeom prst="ellipse">
                <a:avLst/>
              </a:prstGeom>
              <a:solidFill>
                <a:srgbClr val="FFFF00"/>
              </a:solidFill>
              <a:ln w="9525">
                <a:solidFill>
                  <a:srgbClr val="FFC00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grpSp>
        <p:sp>
          <p:nvSpPr>
            <p:cNvPr id="24" name="TextColumnContent">
              <a:extLst>
                <a:ext uri="{FF2B5EF4-FFF2-40B4-BE49-F238E27FC236}">
                  <a16:creationId xmlns:a16="http://schemas.microsoft.com/office/drawing/2014/main" id="{7A79C26E-BFDF-E339-02BD-089030F52187}"/>
                </a:ext>
              </a:extLst>
            </p:cNvPr>
            <p:cNvSpPr>
              <a:spLocks noChangeArrowheads="1"/>
            </p:cNvSpPr>
            <p:nvPr/>
          </p:nvSpPr>
          <p:spPr bwMode="gray">
            <a:xfrm>
              <a:off x="9993365" y="3226865"/>
              <a:ext cx="2687637" cy="677108"/>
            </a:xfrm>
            <a:prstGeom prst="rect">
              <a:avLst/>
            </a:prstGeom>
            <a:noFill/>
            <a:ln w="9525" algn="ctr">
              <a:noFill/>
              <a:miter lim="800000"/>
              <a:headEnd type="none" w="lg" len="lg"/>
              <a:tailEnd type="none" w="lg" len="lg"/>
            </a:ln>
            <a:effectLst/>
          </p:spPr>
          <p:txBody>
            <a:bodyPr tIns="91440" bIns="91440" rtlCol="0">
              <a:spAutoFit/>
            </a:bodyPr>
            <a:lstStyle/>
            <a:p>
              <a:pPr rtl="0">
                <a:spcBef>
                  <a:spcPct val="0"/>
                </a:spcBef>
                <a:spcAft>
                  <a:spcPct val="0"/>
                </a:spcAft>
                <a:buClr>
                  <a:schemeClr val="tx2">
                    <a:lumMod val="100000"/>
                  </a:schemeClr>
                </a:buClr>
                <a:buSzPct val="100000"/>
              </a:pPr>
              <a:r>
                <a:rPr lang="en-US" sz="1600" b="1"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rPr>
                <a:t>51 billion </a:t>
              </a:r>
              <a:r>
                <a:rPr lang="en-US" sz="1600"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rPr>
                <a:t>tons of oil equivalent</a:t>
              </a:r>
              <a:endParaRPr lang="de-DE" sz="1600"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endParaRPr>
            </a:p>
          </p:txBody>
        </p:sp>
        <p:sp>
          <p:nvSpPr>
            <p:cNvPr id="25" name="Rectangle 159">
              <a:extLst>
                <a:ext uri="{FF2B5EF4-FFF2-40B4-BE49-F238E27FC236}">
                  <a16:creationId xmlns:a16="http://schemas.microsoft.com/office/drawing/2014/main" id="{8C6E7B64-03C1-E7F2-3998-11E36FD28AF3}"/>
                </a:ext>
              </a:extLst>
            </p:cNvPr>
            <p:cNvSpPr/>
            <p:nvPr/>
          </p:nvSpPr>
          <p:spPr>
            <a:xfrm>
              <a:off x="10547307" y="2953677"/>
              <a:ext cx="593432" cy="338554"/>
            </a:xfrm>
            <a:prstGeom prst="rect">
              <a:avLst/>
            </a:prstGeom>
          </p:spPr>
          <p:txBody>
            <a:bodyPr wrap="none" rtlCol="0" anchor="ctr" anchorCtr="0">
              <a:spAutoFit/>
            </a:bodyPr>
            <a:lstStyle/>
            <a:p>
              <a:pPr rtl="0"/>
              <a:r>
                <a:rPr lang="en-US"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PPP</a:t>
              </a:r>
              <a:endParaRPr lang="ru-RU" sz="1600"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grpSp>
      <p:grpSp>
        <p:nvGrpSpPr>
          <p:cNvPr id="29" name="Group 118867">
            <a:extLst>
              <a:ext uri="{FF2B5EF4-FFF2-40B4-BE49-F238E27FC236}">
                <a16:creationId xmlns:a16="http://schemas.microsoft.com/office/drawing/2014/main" id="{5CD77226-414D-0454-7A38-CE7624048F9D}"/>
              </a:ext>
            </a:extLst>
          </p:cNvPr>
          <p:cNvGrpSpPr/>
          <p:nvPr/>
        </p:nvGrpSpPr>
        <p:grpSpPr>
          <a:xfrm>
            <a:off x="9137129" y="5366373"/>
            <a:ext cx="2911606" cy="1238831"/>
            <a:chOff x="9993367" y="4103894"/>
            <a:chExt cx="2827561" cy="1238831"/>
          </a:xfrm>
        </p:grpSpPr>
        <p:grpSp>
          <p:nvGrpSpPr>
            <p:cNvPr id="30" name="Group 62">
              <a:extLst>
                <a:ext uri="{FF2B5EF4-FFF2-40B4-BE49-F238E27FC236}">
                  <a16:creationId xmlns:a16="http://schemas.microsoft.com/office/drawing/2014/main" id="{69989F3B-C4A6-4956-DAEC-E8EBC3E70BCD}"/>
                </a:ext>
              </a:extLst>
            </p:cNvPr>
            <p:cNvGrpSpPr>
              <a:grpSpLocks noChangeAspect="1"/>
            </p:cNvGrpSpPr>
            <p:nvPr/>
          </p:nvGrpSpPr>
          <p:grpSpPr>
            <a:xfrm>
              <a:off x="9993367" y="4103894"/>
              <a:ext cx="553941" cy="552670"/>
              <a:chOff x="10888662" y="4110038"/>
              <a:chExt cx="2768601" cy="2762251"/>
            </a:xfrm>
          </p:grpSpPr>
          <p:sp>
            <p:nvSpPr>
              <p:cNvPr id="33" name="Freeform 24">
                <a:extLst>
                  <a:ext uri="{FF2B5EF4-FFF2-40B4-BE49-F238E27FC236}">
                    <a16:creationId xmlns:a16="http://schemas.microsoft.com/office/drawing/2014/main" id="{DFE6C5E4-92BD-416E-5659-71437C9D98AD}"/>
                  </a:ext>
                </a:extLst>
              </p:cNvPr>
              <p:cNvSpPr>
                <a:spLocks/>
              </p:cNvSpPr>
              <p:nvPr/>
            </p:nvSpPr>
            <p:spPr bwMode="auto">
              <a:xfrm>
                <a:off x="12746038" y="4689476"/>
                <a:ext cx="900113" cy="1784350"/>
              </a:xfrm>
              <a:custGeom>
                <a:avLst/>
                <a:gdLst>
                  <a:gd name="T0" fmla="*/ 83 w 239"/>
                  <a:gd name="T1" fmla="*/ 31 h 474"/>
                  <a:gd name="T2" fmla="*/ 71 w 239"/>
                  <a:gd name="T3" fmla="*/ 474 h 474"/>
                  <a:gd name="T4" fmla="*/ 75 w 239"/>
                  <a:gd name="T5" fmla="*/ 465 h 474"/>
                  <a:gd name="T6" fmla="*/ 28 w 239"/>
                  <a:gd name="T7" fmla="*/ 82 h 474"/>
                  <a:gd name="T8" fmla="*/ 0 w 239"/>
                  <a:gd name="T9" fmla="*/ 110 h 474"/>
                  <a:gd name="T10" fmla="*/ 4 w 239"/>
                  <a:gd name="T11" fmla="*/ 0 h 474"/>
                  <a:gd name="T12" fmla="*/ 110 w 239"/>
                  <a:gd name="T13" fmla="*/ 5 h 474"/>
                  <a:gd name="T14" fmla="*/ 83 w 239"/>
                  <a:gd name="T15" fmla="*/ 31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474">
                    <a:moveTo>
                      <a:pt x="83" y="31"/>
                    </a:moveTo>
                    <a:cubicBezTo>
                      <a:pt x="181" y="135"/>
                      <a:pt x="239" y="316"/>
                      <a:pt x="71" y="474"/>
                    </a:cubicBezTo>
                    <a:cubicBezTo>
                      <a:pt x="71" y="474"/>
                      <a:pt x="74" y="467"/>
                      <a:pt x="75" y="465"/>
                    </a:cubicBezTo>
                    <a:cubicBezTo>
                      <a:pt x="178" y="321"/>
                      <a:pt x="136" y="196"/>
                      <a:pt x="28" y="82"/>
                    </a:cubicBezTo>
                    <a:cubicBezTo>
                      <a:pt x="0" y="110"/>
                      <a:pt x="0" y="110"/>
                      <a:pt x="0" y="110"/>
                    </a:cubicBezTo>
                    <a:cubicBezTo>
                      <a:pt x="4" y="0"/>
                      <a:pt x="4" y="0"/>
                      <a:pt x="4" y="0"/>
                    </a:cubicBezTo>
                    <a:cubicBezTo>
                      <a:pt x="110" y="5"/>
                      <a:pt x="110" y="5"/>
                      <a:pt x="110" y="5"/>
                    </a:cubicBezTo>
                    <a:lnTo>
                      <a:pt x="83" y="31"/>
                    </a:lnTo>
                    <a:close/>
                  </a:path>
                </a:pathLst>
              </a:cu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34" name="Freeform 25">
                <a:extLst>
                  <a:ext uri="{FF2B5EF4-FFF2-40B4-BE49-F238E27FC236}">
                    <a16:creationId xmlns:a16="http://schemas.microsoft.com/office/drawing/2014/main" id="{97FF8EDD-BE3A-F8A1-64DB-C0CB765A566B}"/>
                  </a:ext>
                </a:extLst>
              </p:cNvPr>
              <p:cNvSpPr>
                <a:spLocks/>
              </p:cNvSpPr>
              <p:nvPr/>
            </p:nvSpPr>
            <p:spPr bwMode="auto">
              <a:xfrm>
                <a:off x="11014075" y="4338638"/>
                <a:ext cx="1603375" cy="1358900"/>
              </a:xfrm>
              <a:custGeom>
                <a:avLst/>
                <a:gdLst>
                  <a:gd name="T0" fmla="*/ 36 w 426"/>
                  <a:gd name="T1" fmla="*/ 278 h 361"/>
                  <a:gd name="T2" fmla="*/ 426 w 426"/>
                  <a:gd name="T3" fmla="*/ 66 h 361"/>
                  <a:gd name="T4" fmla="*/ 416 w 426"/>
                  <a:gd name="T5" fmla="*/ 67 h 361"/>
                  <a:gd name="T6" fmla="*/ 108 w 426"/>
                  <a:gd name="T7" fmla="*/ 299 h 361"/>
                  <a:gd name="T8" fmla="*/ 147 w 426"/>
                  <a:gd name="T9" fmla="*/ 309 h 361"/>
                  <a:gd name="T10" fmla="*/ 50 w 426"/>
                  <a:gd name="T11" fmla="*/ 361 h 361"/>
                  <a:gd name="T12" fmla="*/ 0 w 426"/>
                  <a:gd name="T13" fmla="*/ 267 h 361"/>
                  <a:gd name="T14" fmla="*/ 36 w 426"/>
                  <a:gd name="T15" fmla="*/ 278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361">
                    <a:moveTo>
                      <a:pt x="36" y="278"/>
                    </a:moveTo>
                    <a:cubicBezTo>
                      <a:pt x="78" y="140"/>
                      <a:pt x="206" y="0"/>
                      <a:pt x="426" y="66"/>
                    </a:cubicBezTo>
                    <a:cubicBezTo>
                      <a:pt x="426" y="66"/>
                      <a:pt x="419" y="67"/>
                      <a:pt x="416" y="67"/>
                    </a:cubicBezTo>
                    <a:cubicBezTo>
                      <a:pt x="240" y="50"/>
                      <a:pt x="154" y="149"/>
                      <a:pt x="108" y="299"/>
                    </a:cubicBezTo>
                    <a:cubicBezTo>
                      <a:pt x="147" y="309"/>
                      <a:pt x="147" y="309"/>
                      <a:pt x="147" y="309"/>
                    </a:cubicBezTo>
                    <a:cubicBezTo>
                      <a:pt x="50" y="361"/>
                      <a:pt x="50" y="361"/>
                      <a:pt x="50" y="361"/>
                    </a:cubicBezTo>
                    <a:cubicBezTo>
                      <a:pt x="0" y="267"/>
                      <a:pt x="0" y="267"/>
                      <a:pt x="0" y="267"/>
                    </a:cubicBezTo>
                    <a:lnTo>
                      <a:pt x="36" y="278"/>
                    </a:lnTo>
                    <a:close/>
                  </a:path>
                </a:pathLst>
              </a:cu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35" name="Freeform 26">
                <a:extLst>
                  <a:ext uri="{FF2B5EF4-FFF2-40B4-BE49-F238E27FC236}">
                    <a16:creationId xmlns:a16="http://schemas.microsoft.com/office/drawing/2014/main" id="{E09DE455-7441-6ECD-873D-DD1736332215}"/>
                  </a:ext>
                </a:extLst>
              </p:cNvPr>
              <p:cNvSpPr>
                <a:spLocks/>
              </p:cNvSpPr>
              <p:nvPr/>
            </p:nvSpPr>
            <p:spPr bwMode="auto">
              <a:xfrm>
                <a:off x="11153775" y="5864226"/>
                <a:ext cx="1671638" cy="1008063"/>
              </a:xfrm>
              <a:custGeom>
                <a:avLst/>
                <a:gdLst>
                  <a:gd name="T0" fmla="*/ 378 w 444"/>
                  <a:gd name="T1" fmla="*/ 232 h 268"/>
                  <a:gd name="T2" fmla="*/ 0 w 444"/>
                  <a:gd name="T3" fmla="*/ 0 h 268"/>
                  <a:gd name="T4" fmla="*/ 6 w 444"/>
                  <a:gd name="T5" fmla="*/ 8 h 268"/>
                  <a:gd name="T6" fmla="*/ 360 w 444"/>
                  <a:gd name="T7" fmla="*/ 159 h 268"/>
                  <a:gd name="T8" fmla="*/ 350 w 444"/>
                  <a:gd name="T9" fmla="*/ 121 h 268"/>
                  <a:gd name="T10" fmla="*/ 444 w 444"/>
                  <a:gd name="T11" fmla="*/ 178 h 268"/>
                  <a:gd name="T12" fmla="*/ 387 w 444"/>
                  <a:gd name="T13" fmla="*/ 268 h 268"/>
                  <a:gd name="T14" fmla="*/ 378 w 444"/>
                  <a:gd name="T15" fmla="*/ 232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268">
                    <a:moveTo>
                      <a:pt x="378" y="232"/>
                    </a:moveTo>
                    <a:cubicBezTo>
                      <a:pt x="238" y="265"/>
                      <a:pt x="52" y="224"/>
                      <a:pt x="0" y="0"/>
                    </a:cubicBezTo>
                    <a:cubicBezTo>
                      <a:pt x="0" y="0"/>
                      <a:pt x="5" y="6"/>
                      <a:pt x="6" y="8"/>
                    </a:cubicBezTo>
                    <a:cubicBezTo>
                      <a:pt x="79" y="169"/>
                      <a:pt x="208" y="195"/>
                      <a:pt x="360" y="159"/>
                    </a:cubicBezTo>
                    <a:cubicBezTo>
                      <a:pt x="350" y="121"/>
                      <a:pt x="350" y="121"/>
                      <a:pt x="350" y="121"/>
                    </a:cubicBezTo>
                    <a:cubicBezTo>
                      <a:pt x="444" y="178"/>
                      <a:pt x="444" y="178"/>
                      <a:pt x="444" y="178"/>
                    </a:cubicBezTo>
                    <a:cubicBezTo>
                      <a:pt x="387" y="268"/>
                      <a:pt x="387" y="268"/>
                      <a:pt x="387" y="268"/>
                    </a:cubicBezTo>
                    <a:lnTo>
                      <a:pt x="378" y="232"/>
                    </a:lnTo>
                    <a:close/>
                  </a:path>
                </a:pathLst>
              </a:cu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36" name="Freeform 27">
                <a:extLst>
                  <a:ext uri="{FF2B5EF4-FFF2-40B4-BE49-F238E27FC236}">
                    <a16:creationId xmlns:a16="http://schemas.microsoft.com/office/drawing/2014/main" id="{4E99A747-B2DB-55E5-A311-00EC2231B6B1}"/>
                  </a:ext>
                </a:extLst>
              </p:cNvPr>
              <p:cNvSpPr>
                <a:spLocks/>
              </p:cNvSpPr>
              <p:nvPr/>
            </p:nvSpPr>
            <p:spPr bwMode="auto">
              <a:xfrm>
                <a:off x="12038013" y="4110038"/>
                <a:ext cx="463550" cy="1539875"/>
              </a:xfrm>
              <a:custGeom>
                <a:avLst/>
                <a:gdLst>
                  <a:gd name="T0" fmla="*/ 123 w 123"/>
                  <a:gd name="T1" fmla="*/ 359 h 409"/>
                  <a:gd name="T2" fmla="*/ 61 w 123"/>
                  <a:gd name="T3" fmla="*/ 409 h 409"/>
                  <a:gd name="T4" fmla="*/ 61 w 123"/>
                  <a:gd name="T5" fmla="*/ 409 h 409"/>
                  <a:gd name="T6" fmla="*/ 0 w 123"/>
                  <a:gd name="T7" fmla="*/ 359 h 409"/>
                  <a:gd name="T8" fmla="*/ 25 w 123"/>
                  <a:gd name="T9" fmla="*/ 55 h 409"/>
                  <a:gd name="T10" fmla="*/ 61 w 123"/>
                  <a:gd name="T11" fmla="*/ 0 h 409"/>
                  <a:gd name="T12" fmla="*/ 61 w 123"/>
                  <a:gd name="T13" fmla="*/ 0 h 409"/>
                  <a:gd name="T14" fmla="*/ 98 w 123"/>
                  <a:gd name="T15" fmla="*/ 55 h 409"/>
                  <a:gd name="T16" fmla="*/ 123 w 123"/>
                  <a:gd name="T17" fmla="*/ 35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09">
                    <a:moveTo>
                      <a:pt x="123" y="359"/>
                    </a:moveTo>
                    <a:cubicBezTo>
                      <a:pt x="123" y="395"/>
                      <a:pt x="82" y="409"/>
                      <a:pt x="61" y="409"/>
                    </a:cubicBezTo>
                    <a:cubicBezTo>
                      <a:pt x="61" y="409"/>
                      <a:pt x="61" y="409"/>
                      <a:pt x="61" y="409"/>
                    </a:cubicBezTo>
                    <a:cubicBezTo>
                      <a:pt x="41" y="409"/>
                      <a:pt x="0" y="395"/>
                      <a:pt x="0" y="359"/>
                    </a:cubicBezTo>
                    <a:cubicBezTo>
                      <a:pt x="25" y="55"/>
                      <a:pt x="25" y="55"/>
                      <a:pt x="25" y="55"/>
                    </a:cubicBezTo>
                    <a:cubicBezTo>
                      <a:pt x="25" y="19"/>
                      <a:pt x="41" y="0"/>
                      <a:pt x="61" y="0"/>
                    </a:cubicBezTo>
                    <a:cubicBezTo>
                      <a:pt x="61" y="0"/>
                      <a:pt x="61" y="0"/>
                      <a:pt x="61" y="0"/>
                    </a:cubicBezTo>
                    <a:cubicBezTo>
                      <a:pt x="82" y="0"/>
                      <a:pt x="98" y="19"/>
                      <a:pt x="98" y="55"/>
                    </a:cubicBezTo>
                    <a:lnTo>
                      <a:pt x="123" y="3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37" name="Freeform 28">
                <a:extLst>
                  <a:ext uri="{FF2B5EF4-FFF2-40B4-BE49-F238E27FC236}">
                    <a16:creationId xmlns:a16="http://schemas.microsoft.com/office/drawing/2014/main" id="{69F436E7-D862-F07C-B180-D2B8594F3DF0}"/>
                  </a:ext>
                </a:extLst>
              </p:cNvPr>
              <p:cNvSpPr>
                <a:spLocks/>
              </p:cNvSpPr>
              <p:nvPr/>
            </p:nvSpPr>
            <p:spPr bwMode="auto">
              <a:xfrm>
                <a:off x="12093575" y="4297363"/>
                <a:ext cx="350838" cy="1160463"/>
              </a:xfrm>
              <a:custGeom>
                <a:avLst/>
                <a:gdLst>
                  <a:gd name="T0" fmla="*/ 93 w 93"/>
                  <a:gd name="T1" fmla="*/ 270 h 308"/>
                  <a:gd name="T2" fmla="*/ 46 w 93"/>
                  <a:gd name="T3" fmla="*/ 308 h 308"/>
                  <a:gd name="T4" fmla="*/ 46 w 93"/>
                  <a:gd name="T5" fmla="*/ 308 h 308"/>
                  <a:gd name="T6" fmla="*/ 0 w 93"/>
                  <a:gd name="T7" fmla="*/ 270 h 308"/>
                  <a:gd name="T8" fmla="*/ 19 w 93"/>
                  <a:gd name="T9" fmla="*/ 42 h 308"/>
                  <a:gd name="T10" fmla="*/ 46 w 93"/>
                  <a:gd name="T11" fmla="*/ 0 h 308"/>
                  <a:gd name="T12" fmla="*/ 46 w 93"/>
                  <a:gd name="T13" fmla="*/ 0 h 308"/>
                  <a:gd name="T14" fmla="*/ 74 w 93"/>
                  <a:gd name="T15" fmla="*/ 42 h 308"/>
                  <a:gd name="T16" fmla="*/ 93 w 93"/>
                  <a:gd name="T17" fmla="*/ 27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308">
                    <a:moveTo>
                      <a:pt x="93" y="270"/>
                    </a:moveTo>
                    <a:cubicBezTo>
                      <a:pt x="93" y="297"/>
                      <a:pt x="62" y="308"/>
                      <a:pt x="46" y="308"/>
                    </a:cubicBezTo>
                    <a:cubicBezTo>
                      <a:pt x="46" y="308"/>
                      <a:pt x="46" y="308"/>
                      <a:pt x="46" y="308"/>
                    </a:cubicBezTo>
                    <a:cubicBezTo>
                      <a:pt x="31" y="308"/>
                      <a:pt x="0" y="297"/>
                      <a:pt x="0" y="270"/>
                    </a:cubicBezTo>
                    <a:cubicBezTo>
                      <a:pt x="19" y="42"/>
                      <a:pt x="19" y="42"/>
                      <a:pt x="19" y="42"/>
                    </a:cubicBezTo>
                    <a:cubicBezTo>
                      <a:pt x="19" y="15"/>
                      <a:pt x="31" y="0"/>
                      <a:pt x="46" y="0"/>
                    </a:cubicBezTo>
                    <a:cubicBezTo>
                      <a:pt x="46" y="0"/>
                      <a:pt x="46" y="0"/>
                      <a:pt x="46" y="0"/>
                    </a:cubicBezTo>
                    <a:cubicBezTo>
                      <a:pt x="62" y="0"/>
                      <a:pt x="74" y="15"/>
                      <a:pt x="74" y="42"/>
                    </a:cubicBezTo>
                    <a:lnTo>
                      <a:pt x="93" y="270"/>
                    </a:lnTo>
                    <a:close/>
                  </a:path>
                </a:pathLst>
              </a:cu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38" name="Freeform 29">
                <a:extLst>
                  <a:ext uri="{FF2B5EF4-FFF2-40B4-BE49-F238E27FC236}">
                    <a16:creationId xmlns:a16="http://schemas.microsoft.com/office/drawing/2014/main" id="{7FDFBD00-4700-7C84-4244-7712CB3B912B}"/>
                  </a:ext>
                </a:extLst>
              </p:cNvPr>
              <p:cNvSpPr>
                <a:spLocks/>
              </p:cNvSpPr>
              <p:nvPr/>
            </p:nvSpPr>
            <p:spPr bwMode="auto">
              <a:xfrm>
                <a:off x="10888662" y="5518151"/>
                <a:ext cx="1443038" cy="1027113"/>
              </a:xfrm>
              <a:custGeom>
                <a:avLst/>
                <a:gdLst>
                  <a:gd name="T0" fmla="*/ 290 w 383"/>
                  <a:gd name="T1" fmla="*/ 18 h 273"/>
                  <a:gd name="T2" fmla="*/ 364 w 383"/>
                  <a:gd name="T3" fmla="*/ 47 h 273"/>
                  <a:gd name="T4" fmla="*/ 364 w 383"/>
                  <a:gd name="T5" fmla="*/ 47 h 273"/>
                  <a:gd name="T6" fmla="*/ 352 w 383"/>
                  <a:gd name="T7" fmla="*/ 125 h 273"/>
                  <a:gd name="T8" fmla="*/ 76 w 383"/>
                  <a:gd name="T9" fmla="*/ 255 h 273"/>
                  <a:gd name="T10" fmla="*/ 10 w 383"/>
                  <a:gd name="T11" fmla="*/ 251 h 273"/>
                  <a:gd name="T12" fmla="*/ 10 w 383"/>
                  <a:gd name="T13" fmla="*/ 251 h 273"/>
                  <a:gd name="T14" fmla="*/ 39 w 383"/>
                  <a:gd name="T15" fmla="*/ 192 h 273"/>
                  <a:gd name="T16" fmla="*/ 290 w 383"/>
                  <a:gd name="T17" fmla="*/ 1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273">
                    <a:moveTo>
                      <a:pt x="290" y="18"/>
                    </a:moveTo>
                    <a:cubicBezTo>
                      <a:pt x="321" y="0"/>
                      <a:pt x="354" y="29"/>
                      <a:pt x="364" y="47"/>
                    </a:cubicBezTo>
                    <a:cubicBezTo>
                      <a:pt x="364" y="47"/>
                      <a:pt x="364" y="47"/>
                      <a:pt x="364" y="47"/>
                    </a:cubicBezTo>
                    <a:cubicBezTo>
                      <a:pt x="374" y="64"/>
                      <a:pt x="383" y="107"/>
                      <a:pt x="352" y="125"/>
                    </a:cubicBezTo>
                    <a:cubicBezTo>
                      <a:pt x="76" y="255"/>
                      <a:pt x="76" y="255"/>
                      <a:pt x="76" y="255"/>
                    </a:cubicBezTo>
                    <a:cubicBezTo>
                      <a:pt x="44" y="273"/>
                      <a:pt x="20" y="268"/>
                      <a:pt x="10" y="251"/>
                    </a:cubicBezTo>
                    <a:cubicBezTo>
                      <a:pt x="10" y="251"/>
                      <a:pt x="10" y="251"/>
                      <a:pt x="10" y="251"/>
                    </a:cubicBezTo>
                    <a:cubicBezTo>
                      <a:pt x="0" y="234"/>
                      <a:pt x="8" y="210"/>
                      <a:pt x="39" y="192"/>
                    </a:cubicBezTo>
                    <a:lnTo>
                      <a:pt x="29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39" name="Freeform 30">
                <a:extLst>
                  <a:ext uri="{FF2B5EF4-FFF2-40B4-BE49-F238E27FC236}">
                    <a16:creationId xmlns:a16="http://schemas.microsoft.com/office/drawing/2014/main" id="{72B05F08-15A0-F985-02C6-7FF92A1ED898}"/>
                  </a:ext>
                </a:extLst>
              </p:cNvPr>
              <p:cNvSpPr>
                <a:spLocks/>
              </p:cNvSpPr>
              <p:nvPr/>
            </p:nvSpPr>
            <p:spPr bwMode="auto">
              <a:xfrm>
                <a:off x="11066463" y="5649913"/>
                <a:ext cx="1084263" cy="771525"/>
              </a:xfrm>
              <a:custGeom>
                <a:avLst/>
                <a:gdLst>
                  <a:gd name="T0" fmla="*/ 218 w 288"/>
                  <a:gd name="T1" fmla="*/ 13 h 205"/>
                  <a:gd name="T2" fmla="*/ 274 w 288"/>
                  <a:gd name="T3" fmla="*/ 35 h 205"/>
                  <a:gd name="T4" fmla="*/ 274 w 288"/>
                  <a:gd name="T5" fmla="*/ 35 h 205"/>
                  <a:gd name="T6" fmla="*/ 264 w 288"/>
                  <a:gd name="T7" fmla="*/ 94 h 205"/>
                  <a:gd name="T8" fmla="*/ 57 w 288"/>
                  <a:gd name="T9" fmla="*/ 191 h 205"/>
                  <a:gd name="T10" fmla="*/ 7 w 288"/>
                  <a:gd name="T11" fmla="*/ 188 h 205"/>
                  <a:gd name="T12" fmla="*/ 7 w 288"/>
                  <a:gd name="T13" fmla="*/ 188 h 205"/>
                  <a:gd name="T14" fmla="*/ 30 w 288"/>
                  <a:gd name="T15" fmla="*/ 144 h 205"/>
                  <a:gd name="T16" fmla="*/ 218 w 288"/>
                  <a:gd name="T17" fmla="*/ 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5">
                    <a:moveTo>
                      <a:pt x="218" y="13"/>
                    </a:moveTo>
                    <a:cubicBezTo>
                      <a:pt x="241" y="0"/>
                      <a:pt x="266" y="22"/>
                      <a:pt x="274" y="35"/>
                    </a:cubicBezTo>
                    <a:cubicBezTo>
                      <a:pt x="274" y="35"/>
                      <a:pt x="274" y="35"/>
                      <a:pt x="274" y="35"/>
                    </a:cubicBezTo>
                    <a:cubicBezTo>
                      <a:pt x="281" y="48"/>
                      <a:pt x="288" y="80"/>
                      <a:pt x="264" y="94"/>
                    </a:cubicBezTo>
                    <a:cubicBezTo>
                      <a:pt x="57" y="191"/>
                      <a:pt x="57" y="191"/>
                      <a:pt x="57" y="191"/>
                    </a:cubicBezTo>
                    <a:cubicBezTo>
                      <a:pt x="33" y="205"/>
                      <a:pt x="15" y="201"/>
                      <a:pt x="7" y="188"/>
                    </a:cubicBezTo>
                    <a:cubicBezTo>
                      <a:pt x="7" y="188"/>
                      <a:pt x="7" y="188"/>
                      <a:pt x="7" y="188"/>
                    </a:cubicBezTo>
                    <a:cubicBezTo>
                      <a:pt x="0" y="175"/>
                      <a:pt x="6" y="158"/>
                      <a:pt x="30" y="144"/>
                    </a:cubicBezTo>
                    <a:lnTo>
                      <a:pt x="218" y="13"/>
                    </a:lnTo>
                    <a:close/>
                  </a:path>
                </a:pathLst>
              </a:cu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40" name="Freeform 31">
                <a:extLst>
                  <a:ext uri="{FF2B5EF4-FFF2-40B4-BE49-F238E27FC236}">
                    <a16:creationId xmlns:a16="http://schemas.microsoft.com/office/drawing/2014/main" id="{CD63EB2A-D078-798A-A07D-8B46E97E7D7A}"/>
                  </a:ext>
                </a:extLst>
              </p:cNvPr>
              <p:cNvSpPr>
                <a:spLocks/>
              </p:cNvSpPr>
              <p:nvPr/>
            </p:nvSpPr>
            <p:spPr bwMode="auto">
              <a:xfrm>
                <a:off x="12214225" y="5518151"/>
                <a:ext cx="1443038" cy="1027113"/>
              </a:xfrm>
              <a:custGeom>
                <a:avLst/>
                <a:gdLst>
                  <a:gd name="T0" fmla="*/ 93 w 383"/>
                  <a:gd name="T1" fmla="*/ 18 h 273"/>
                  <a:gd name="T2" fmla="*/ 18 w 383"/>
                  <a:gd name="T3" fmla="*/ 47 h 273"/>
                  <a:gd name="T4" fmla="*/ 18 w 383"/>
                  <a:gd name="T5" fmla="*/ 47 h 273"/>
                  <a:gd name="T6" fmla="*/ 31 w 383"/>
                  <a:gd name="T7" fmla="*/ 125 h 273"/>
                  <a:gd name="T8" fmla="*/ 307 w 383"/>
                  <a:gd name="T9" fmla="*/ 255 h 273"/>
                  <a:gd name="T10" fmla="*/ 373 w 383"/>
                  <a:gd name="T11" fmla="*/ 251 h 273"/>
                  <a:gd name="T12" fmla="*/ 373 w 383"/>
                  <a:gd name="T13" fmla="*/ 251 h 273"/>
                  <a:gd name="T14" fmla="*/ 343 w 383"/>
                  <a:gd name="T15" fmla="*/ 192 h 273"/>
                  <a:gd name="T16" fmla="*/ 93 w 383"/>
                  <a:gd name="T17" fmla="*/ 1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273">
                    <a:moveTo>
                      <a:pt x="93" y="18"/>
                    </a:moveTo>
                    <a:cubicBezTo>
                      <a:pt x="61" y="0"/>
                      <a:pt x="28" y="29"/>
                      <a:pt x="18" y="47"/>
                    </a:cubicBezTo>
                    <a:cubicBezTo>
                      <a:pt x="18" y="47"/>
                      <a:pt x="18" y="47"/>
                      <a:pt x="18" y="47"/>
                    </a:cubicBezTo>
                    <a:cubicBezTo>
                      <a:pt x="8" y="64"/>
                      <a:pt x="0" y="107"/>
                      <a:pt x="31" y="125"/>
                    </a:cubicBezTo>
                    <a:cubicBezTo>
                      <a:pt x="307" y="255"/>
                      <a:pt x="307" y="255"/>
                      <a:pt x="307" y="255"/>
                    </a:cubicBezTo>
                    <a:cubicBezTo>
                      <a:pt x="338" y="273"/>
                      <a:pt x="363" y="268"/>
                      <a:pt x="373" y="251"/>
                    </a:cubicBezTo>
                    <a:cubicBezTo>
                      <a:pt x="373" y="251"/>
                      <a:pt x="373" y="251"/>
                      <a:pt x="373" y="251"/>
                    </a:cubicBezTo>
                    <a:cubicBezTo>
                      <a:pt x="383" y="234"/>
                      <a:pt x="375" y="210"/>
                      <a:pt x="343" y="192"/>
                    </a:cubicBezTo>
                    <a:lnTo>
                      <a:pt x="9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41" name="Freeform 32">
                <a:extLst>
                  <a:ext uri="{FF2B5EF4-FFF2-40B4-BE49-F238E27FC236}">
                    <a16:creationId xmlns:a16="http://schemas.microsoft.com/office/drawing/2014/main" id="{7B0FEE9C-DE9F-9B56-C388-F56FFC83F901}"/>
                  </a:ext>
                </a:extLst>
              </p:cNvPr>
              <p:cNvSpPr>
                <a:spLocks/>
              </p:cNvSpPr>
              <p:nvPr/>
            </p:nvSpPr>
            <p:spPr bwMode="auto">
              <a:xfrm>
                <a:off x="12395200" y="5649913"/>
                <a:ext cx="1084263" cy="771525"/>
              </a:xfrm>
              <a:custGeom>
                <a:avLst/>
                <a:gdLst>
                  <a:gd name="T0" fmla="*/ 70 w 288"/>
                  <a:gd name="T1" fmla="*/ 13 h 205"/>
                  <a:gd name="T2" fmla="*/ 14 w 288"/>
                  <a:gd name="T3" fmla="*/ 35 h 205"/>
                  <a:gd name="T4" fmla="*/ 14 w 288"/>
                  <a:gd name="T5" fmla="*/ 35 h 205"/>
                  <a:gd name="T6" fmla="*/ 23 w 288"/>
                  <a:gd name="T7" fmla="*/ 94 h 205"/>
                  <a:gd name="T8" fmla="*/ 231 w 288"/>
                  <a:gd name="T9" fmla="*/ 191 h 205"/>
                  <a:gd name="T10" fmla="*/ 280 w 288"/>
                  <a:gd name="T11" fmla="*/ 188 h 205"/>
                  <a:gd name="T12" fmla="*/ 280 w 288"/>
                  <a:gd name="T13" fmla="*/ 188 h 205"/>
                  <a:gd name="T14" fmla="*/ 258 w 288"/>
                  <a:gd name="T15" fmla="*/ 144 h 205"/>
                  <a:gd name="T16" fmla="*/ 70 w 288"/>
                  <a:gd name="T17" fmla="*/ 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5">
                    <a:moveTo>
                      <a:pt x="70" y="13"/>
                    </a:moveTo>
                    <a:cubicBezTo>
                      <a:pt x="46" y="0"/>
                      <a:pt x="21" y="22"/>
                      <a:pt x="14" y="35"/>
                    </a:cubicBezTo>
                    <a:cubicBezTo>
                      <a:pt x="14" y="35"/>
                      <a:pt x="14" y="35"/>
                      <a:pt x="14" y="35"/>
                    </a:cubicBezTo>
                    <a:cubicBezTo>
                      <a:pt x="6" y="48"/>
                      <a:pt x="0" y="80"/>
                      <a:pt x="23" y="94"/>
                    </a:cubicBezTo>
                    <a:cubicBezTo>
                      <a:pt x="231" y="191"/>
                      <a:pt x="231" y="191"/>
                      <a:pt x="231" y="191"/>
                    </a:cubicBezTo>
                    <a:cubicBezTo>
                      <a:pt x="254" y="205"/>
                      <a:pt x="273" y="201"/>
                      <a:pt x="280" y="188"/>
                    </a:cubicBezTo>
                    <a:cubicBezTo>
                      <a:pt x="280" y="188"/>
                      <a:pt x="280" y="188"/>
                      <a:pt x="280" y="188"/>
                    </a:cubicBezTo>
                    <a:cubicBezTo>
                      <a:pt x="288" y="175"/>
                      <a:pt x="281" y="158"/>
                      <a:pt x="258" y="144"/>
                    </a:cubicBezTo>
                    <a:lnTo>
                      <a:pt x="70" y="13"/>
                    </a:lnTo>
                    <a:close/>
                  </a:path>
                </a:pathLst>
              </a:cu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42" name="Oval 33">
                <a:extLst>
                  <a:ext uri="{FF2B5EF4-FFF2-40B4-BE49-F238E27FC236}">
                    <a16:creationId xmlns:a16="http://schemas.microsoft.com/office/drawing/2014/main" id="{DF56D2CF-8C6E-D24C-4D9E-F1524FBEFB0E}"/>
                  </a:ext>
                </a:extLst>
              </p:cNvPr>
              <p:cNvSpPr>
                <a:spLocks noChangeArrowheads="1"/>
              </p:cNvSpPr>
              <p:nvPr/>
            </p:nvSpPr>
            <p:spPr bwMode="auto">
              <a:xfrm>
                <a:off x="12004675" y="5400676"/>
                <a:ext cx="52705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sp>
            <p:nvSpPr>
              <p:cNvPr id="43" name="Oval 34">
                <a:extLst>
                  <a:ext uri="{FF2B5EF4-FFF2-40B4-BE49-F238E27FC236}">
                    <a16:creationId xmlns:a16="http://schemas.microsoft.com/office/drawing/2014/main" id="{DE070217-CAE0-45CF-CCC1-337111703BDF}"/>
                  </a:ext>
                </a:extLst>
              </p:cNvPr>
              <p:cNvSpPr>
                <a:spLocks noChangeArrowheads="1"/>
              </p:cNvSpPr>
              <p:nvPr/>
            </p:nvSpPr>
            <p:spPr bwMode="auto">
              <a:xfrm>
                <a:off x="12079288" y="5476876"/>
                <a:ext cx="381000" cy="379413"/>
              </a:xfrm>
              <a:prstGeom prst="ellipse">
                <a:avLst/>
              </a:prstGeom>
              <a:solidFill>
                <a:srgbClr val="92D050"/>
              </a:solidFill>
              <a:ln w="9525">
                <a:solidFill>
                  <a:srgbClr val="00B050"/>
                </a:solidFill>
                <a:round/>
                <a:headEnd/>
                <a:tailEnd/>
              </a:ln>
            </p:spPr>
            <p:txBody>
              <a:bodyPr vert="horz" wrap="square" lIns="91440" tIns="45720" rIns="91440" bIns="45720" numCol="1" rtlCol="0" anchor="t" anchorCtr="0" compatLnSpc="1">
                <a:prstTxWarp prst="textNoShape">
                  <a:avLst/>
                </a:prstTxWarp>
              </a:bodyPr>
              <a:lstStyle/>
              <a:p>
                <a:pPr rtl="0"/>
                <a:endParaRPr lang="ru-RU">
                  <a:latin typeface="Arial" panose="020B0604020202020204" pitchFamily="34" charset="0"/>
                  <a:ea typeface="Cambria" panose="02040503050406030204" pitchFamily="18" charset="0"/>
                  <a:cs typeface="Arial" panose="020B0604020202020204" pitchFamily="34" charset="0"/>
                </a:endParaRPr>
              </a:p>
            </p:txBody>
          </p:sp>
        </p:grpSp>
        <p:sp>
          <p:nvSpPr>
            <p:cNvPr id="31" name="TextColumnContent">
              <a:extLst>
                <a:ext uri="{FF2B5EF4-FFF2-40B4-BE49-F238E27FC236}">
                  <a16:creationId xmlns:a16="http://schemas.microsoft.com/office/drawing/2014/main" id="{FCFF6C16-B819-157F-865B-803434099F71}"/>
                </a:ext>
              </a:extLst>
            </p:cNvPr>
            <p:cNvSpPr>
              <a:spLocks noChangeArrowheads="1"/>
            </p:cNvSpPr>
            <p:nvPr/>
          </p:nvSpPr>
          <p:spPr bwMode="gray">
            <a:xfrm>
              <a:off x="9993367" y="4665617"/>
              <a:ext cx="2827561" cy="677108"/>
            </a:xfrm>
            <a:prstGeom prst="rect">
              <a:avLst/>
            </a:prstGeom>
            <a:noFill/>
            <a:ln w="9525" algn="ctr">
              <a:noFill/>
              <a:miter lim="800000"/>
              <a:headEnd type="none" w="lg" len="lg"/>
              <a:tailEnd type="none" w="lg" len="lg"/>
            </a:ln>
            <a:effectLst/>
          </p:spPr>
          <p:txBody>
            <a:bodyPr wrap="square" tIns="91440" bIns="91440" rtlCol="0">
              <a:spAutoFit/>
            </a:bodyPr>
            <a:lstStyle/>
            <a:p>
              <a:pPr>
                <a:spcBef>
                  <a:spcPct val="0"/>
                </a:spcBef>
                <a:spcAft>
                  <a:spcPct val="0"/>
                </a:spcAft>
                <a:buClr>
                  <a:schemeClr val="tx2">
                    <a:lumMod val="100000"/>
                  </a:schemeClr>
                </a:buClr>
                <a:buSzPct val="100000"/>
              </a:pPr>
              <a:r>
                <a:rPr lang="ru-RU" sz="1600" b="1"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rPr>
                <a:t>360 </a:t>
              </a:r>
              <a:r>
                <a:rPr lang="en-US" sz="1600" b="1"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rPr>
                <a:t>million </a:t>
              </a:r>
              <a:r>
                <a:rPr lang="en-US" sz="1600"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rPr>
                <a:t>tons of oil equivalent</a:t>
              </a:r>
              <a:endParaRPr lang="de-DE" sz="1600" dirty="0">
                <a:solidFill>
                  <a:srgbClr val="000000">
                    <a:lumMod val="100000"/>
                  </a:srgbClr>
                </a:solidFill>
                <a:latin typeface="Arial" panose="020B0604020202020204" pitchFamily="34" charset="0"/>
                <a:ea typeface="Cambria" panose="02040503050406030204" pitchFamily="18" charset="0"/>
                <a:cs typeface="Arial" panose="020B0604020202020204" pitchFamily="34" charset="0"/>
              </a:endParaRPr>
            </a:p>
          </p:txBody>
        </p:sp>
        <p:sp>
          <p:nvSpPr>
            <p:cNvPr id="32" name="Rectangle 160">
              <a:extLst>
                <a:ext uri="{FF2B5EF4-FFF2-40B4-BE49-F238E27FC236}">
                  <a16:creationId xmlns:a16="http://schemas.microsoft.com/office/drawing/2014/main" id="{682EA6C3-5285-4CFA-99ED-59A9F0C5AD00}"/>
                </a:ext>
              </a:extLst>
            </p:cNvPr>
            <p:cNvSpPr/>
            <p:nvPr/>
          </p:nvSpPr>
          <p:spPr>
            <a:xfrm>
              <a:off x="10547307" y="4210952"/>
              <a:ext cx="651140" cy="338554"/>
            </a:xfrm>
            <a:prstGeom prst="rect">
              <a:avLst/>
            </a:prstGeom>
          </p:spPr>
          <p:txBody>
            <a:bodyPr wrap="none" rtlCol="0" anchor="ctr" anchorCtr="0">
              <a:spAutoFit/>
            </a:bodyPr>
            <a:lstStyle/>
            <a:p>
              <a:pPr rtl="0"/>
              <a:r>
                <a:rPr lang="en-US" sz="16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WPP</a:t>
              </a:r>
              <a:endParaRPr lang="ru-RU" sz="1600"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grpSp>
      <p:pic>
        <p:nvPicPr>
          <p:cNvPr id="44" name="Рисунок 43">
            <a:extLst>
              <a:ext uri="{FF2B5EF4-FFF2-40B4-BE49-F238E27FC236}">
                <a16:creationId xmlns:a16="http://schemas.microsoft.com/office/drawing/2014/main" id="{0D2B27AA-F235-8B51-84BF-C9344137B2A1}"/>
              </a:ext>
            </a:extLst>
          </p:cNvPr>
          <p:cNvPicPr>
            <a:picLocks noChangeAspect="1"/>
          </p:cNvPicPr>
          <p:nvPr/>
        </p:nvPicPr>
        <p:blipFill>
          <a:blip r:embed="rId2"/>
          <a:stretch>
            <a:fillRect/>
          </a:stretch>
        </p:blipFill>
        <p:spPr>
          <a:xfrm>
            <a:off x="4527019" y="2264426"/>
            <a:ext cx="4494965" cy="3210689"/>
          </a:xfrm>
          <a:prstGeom prst="rect">
            <a:avLst/>
          </a:prstGeom>
        </p:spPr>
      </p:pic>
      <p:pic>
        <p:nvPicPr>
          <p:cNvPr id="45" name="Объект 2">
            <a:extLst>
              <a:ext uri="{FF2B5EF4-FFF2-40B4-BE49-F238E27FC236}">
                <a16:creationId xmlns:a16="http://schemas.microsoft.com/office/drawing/2014/main" id="{3F1C52BF-0ACD-FA30-1ADF-BB544FB89D55}"/>
              </a:ext>
            </a:extLst>
          </p:cNvPr>
          <p:cNvPicPr>
            <a:picLocks noGrp="1" noChangeAspect="1"/>
          </p:cNvPicPr>
          <p:nvPr/>
        </p:nvPicPr>
        <p:blipFill rotWithShape="1">
          <a:blip r:embed="rId3" cstate="hqprint">
            <a:extLst>
              <a:ext uri="{28A0092B-C50C-407E-A947-70E740481C1C}">
                <a14:useLocalDpi xmlns:a14="http://schemas.microsoft.com/office/drawing/2010/main" val="0"/>
              </a:ext>
            </a:extLst>
          </a:blip>
          <a:srcRect l="-1" t="83875" r="25868" b="4441"/>
          <a:stretch/>
        </p:blipFill>
        <p:spPr>
          <a:xfrm>
            <a:off x="281257" y="4330953"/>
            <a:ext cx="2374144" cy="354011"/>
          </a:xfrm>
          <a:prstGeom prst="rect">
            <a:avLst/>
          </a:prstGeom>
        </p:spPr>
      </p:pic>
      <p:pic>
        <p:nvPicPr>
          <p:cNvPr id="46" name="Объект 2">
            <a:extLst>
              <a:ext uri="{FF2B5EF4-FFF2-40B4-BE49-F238E27FC236}">
                <a16:creationId xmlns:a16="http://schemas.microsoft.com/office/drawing/2014/main" id="{BAAD07FB-292F-76B5-F6AE-FF26A5872DAE}"/>
              </a:ext>
            </a:extLst>
          </p:cNvPr>
          <p:cNvPicPr>
            <a:picLocks noGrp="1" noChangeAspect="1"/>
          </p:cNvPicPr>
          <p:nvPr/>
        </p:nvPicPr>
        <p:blipFill rotWithShape="1">
          <a:blip r:embed="rId4" cstate="print">
            <a:extLst>
              <a:ext uri="{BEBA8EAE-BF5A-486C-A8C5-ECC9F3942E4B}">
                <a14:imgProps xmlns:a14="http://schemas.microsoft.com/office/drawing/2010/main">
                  <a14:imgLayer r:embed="rId5">
                    <a14:imgEffect>
                      <a14:backgroundRemoval t="13130" b="98596" l="1172" r="99375">
                        <a14:foregroundMark x1="49219" y1="49050" x2="50938" y2="47234"/>
                        <a14:foregroundMark x1="51250" y1="47564" x2="49922" y2="48225"/>
                        <a14:foregroundMark x1="50781" y1="47894" x2="50781" y2="47894"/>
                        <a14:foregroundMark x1="50781" y1="48555" x2="50781" y2="48555"/>
                        <a14:foregroundMark x1="47969" y1="47069" x2="52891" y2="47069"/>
                        <a14:foregroundMark x1="51406" y1="46408" x2="51406" y2="46408"/>
                        <a14:foregroundMark x1="50781" y1="47729" x2="50781" y2="47729"/>
                        <a14:foregroundMark x1="50781" y1="49381" x2="49531" y2="47399"/>
                        <a14:foregroundMark x1="49531" y1="50372" x2="51563" y2="48059"/>
                        <a14:foregroundMark x1="49453" y1="51115" x2="49453" y2="51115"/>
                        <a14:foregroundMark x1="50156" y1="48637" x2="50156" y2="48637"/>
                        <a14:foregroundMark x1="50625" y1="48059" x2="50625" y2="48059"/>
                        <a14:foregroundMark x1="50469" y1="48059" x2="50469" y2="48059"/>
                        <a14:foregroundMark x1="50469" y1="48059" x2="50469" y2="48059"/>
                        <a14:foregroundMark x1="58750" y1="49546" x2="63281" y2="49546"/>
                      </a14:backgroundRemoval>
                    </a14:imgEffect>
                  </a14:imgLayer>
                </a14:imgProps>
              </a:ext>
              <a:ext uri="{28A0092B-C50C-407E-A947-70E740481C1C}">
                <a14:useLocalDpi xmlns:a14="http://schemas.microsoft.com/office/drawing/2010/main" val="0"/>
              </a:ext>
            </a:extLst>
          </a:blip>
          <a:srcRect t="12983" r="-976" b="4441"/>
          <a:stretch/>
        </p:blipFill>
        <p:spPr>
          <a:xfrm>
            <a:off x="275043" y="2210205"/>
            <a:ext cx="4601490" cy="3560147"/>
          </a:xfrm>
          <a:prstGeom prst="rect">
            <a:avLst/>
          </a:prstGeom>
        </p:spPr>
      </p:pic>
      <p:sp>
        <p:nvSpPr>
          <p:cNvPr id="47" name="TextBox 46">
            <a:extLst>
              <a:ext uri="{FF2B5EF4-FFF2-40B4-BE49-F238E27FC236}">
                <a16:creationId xmlns:a16="http://schemas.microsoft.com/office/drawing/2014/main" id="{CEB69872-6BE4-E918-D062-4C284DE7353A}"/>
              </a:ext>
            </a:extLst>
          </p:cNvPr>
          <p:cNvSpPr txBox="1"/>
          <p:nvPr/>
        </p:nvSpPr>
        <p:spPr>
          <a:xfrm>
            <a:off x="932898" y="1247957"/>
            <a:ext cx="1963999" cy="400110"/>
          </a:xfrm>
          <a:prstGeom prst="rect">
            <a:avLst/>
          </a:prstGeom>
          <a:noFill/>
        </p:spPr>
        <p:txBody>
          <a:bodyPr wrap="none" rtlCol="0">
            <a:spAutoFit/>
          </a:bodyPr>
          <a:lstStyle/>
          <a:p>
            <a:r>
              <a:rPr lang="en-US" sz="20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Solar potential</a:t>
            </a:r>
            <a:endParaRPr lang="ru-RU" sz="20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48" name="TextBox 47">
            <a:extLst>
              <a:ext uri="{FF2B5EF4-FFF2-40B4-BE49-F238E27FC236}">
                <a16:creationId xmlns:a16="http://schemas.microsoft.com/office/drawing/2014/main" id="{2AE9539B-04B5-3E64-8343-B7D5DCB0B818}"/>
              </a:ext>
            </a:extLst>
          </p:cNvPr>
          <p:cNvSpPr txBox="1"/>
          <p:nvPr/>
        </p:nvSpPr>
        <p:spPr>
          <a:xfrm>
            <a:off x="5836296" y="1259692"/>
            <a:ext cx="1947328" cy="400110"/>
          </a:xfrm>
          <a:prstGeom prst="rect">
            <a:avLst/>
          </a:prstGeom>
          <a:noFill/>
        </p:spPr>
        <p:txBody>
          <a:bodyPr wrap="none" rtlCol="0">
            <a:spAutoFit/>
          </a:bodyPr>
          <a:lstStyle/>
          <a:p>
            <a:r>
              <a:rPr lang="en-US" sz="20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Wind potential</a:t>
            </a:r>
            <a:endParaRPr lang="ru-RU" sz="2000" b="1"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49" name="Дуга 48">
            <a:extLst>
              <a:ext uri="{FF2B5EF4-FFF2-40B4-BE49-F238E27FC236}">
                <a16:creationId xmlns:a16="http://schemas.microsoft.com/office/drawing/2014/main" id="{3C5FCF02-1372-D37C-77D8-2250EC0A3ECF}"/>
              </a:ext>
            </a:extLst>
          </p:cNvPr>
          <p:cNvSpPr/>
          <p:nvPr/>
        </p:nvSpPr>
        <p:spPr>
          <a:xfrm rot="1699757">
            <a:off x="953203" y="3404950"/>
            <a:ext cx="2868151" cy="1422819"/>
          </a:xfrm>
          <a:prstGeom prst="arc">
            <a:avLst>
              <a:gd name="adj1" fmla="val 10760953"/>
              <a:gd name="adj2" fmla="val 13631"/>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50" name="Дуга 49">
            <a:extLst>
              <a:ext uri="{FF2B5EF4-FFF2-40B4-BE49-F238E27FC236}">
                <a16:creationId xmlns:a16="http://schemas.microsoft.com/office/drawing/2014/main" id="{8FAFA189-24C7-6089-124C-DB9C11CE15AA}"/>
              </a:ext>
            </a:extLst>
          </p:cNvPr>
          <p:cNvSpPr/>
          <p:nvPr/>
        </p:nvSpPr>
        <p:spPr>
          <a:xfrm rot="12100810">
            <a:off x="4530472" y="2305316"/>
            <a:ext cx="3316809" cy="1242327"/>
          </a:xfrm>
          <a:prstGeom prst="arc">
            <a:avLst>
              <a:gd name="adj1" fmla="val 10876030"/>
              <a:gd name="adj2" fmla="val 21541438"/>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B91699A-60C6-5C51-6028-7CCCE82CF9DC}"/>
              </a:ext>
            </a:extLst>
          </p:cNvPr>
          <p:cNvSpPr txBox="1"/>
          <p:nvPr/>
        </p:nvSpPr>
        <p:spPr>
          <a:xfrm>
            <a:off x="11697214" y="6496078"/>
            <a:ext cx="494786" cy="369332"/>
          </a:xfrm>
          <a:prstGeom prst="rect">
            <a:avLst/>
          </a:prstGeom>
          <a:noFill/>
        </p:spPr>
        <p:txBody>
          <a:bodyPr wrap="square">
            <a:spAutoFit/>
          </a:bodyPr>
          <a:lstStyle/>
          <a:p>
            <a:pPr algn="ctr"/>
            <a:r>
              <a:rPr lang="uz-Cyrl-UZ" b="1" dirty="0">
                <a:solidFill>
                  <a:schemeClr val="bg1"/>
                </a:solidFill>
              </a:rPr>
              <a:t>9</a:t>
            </a:r>
            <a:endParaRPr lang="ru-RU" b="1" dirty="0">
              <a:solidFill>
                <a:schemeClr val="bg1"/>
              </a:solidFill>
            </a:endParaRPr>
          </a:p>
        </p:txBody>
      </p:sp>
    </p:spTree>
    <p:extLst>
      <p:ext uri="{BB962C8B-B14F-4D97-AF65-F5344CB8AC3E}">
        <p14:creationId xmlns:p14="http://schemas.microsoft.com/office/powerpoint/2010/main" val="194420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high voltage line*electricity*energy*renewable*power*battery*charging*ampere*voltage"/>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power-lines_POWER_USER_SEPARATOR_ICONS_electricity_POWER_USER_SEPARATOR_ICONS_energy_POWER_USER_SEPARATOR_ICONS_pole_POWER_USER_SEPARATOR_ICONS_power_POWER_USER_SEPARATOR_ICONS_telegraph"/>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solar panel*electricity*energy*environment*power*sun*"/>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6.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7.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8.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59.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60.xml><?xml version="1.0" encoding="utf-8"?>
<p:tagLst xmlns:a="http://schemas.openxmlformats.org/drawingml/2006/main" xmlns:r="http://schemas.openxmlformats.org/officeDocument/2006/relationships" xmlns:p="http://schemas.openxmlformats.org/presentationml/2006/main">
  <p:tag name="POWER_USER_TAGS_ICONS" val="power-lines_POWER_USER_SEPARATOR_ICONS_electricity_POWER_USER_SEPARATOR_ICONS_energy_POWER_USER_SEPARATOR_ICONS_pole_POWER_USER_SEPARATOR_ICONS_power_POWER_USER_SEPARATOR_ICONS_telegraph"/>
</p:tagLst>
</file>

<file path=ppt/tags/tag61.xml><?xml version="1.0" encoding="utf-8"?>
<p:tagLst xmlns:a="http://schemas.openxmlformats.org/drawingml/2006/main" xmlns:r="http://schemas.openxmlformats.org/officeDocument/2006/relationships" xmlns:p="http://schemas.openxmlformats.org/presentationml/2006/main">
  <p:tag name="POWER_USER_TAGS_ICONS" val="power-lines_POWER_USER_SEPARATOR_ICONS_electricity_POWER_USER_SEPARATOR_ICONS_energy_POWER_USER_SEPARATOR_ICONS_pole_POWER_USER_SEPARATOR_ICONS_power_POWER_USER_SEPARATOR_ICONS_telegraph"/>
</p:tagLst>
</file>

<file path=ppt/tags/tag62.xml><?xml version="1.0" encoding="utf-8"?>
<p:tagLst xmlns:a="http://schemas.openxmlformats.org/drawingml/2006/main" xmlns:r="http://schemas.openxmlformats.org/officeDocument/2006/relationships" xmlns:p="http://schemas.openxmlformats.org/presentationml/2006/main">
  <p:tag name="POWER_USER_TAGS_ICONS" val="power-lines_POWER_USER_SEPARATOR_ICONS_electricity_POWER_USER_SEPARATOR_ICONS_energy_POWER_USER_SEPARATOR_ICONS_pole_POWER_USER_SEPARATOR_ICONS_power_POWER_USER_SEPARATOR_ICONS_telegraph"/>
</p:tagLst>
</file>

<file path=ppt/tags/tag63.xml><?xml version="1.0" encoding="utf-8"?>
<p:tagLst xmlns:a="http://schemas.openxmlformats.org/drawingml/2006/main" xmlns:r="http://schemas.openxmlformats.org/officeDocument/2006/relationships" xmlns:p="http://schemas.openxmlformats.org/presentationml/2006/main">
  <p:tag name="POWER_USER_TAGS_ICONS" val="power-lines_POWER_USER_SEPARATOR_ICONS_electricity_POWER_USER_SEPARATOR_ICONS_energy_POWER_USER_SEPARATOR_ICONS_pole_POWER_USER_SEPARATOR_ICONS_power_POWER_USER_SEPARATOR_ICONS_telegraph"/>
</p:tagLst>
</file>

<file path=ppt/tags/tag64.xml><?xml version="1.0" encoding="utf-8"?>
<p:tagLst xmlns:a="http://schemas.openxmlformats.org/drawingml/2006/main" xmlns:r="http://schemas.openxmlformats.org/officeDocument/2006/relationships" xmlns:p="http://schemas.openxmlformats.org/presentationml/2006/main">
  <p:tag name="POWER_USER_TAGS_ICONS" val="high voltage line*electricity*energy*renewable*power*battery*charging*ampere*voltag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ower-plant_POWER_USER_SEPARATOR_ICONS_electricity_POWER_USER_SEPARATOR_ICONS_energy_POWER_USER_SEPARATOR_ICONS_environment_POWER_USER_SEPARATOR_ICONS_power"/>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dam*water*energy*electricity*power*renewable*sustainable*recycle*global warming*environment*hydroelectricity"/>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solar panel*electricity*energy*environment*power*sun*"/>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D38F3AC-1EF8-450C-AFF3-4DE98531FA2E}">
  <we:reference id="wa104380510" version="1.0.0.3" store="ru-RU" storeType="OMEX"/>
  <we:alternateReferences>
    <we:reference id="wa104380510" version="1.0.0.3" store="WA10438051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8" ma:contentTypeDescription="Create a new document." ma:contentTypeScope="" ma:versionID="819446de0d922225d5063dad81a2da9c">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35dc91fd2f1afaee95cabd57965a0737"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86457-41EC-4D47-AF2D-ED7D3D16E915}">
  <ds:schemaRefs>
    <ds:schemaRef ds:uri="http://schemas.microsoft.com/office/2006/metadata/properties"/>
    <ds:schemaRef ds:uri="http://schemas.microsoft.com/office/infopath/2007/PartnerControls"/>
    <ds:schemaRef ds:uri="e30a273d-d6ae-4788-9422-d2fa4deaadf4"/>
    <ds:schemaRef ds:uri="c1fdd505-2570-46c2-bd04-3e0f2d874cf5"/>
  </ds:schemaRefs>
</ds:datastoreItem>
</file>

<file path=customXml/itemProps2.xml><?xml version="1.0" encoding="utf-8"?>
<ds:datastoreItem xmlns:ds="http://schemas.openxmlformats.org/officeDocument/2006/customXml" ds:itemID="{1287659C-D204-4D66-9D32-9FE224F50DFA}">
  <ds:schemaRefs>
    <ds:schemaRef ds:uri="http://schemas.microsoft.com/sharepoint/v3/contenttype/forms"/>
  </ds:schemaRefs>
</ds:datastoreItem>
</file>

<file path=customXml/itemProps3.xml><?xml version="1.0" encoding="utf-8"?>
<ds:datastoreItem xmlns:ds="http://schemas.openxmlformats.org/officeDocument/2006/customXml" ds:itemID="{A138AD6F-A7A7-43BF-AA68-3DD1A901C822}"/>
</file>

<file path=docProps/app.xml><?xml version="1.0" encoding="utf-8"?>
<Properties xmlns="http://schemas.openxmlformats.org/officeDocument/2006/extended-properties" xmlns:vt="http://schemas.openxmlformats.org/officeDocument/2006/docPropsVTypes">
  <TotalTime>7044</TotalTime>
  <Words>2000</Words>
  <Application>Microsoft Office PowerPoint</Application>
  <PresentationFormat>Widescreen</PresentationFormat>
  <Paragraphs>415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PowerPoint Presentation</vt:lpstr>
      <vt:lpstr>PowerPoint Presentation</vt:lpstr>
      <vt:lpstr>PowerPoint Presentation</vt:lpstr>
      <vt:lpstr>PowerPoint Presentation</vt:lpstr>
      <vt:lpstr>PowerPoint Presentation</vt:lpstr>
      <vt:lpstr>POWER GENERATION</vt:lpstr>
      <vt:lpstr>SIGNED AGREEMENTS ON PPP TERMS</vt:lpstr>
      <vt:lpstr>PowerPoint Presentation</vt:lpstr>
      <vt:lpstr>PowerPoint Presentation</vt:lpstr>
      <vt:lpstr>POWER GRID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Umidbek Narzullaev "MoE"</dc:creator>
  <cp:lastModifiedBy>Nabiev, Fitratullo</cp:lastModifiedBy>
  <cp:revision>367</cp:revision>
  <cp:lastPrinted>2022-01-20T16:03:17Z</cp:lastPrinted>
  <dcterms:created xsi:type="dcterms:W3CDTF">2022-01-20T13:54:16Z</dcterms:created>
  <dcterms:modified xsi:type="dcterms:W3CDTF">2024-02-05T09:05:10Z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y fmtid="{D5CDD505-2E9C-101B-9397-08002B2CF9AE}" pid="3" name="MSIP_Label_817d4574-7375-4d17-b29c-6e4c6df0fcb0_Enabled">
    <vt:lpwstr>true</vt:lpwstr>
  </property>
  <property fmtid="{D5CDD505-2E9C-101B-9397-08002B2CF9AE}" pid="4" name="MSIP_Label_817d4574-7375-4d17-b29c-6e4c6df0fcb0_SetDate">
    <vt:lpwstr>2024-02-05T09:05:09Z</vt:lpwstr>
  </property>
  <property fmtid="{D5CDD505-2E9C-101B-9397-08002B2CF9AE}" pid="5" name="MSIP_Label_817d4574-7375-4d17-b29c-6e4c6df0fcb0_Method">
    <vt:lpwstr>Standard</vt:lpwstr>
  </property>
  <property fmtid="{D5CDD505-2E9C-101B-9397-08002B2CF9AE}" pid="6" name="MSIP_Label_817d4574-7375-4d17-b29c-6e4c6df0fcb0_Name">
    <vt:lpwstr>ADB Internal</vt:lpwstr>
  </property>
  <property fmtid="{D5CDD505-2E9C-101B-9397-08002B2CF9AE}" pid="7" name="MSIP_Label_817d4574-7375-4d17-b29c-6e4c6df0fcb0_SiteId">
    <vt:lpwstr>9495d6bb-41c2-4c58-848f-92e52cf3d640</vt:lpwstr>
  </property>
  <property fmtid="{D5CDD505-2E9C-101B-9397-08002B2CF9AE}" pid="8" name="MSIP_Label_817d4574-7375-4d17-b29c-6e4c6df0fcb0_ActionId">
    <vt:lpwstr>156f2268-3bef-4675-97ba-2a8a620edc07</vt:lpwstr>
  </property>
  <property fmtid="{D5CDD505-2E9C-101B-9397-08002B2CF9AE}" pid="9" name="MSIP_Label_817d4574-7375-4d17-b29c-6e4c6df0fcb0_ContentBits">
    <vt:lpwstr>2</vt:lpwstr>
  </property>
  <property fmtid="{D5CDD505-2E9C-101B-9397-08002B2CF9AE}" pid="10" name="ClassificationContentMarkingFooterLocations">
    <vt:lpwstr>Тема Office:8</vt:lpwstr>
  </property>
  <property fmtid="{D5CDD505-2E9C-101B-9397-08002B2CF9AE}" pid="11" name="ClassificationContentMarkingFooterText">
    <vt:lpwstr>INTERNAL. This information is accessible to ADB Management and staff. It may be shared outside ADB with appropriate permission.</vt:lpwstr>
  </property>
</Properties>
</file>