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4"/>
  </p:sldMasterIdLst>
  <p:notesMasterIdLst>
    <p:notesMasterId r:id="rId27"/>
  </p:notesMasterIdLst>
  <p:handoutMasterIdLst>
    <p:handoutMasterId r:id="rId28"/>
  </p:handoutMasterIdLst>
  <p:sldIdLst>
    <p:sldId id="261" r:id="rId5"/>
    <p:sldId id="860" r:id="rId6"/>
    <p:sldId id="836" r:id="rId7"/>
    <p:sldId id="865" r:id="rId8"/>
    <p:sldId id="909" r:id="rId9"/>
    <p:sldId id="290" r:id="rId10"/>
    <p:sldId id="900" r:id="rId11"/>
    <p:sldId id="283" r:id="rId12"/>
    <p:sldId id="300" r:id="rId13"/>
    <p:sldId id="305" r:id="rId14"/>
    <p:sldId id="303" r:id="rId15"/>
    <p:sldId id="284" r:id="rId16"/>
    <p:sldId id="815" r:id="rId17"/>
    <p:sldId id="901" r:id="rId18"/>
    <p:sldId id="899" r:id="rId19"/>
    <p:sldId id="912" r:id="rId20"/>
    <p:sldId id="902" r:id="rId21"/>
    <p:sldId id="360" r:id="rId22"/>
    <p:sldId id="365" r:id="rId23"/>
    <p:sldId id="911" r:id="rId24"/>
    <p:sldId id="315" r:id="rId25"/>
    <p:sldId id="8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432FF"/>
    <a:srgbClr val="558ED5"/>
    <a:srgbClr val="506DE6"/>
    <a:srgbClr val="3E85F8"/>
    <a:srgbClr val="558AF0"/>
    <a:srgbClr val="668AF0"/>
    <a:srgbClr val="FEF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2" autoAdjust="0"/>
    <p:restoredTop sz="94050" autoAdjust="0"/>
  </p:normalViewPr>
  <p:slideViewPr>
    <p:cSldViewPr>
      <p:cViewPr>
        <p:scale>
          <a:sx n="98" d="100"/>
          <a:sy n="98" d="100"/>
        </p:scale>
        <p:origin x="173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6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magul Yeskendirova" userId="S::ayeskendirova.consultant@adb.org::64dcf580-2ae1-4a3f-986e-c77a4d29c838" providerId="AD" clId="Web-{FC0E8899-6E82-4D95-3EAA-D2609B9407CB}"/>
    <pc:docChg chg="mod modMainMaster">
      <pc:chgData name="Almagul Yeskendirova" userId="S::ayeskendirova.consultant@adb.org::64dcf580-2ae1-4a3f-986e-c77a4d29c838" providerId="AD" clId="Web-{FC0E8899-6E82-4D95-3EAA-D2609B9407CB}" dt="2023-11-26T04:57:30.427" v="1" actId="33475"/>
      <pc:docMkLst>
        <pc:docMk/>
      </pc:docMkLst>
      <pc:sldMasterChg chg="addSp">
        <pc:chgData name="Almagul Yeskendirova" userId="S::ayeskendirova.consultant@adb.org::64dcf580-2ae1-4a3f-986e-c77a4d29c838" providerId="AD" clId="Web-{FC0E8899-6E82-4D95-3EAA-D2609B9407CB}" dt="2023-11-26T04:57:30.427" v="0" actId="33475"/>
        <pc:sldMasterMkLst>
          <pc:docMk/>
          <pc:sldMasterMk cId="2223345500" sldId="2147483925"/>
        </pc:sldMasterMkLst>
        <pc:spChg chg="add">
          <ac:chgData name="Almagul Yeskendirova" userId="S::ayeskendirova.consultant@adb.org::64dcf580-2ae1-4a3f-986e-c77a4d29c838" providerId="AD" clId="Web-{FC0E8899-6E82-4D95-3EAA-D2609B9407CB}" dt="2023-11-26T04:57:30.427" v="0" actId="33475"/>
          <ac:spMkLst>
            <pc:docMk/>
            <pc:sldMasterMk cId="2223345500" sldId="2147483925"/>
            <ac:spMk id="5" creationId="{DB768CBB-7033-2CC3-B6D6-85D85A3485A2}"/>
          </ac:spMkLst>
        </pc:sp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zenergy.com/upload/document/energy-report/NationalReport21_en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zenergy.com/upload/document/energy-report/NationalReport21_en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69034-D071-4560-AFD2-BA1779595C2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373FB-6781-4B1E-B9CA-4DF016B77866}">
      <dgm:prSet/>
      <dgm:spPr>
        <a:solidFill>
          <a:srgbClr val="00B0F0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Kazakhstan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is in top 10 countries in terms of coal reserves, with 33.6 billion tons across 400 deposits, of which 29.4 billion tons are proven and probable (2.4% of the world's total)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57541-4CE5-4FDB-AFB2-9D7A0BCAD648}" type="parTrans" cxnId="{11AE7BF2-A15B-4EF9-B373-44EBA37B1989}">
      <dgm:prSet/>
      <dgm:spPr/>
      <dgm:t>
        <a:bodyPr/>
        <a:lstStyle/>
        <a:p>
          <a:endParaRPr lang="en-US"/>
        </a:p>
      </dgm:t>
    </dgm:pt>
    <dgm:pt modelId="{9FC783B5-8E62-427E-9F22-374F51477B31}" type="sibTrans" cxnId="{11AE7BF2-A15B-4EF9-B373-44EBA37B1989}">
      <dgm:prSet/>
      <dgm:spPr/>
      <dgm:t>
        <a:bodyPr/>
        <a:lstStyle/>
        <a:p>
          <a:endParaRPr lang="en-US"/>
        </a:p>
      </dgm:t>
    </dgm:pt>
    <dgm:pt modelId="{E9E92344-F020-4BEE-8E7B-68C7935C844E}">
      <dgm:prSet/>
      <dgm:spPr>
        <a:solidFill>
          <a:srgbClr val="3E85F8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Annual production was 109.2 million tones of coal and lignite from which 80% were consumed in domestic market and 20% was exported (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Kazenergy, 2021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092A0B07-D015-4847-8E54-CC77E7319797}" type="parTrans" cxnId="{09CF0D8C-2947-4FF2-ADD7-AF7E73A0B629}">
      <dgm:prSet/>
      <dgm:spPr/>
      <dgm:t>
        <a:bodyPr/>
        <a:lstStyle/>
        <a:p>
          <a:endParaRPr lang="en-US"/>
        </a:p>
      </dgm:t>
    </dgm:pt>
    <dgm:pt modelId="{901B1DA8-E0ED-4CBF-8C4F-F862377157EE}" type="sibTrans" cxnId="{09CF0D8C-2947-4FF2-ADD7-AF7E73A0B629}">
      <dgm:prSet/>
      <dgm:spPr/>
      <dgm:t>
        <a:bodyPr/>
        <a:lstStyle/>
        <a:p>
          <a:endParaRPr lang="en-US"/>
        </a:p>
      </dgm:t>
    </dgm:pt>
    <dgm:pt modelId="{F3E87D21-7352-6A44-A8DF-41993733B9F8}" type="pres">
      <dgm:prSet presAssocID="{3F769034-D071-4560-AFD2-BA1779595C2D}" presName="Name0" presStyleCnt="0">
        <dgm:presLayoutVars>
          <dgm:dir/>
          <dgm:animLvl val="lvl"/>
          <dgm:resizeHandles val="exact"/>
        </dgm:presLayoutVars>
      </dgm:prSet>
      <dgm:spPr/>
    </dgm:pt>
    <dgm:pt modelId="{E4C6A061-E64E-BA4C-BC0B-B73F1CAAEF9D}" type="pres">
      <dgm:prSet presAssocID="{E9E92344-F020-4BEE-8E7B-68C7935C844E}" presName="boxAndChildren" presStyleCnt="0"/>
      <dgm:spPr/>
    </dgm:pt>
    <dgm:pt modelId="{3E5E316A-BE17-7A45-8B5F-19300217D9E5}" type="pres">
      <dgm:prSet presAssocID="{E9E92344-F020-4BEE-8E7B-68C7935C844E}" presName="parentTextBox" presStyleLbl="node1" presStyleIdx="0" presStyleCnt="2"/>
      <dgm:spPr/>
    </dgm:pt>
    <dgm:pt modelId="{6D22B98B-8633-B64C-A181-6EB13D5F77E4}" type="pres">
      <dgm:prSet presAssocID="{9FC783B5-8E62-427E-9F22-374F51477B31}" presName="sp" presStyleCnt="0"/>
      <dgm:spPr/>
    </dgm:pt>
    <dgm:pt modelId="{CF2297D1-18E1-B241-84C0-E0D74C3A3241}" type="pres">
      <dgm:prSet presAssocID="{E05373FB-6781-4B1E-B9CA-4DF016B77866}" presName="arrowAndChildren" presStyleCnt="0"/>
      <dgm:spPr/>
    </dgm:pt>
    <dgm:pt modelId="{D55C7595-11EC-9647-97E1-ECA9F82D16AB}" type="pres">
      <dgm:prSet presAssocID="{E05373FB-6781-4B1E-B9CA-4DF016B77866}" presName="parentTextArrow" presStyleLbl="node1" presStyleIdx="1" presStyleCnt="2"/>
      <dgm:spPr/>
    </dgm:pt>
  </dgm:ptLst>
  <dgm:cxnLst>
    <dgm:cxn modelId="{09CF0D8C-2947-4FF2-ADD7-AF7E73A0B629}" srcId="{3F769034-D071-4560-AFD2-BA1779595C2D}" destId="{E9E92344-F020-4BEE-8E7B-68C7935C844E}" srcOrd="1" destOrd="0" parTransId="{092A0B07-D015-4847-8E54-CC77E7319797}" sibTransId="{901B1DA8-E0ED-4CBF-8C4F-F862377157EE}"/>
    <dgm:cxn modelId="{28C056B3-EEC5-9245-8B98-19DC2D232D34}" type="presOf" srcId="{E9E92344-F020-4BEE-8E7B-68C7935C844E}" destId="{3E5E316A-BE17-7A45-8B5F-19300217D9E5}" srcOrd="0" destOrd="0" presId="urn:microsoft.com/office/officeart/2005/8/layout/process4"/>
    <dgm:cxn modelId="{50A4E1BB-E21A-7A4C-9EFB-91E01BD6395D}" type="presOf" srcId="{E05373FB-6781-4B1E-B9CA-4DF016B77866}" destId="{D55C7595-11EC-9647-97E1-ECA9F82D16AB}" srcOrd="0" destOrd="0" presId="urn:microsoft.com/office/officeart/2005/8/layout/process4"/>
    <dgm:cxn modelId="{A8486DD1-07D4-D845-83BF-FF5D722D2037}" type="presOf" srcId="{3F769034-D071-4560-AFD2-BA1779595C2D}" destId="{F3E87D21-7352-6A44-A8DF-41993733B9F8}" srcOrd="0" destOrd="0" presId="urn:microsoft.com/office/officeart/2005/8/layout/process4"/>
    <dgm:cxn modelId="{11AE7BF2-A15B-4EF9-B373-44EBA37B1989}" srcId="{3F769034-D071-4560-AFD2-BA1779595C2D}" destId="{E05373FB-6781-4B1E-B9CA-4DF016B77866}" srcOrd="0" destOrd="0" parTransId="{98C57541-4CE5-4FDB-AFB2-9D7A0BCAD648}" sibTransId="{9FC783B5-8E62-427E-9F22-374F51477B31}"/>
    <dgm:cxn modelId="{7BD466EC-04B2-6448-B05A-B7D509FB7A4B}" type="presParOf" srcId="{F3E87D21-7352-6A44-A8DF-41993733B9F8}" destId="{E4C6A061-E64E-BA4C-BC0B-B73F1CAAEF9D}" srcOrd="0" destOrd="0" presId="urn:microsoft.com/office/officeart/2005/8/layout/process4"/>
    <dgm:cxn modelId="{C3D76C38-7901-E844-8446-63123A0BD61B}" type="presParOf" srcId="{E4C6A061-E64E-BA4C-BC0B-B73F1CAAEF9D}" destId="{3E5E316A-BE17-7A45-8B5F-19300217D9E5}" srcOrd="0" destOrd="0" presId="urn:microsoft.com/office/officeart/2005/8/layout/process4"/>
    <dgm:cxn modelId="{64B7219D-5E8D-BB47-9795-705BF5F57ADB}" type="presParOf" srcId="{F3E87D21-7352-6A44-A8DF-41993733B9F8}" destId="{6D22B98B-8633-B64C-A181-6EB13D5F77E4}" srcOrd="1" destOrd="0" presId="urn:microsoft.com/office/officeart/2005/8/layout/process4"/>
    <dgm:cxn modelId="{5DC4B222-0800-6641-A643-1E005AF293CC}" type="presParOf" srcId="{F3E87D21-7352-6A44-A8DF-41993733B9F8}" destId="{CF2297D1-18E1-B241-84C0-E0D74C3A3241}" srcOrd="2" destOrd="0" presId="urn:microsoft.com/office/officeart/2005/8/layout/process4"/>
    <dgm:cxn modelId="{1209D8AB-0BEE-A44E-A392-6ECD36011D0D}" type="presParOf" srcId="{CF2297D1-18E1-B241-84C0-E0D74C3A3241}" destId="{D55C7595-11EC-9647-97E1-ECA9F82D16A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E316A-BE17-7A45-8B5F-19300217D9E5}">
      <dsp:nvSpPr>
        <dsp:cNvPr id="0" name=""/>
        <dsp:cNvSpPr/>
      </dsp:nvSpPr>
      <dsp:spPr>
        <a:xfrm>
          <a:off x="0" y="2975633"/>
          <a:ext cx="4597620" cy="1952337"/>
        </a:xfrm>
        <a:prstGeom prst="rect">
          <a:avLst/>
        </a:prstGeom>
        <a:solidFill>
          <a:srgbClr val="3E85F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Annual production was 109.2 million tones of coal and lignite from which 80% were consumed in domestic market and 20% was exported (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Kazenergy, 2021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0" y="2975633"/>
        <a:ext cx="4597620" cy="1952337"/>
      </dsp:txXfrm>
    </dsp:sp>
    <dsp:sp modelId="{D55C7595-11EC-9647-97E1-ECA9F82D16AB}">
      <dsp:nvSpPr>
        <dsp:cNvPr id="0" name=""/>
        <dsp:cNvSpPr/>
      </dsp:nvSpPr>
      <dsp:spPr>
        <a:xfrm rot="10800000">
          <a:off x="0" y="2223"/>
          <a:ext cx="4597620" cy="3002695"/>
        </a:xfrm>
        <a:prstGeom prst="upArrowCallou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Kazakhstan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is in top 10 countries in terms of coal reserves, with 33.6 billion tons across 400 deposits, of which 29.4 billion tons are proven and probable (2.4% of the world's total)</a:t>
          </a: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223"/>
        <a:ext cx="4597620" cy="1951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F86EE-75F5-4329-A92A-AE5A847C1118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Zhakupbekova A. A.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060F-FD5E-4186-88CB-9C33A74CB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65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05B6-03D7-4863-9EDA-E46B3D92CC6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Zhakupbekova A. A.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7671-B648-4EBF-B73E-959F9484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29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08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2460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69A2DFA5-8C11-E86D-C62F-802AD1AB4D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FB12A7FF-3517-46DA-C8F0-7856AC822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2937EFA9-129D-1545-1C62-F9C6404D2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fld id="{54A6683E-6F46-6C4E-BC59-786775BE077A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id="{A51C54FB-8BA0-4115-592B-07ED74AEA5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id="{734DF0E6-1FAC-6E89-29B9-1647FFDD36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id="{3E5F2C8B-2F53-3446-79EE-9FA24933C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fld id="{1B0AB556-D56B-BF4F-8AD8-8E23B2E69A02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8902B-A80C-46FF-9A8B-4696A1E6DC1E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22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8902B-A80C-46FF-9A8B-4696A1E6DC1E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99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lang="ru-KZ" sz="1200" dirty="0"/>
          </a:p>
          <a:p>
            <a:pPr algn="just">
              <a:tabLst>
                <a:tab pos="540385" algn="l"/>
              </a:tabLst>
              <a:defRPr/>
            </a:pPr>
            <a:endParaRPr lang="en-US" sz="12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1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451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3AE83-9F09-4CAC-B651-26F2E0085B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7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3AE83-9F09-4CAC-B651-26F2E0085B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1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3AE83-9F09-4CAC-B651-26F2E0085B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5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Helvetica" pitchFamily="2" charset="0"/>
              </a:rPr>
              <a:t>89.5% of CO emissions, whereas stationary sources and private houses contribute 8.9% and 1.6% of CO emissions, respectively. The impact of PM2.5 on human health surpasses that of CO per unit of mass. The WHO daily limit for CO concentration is 4000 </a:t>
            </a:r>
            <a:r>
              <a:rPr lang="el-GR" dirty="0">
                <a:effectLst/>
                <a:latin typeface="Helvetica" pitchFamily="2" charset="0"/>
              </a:rPr>
              <a:t>μ</a:t>
            </a:r>
            <a:r>
              <a:rPr lang="en-GB" dirty="0">
                <a:effectLst/>
                <a:latin typeface="Helvetica" pitchFamily="2" charset="0"/>
              </a:rPr>
              <a:t>g/m3, whereas the daily limit for PM2.5 is about 250-fold lower at 15 </a:t>
            </a:r>
            <a:r>
              <a:rPr lang="el-GR" dirty="0">
                <a:effectLst/>
                <a:latin typeface="Helvetica" pitchFamily="2" charset="0"/>
              </a:rPr>
              <a:t>μ</a:t>
            </a:r>
            <a:r>
              <a:rPr lang="en-GB" dirty="0">
                <a:effectLst/>
                <a:latin typeface="Helvetica" pitchFamily="2" charset="0"/>
              </a:rPr>
              <a:t>g/m3. Thus, summing up all types of pollutants and then calculating the share of the contribution from the transportation sector to the total air pollution provides a misleading representation of pollution sources. This approach results in ineffective measures to combat air pollution while overlooking the primary PM sources. I </a:t>
            </a:r>
          </a:p>
          <a:p>
            <a:endParaRPr lang="ru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3AE83-9F09-4CAC-B651-26F2E0085B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0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our study, the high SO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/NOx and low CO/NOx ratios in all considered cities, except Ashgabat, suggest that the air quality of these cities was significantly impacted by stationary sources.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962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453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8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_No Anim">
    <p:bg>
      <p:bgPr>
        <a:gradFill>
          <a:gsLst>
            <a:gs pos="0">
              <a:srgbClr val="FFFFCC"/>
            </a:gs>
            <a:gs pos="100000">
              <a:schemeClr val="bg1"/>
            </a:gs>
            <a:gs pos="100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-10740"/>
            <a:ext cx="9144000" cy="13221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28650" y="225318"/>
            <a:ext cx="7886700" cy="108611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0"/>
          </p:nvPr>
        </p:nvSpPr>
        <p:spPr>
          <a:xfrm>
            <a:off x="530225" y="1798638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0"/>
          <p:cNvSpPr>
            <a:spLocks noGrp="1"/>
          </p:cNvSpPr>
          <p:nvPr>
            <p:ph type="body" sz="quarter" idx="11"/>
          </p:nvPr>
        </p:nvSpPr>
        <p:spPr>
          <a:xfrm>
            <a:off x="530225" y="2529175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0"/>
          <p:cNvSpPr>
            <a:spLocks noGrp="1"/>
          </p:cNvSpPr>
          <p:nvPr>
            <p:ph type="body" sz="quarter" idx="12"/>
          </p:nvPr>
        </p:nvSpPr>
        <p:spPr>
          <a:xfrm>
            <a:off x="530225" y="3259712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0"/>
          <p:cNvSpPr>
            <a:spLocks noGrp="1"/>
          </p:cNvSpPr>
          <p:nvPr>
            <p:ph type="body" sz="quarter" idx="13"/>
          </p:nvPr>
        </p:nvSpPr>
        <p:spPr>
          <a:xfrm>
            <a:off x="530225" y="3990249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0"/>
          <p:cNvSpPr>
            <a:spLocks noGrp="1"/>
          </p:cNvSpPr>
          <p:nvPr>
            <p:ph type="body" sz="quarter" idx="14"/>
          </p:nvPr>
        </p:nvSpPr>
        <p:spPr>
          <a:xfrm>
            <a:off x="530225" y="4736009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576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 Anim">
    <p:bg>
      <p:bgPr>
        <a:gradFill>
          <a:gsLst>
            <a:gs pos="0">
              <a:srgbClr val="FFFFCC"/>
            </a:gs>
            <a:gs pos="100000">
              <a:schemeClr val="bg1"/>
            </a:gs>
            <a:gs pos="100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-10740"/>
            <a:ext cx="9144000" cy="13221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28650" y="225318"/>
            <a:ext cx="7886700" cy="108611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0"/>
          </p:nvPr>
        </p:nvSpPr>
        <p:spPr>
          <a:xfrm>
            <a:off x="530225" y="1798638"/>
            <a:ext cx="8396288" cy="60801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arenR"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0"/>
          <p:cNvSpPr>
            <a:spLocks noGrp="1"/>
          </p:cNvSpPr>
          <p:nvPr>
            <p:ph type="body" sz="quarter" idx="11"/>
          </p:nvPr>
        </p:nvSpPr>
        <p:spPr>
          <a:xfrm>
            <a:off x="530225" y="2529175"/>
            <a:ext cx="8396288" cy="60801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arenR" startAt="2"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0"/>
          <p:cNvSpPr>
            <a:spLocks noGrp="1"/>
          </p:cNvSpPr>
          <p:nvPr>
            <p:ph type="body" sz="quarter" idx="12"/>
          </p:nvPr>
        </p:nvSpPr>
        <p:spPr>
          <a:xfrm>
            <a:off x="530225" y="3259712"/>
            <a:ext cx="8396288" cy="60801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arenR" startAt="3"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0"/>
          <p:cNvSpPr>
            <a:spLocks noGrp="1"/>
          </p:cNvSpPr>
          <p:nvPr>
            <p:ph type="body" sz="quarter" idx="13"/>
          </p:nvPr>
        </p:nvSpPr>
        <p:spPr>
          <a:xfrm>
            <a:off x="530225" y="3990249"/>
            <a:ext cx="8396288" cy="60801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arenR" startAt="4"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0"/>
          <p:cNvSpPr>
            <a:spLocks noGrp="1"/>
          </p:cNvSpPr>
          <p:nvPr>
            <p:ph type="body" sz="quarter" idx="14"/>
          </p:nvPr>
        </p:nvSpPr>
        <p:spPr>
          <a:xfrm>
            <a:off x="530225" y="4736009"/>
            <a:ext cx="8396288" cy="60801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arenR" startAt="5"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36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2915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700213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278092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2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386104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3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494116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7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large No An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700213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278092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2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386104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3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494116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65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large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700213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278092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2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386104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3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4941168"/>
            <a:ext cx="7848600" cy="8651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7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8FC0B9-9A1D-794E-A5F0-D3062902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D35-E417-4F6C-87C0-82BDC74538E3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193FBD-4B60-014A-9BB7-D790EC70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055E08-06A0-D444-9ADA-C55F24A0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068D-54DB-43CA-AD9F-A1B8F77A1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 cap="none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13750" y="6583680"/>
            <a:ext cx="730250" cy="27432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695D82-52F3-462E-B212-AB27355343B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6539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9616"/>
          </a:xfrm>
        </p:spPr>
        <p:txBody>
          <a:bodyPr>
            <a:normAutofit/>
          </a:bodyPr>
          <a:lstStyle>
            <a:lvl1pPr>
              <a:defRPr sz="450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2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9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254" y="179276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252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lide">
    <p:bg>
      <p:bgPr>
        <a:gradFill>
          <a:gsLst>
            <a:gs pos="0">
              <a:srgbClr val="FFFFCC"/>
            </a:gs>
            <a:gs pos="100000">
              <a:schemeClr val="bg1"/>
            </a:gs>
            <a:gs pos="100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254" y="179276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786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3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 Anim">
    <p:bg>
      <p:bgPr>
        <a:gradFill>
          <a:gsLst>
            <a:gs pos="0">
              <a:srgbClr val="FFFFCC"/>
            </a:gs>
            <a:gs pos="100000">
              <a:schemeClr val="bg1"/>
            </a:gs>
            <a:gs pos="100000">
              <a:srgbClr val="FFC0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-10740"/>
            <a:ext cx="9144000" cy="13221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28650" y="225318"/>
            <a:ext cx="7886700" cy="108611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0"/>
          </p:nvPr>
        </p:nvSpPr>
        <p:spPr>
          <a:xfrm>
            <a:off x="530225" y="1798638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0"/>
          <p:cNvSpPr>
            <a:spLocks noGrp="1"/>
          </p:cNvSpPr>
          <p:nvPr>
            <p:ph type="body" sz="quarter" idx="11"/>
          </p:nvPr>
        </p:nvSpPr>
        <p:spPr>
          <a:xfrm>
            <a:off x="530225" y="2529175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20"/>
          <p:cNvSpPr>
            <a:spLocks noGrp="1"/>
          </p:cNvSpPr>
          <p:nvPr>
            <p:ph type="body" sz="quarter" idx="12"/>
          </p:nvPr>
        </p:nvSpPr>
        <p:spPr>
          <a:xfrm>
            <a:off x="530225" y="3259712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20"/>
          <p:cNvSpPr>
            <a:spLocks noGrp="1"/>
          </p:cNvSpPr>
          <p:nvPr>
            <p:ph type="body" sz="quarter" idx="13"/>
          </p:nvPr>
        </p:nvSpPr>
        <p:spPr>
          <a:xfrm>
            <a:off x="530225" y="3990249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0"/>
          <p:cNvSpPr>
            <a:spLocks noGrp="1"/>
          </p:cNvSpPr>
          <p:nvPr>
            <p:ph type="body" sz="quarter" idx="14"/>
          </p:nvPr>
        </p:nvSpPr>
        <p:spPr>
          <a:xfrm>
            <a:off x="530225" y="4736009"/>
            <a:ext cx="8396288" cy="6080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9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32217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0" dirty="0"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691" y="658368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695D82-52F3-462E-B212-AB27355343BF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68CBB-7033-2CC3-B6D6-85D85A3485A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2233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9" r:id="rId3"/>
    <p:sldLayoutId id="2147483930" r:id="rId4"/>
    <p:sldLayoutId id="2147483931" r:id="rId5"/>
    <p:sldLayoutId id="2147483963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hf hdr="0" dt="0"/>
  <p:txStyles>
    <p:titleStyle>
      <a:lvl1pPr algn="ctr" defTabSz="914377" rtl="0" eaLnBrk="1" latinLnBrk="0" hangingPunct="1">
        <a:lnSpc>
          <a:spcPct val="80000"/>
        </a:lnSpc>
        <a:spcBef>
          <a:spcPct val="0"/>
        </a:spcBef>
        <a:buNone/>
        <a:defRPr sz="4000" kern="1200" cap="none" spc="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doi.org/10.1016/j.atmosenv.2023.119901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209/aaqr.2019.09.0464" TargetMode="External"/><Relationship Id="rId7" Type="http://schemas.openxmlformats.org/officeDocument/2006/relationships/hyperlink" Target="https://www.mdpi.com/2073-4433/12/3/314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aqr.org/articles/aaqr-21-11-covid2-0336" TargetMode="External"/><Relationship Id="rId5" Type="http://schemas.openxmlformats.org/officeDocument/2006/relationships/hyperlink" Target="https://acp.copernicus.org/articles/17/14559/2017/" TargetMode="External"/><Relationship Id="rId4" Type="http://schemas.openxmlformats.org/officeDocument/2006/relationships/hyperlink" Target="https://link.springer.com/chapter/10.1007/978-3-030-30742-4_6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hyperlink" Target="https://doi.org/10.1016/j.atmosenv.2023.119901" TargetMode="Externa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hyperlink" Target="https://doi.org/10.1016/j.atmosenv.2023.1199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1.JPG"/><Relationship Id="rId4" Type="http://schemas.openxmlformats.org/officeDocument/2006/relationships/image" Target="../media/image50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hyperlink" Target="https://doi.org/10.1016/j.atmosenv.2023.119901" TargetMode="Externa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atmosenv.2023.1199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uro.who.int/__data/assets/pdf_file/0004/276772/Economic-cost-health-impact-air-pollution-en.pdf#:~:text=the%20overall%20annual%20economic%20cost,stood%20at%20US%24%201.575%20trillion.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89411"/>
            <a:ext cx="9046030" cy="131537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 in Central Asian cities</a:t>
            </a:r>
            <a:endParaRPr lang="en-US" sz="3600" b="1" cap="none" spc="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A55553-76A7-E341-B036-7A891AFB7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24825"/>
            <a:ext cx="2138917" cy="101445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610EE64-1027-9240-BAEA-B52DD395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4783"/>
            <a:ext cx="9144000" cy="215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000" i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Nassiba</a:t>
            </a:r>
            <a:r>
              <a:rPr lang="en-US" sz="20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Baimatova, </a:t>
            </a:r>
          </a:p>
          <a:p>
            <a:pPr algn="ctr"/>
            <a:endParaRPr lang="en-US" sz="20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Ph.D., Associate Professor</a:t>
            </a:r>
          </a:p>
          <a:p>
            <a:pPr algn="ctr"/>
            <a:endParaRPr lang="ru-RU" sz="1800" i="1" cap="none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cap="none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 of the ”</a:t>
            </a:r>
            <a:r>
              <a:rPr lang="en-GB" sz="1800" cap="none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cap="none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cology</a:t>
            </a:r>
            <a:r>
              <a:rPr lang="en-US" sz="1800" cap="none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Biosphere" laboratory</a:t>
            </a:r>
            <a:endParaRPr lang="ru-KZ" sz="1800" cap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8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Faculty of Chemistry and Chemical Technology, </a:t>
            </a:r>
          </a:p>
          <a:p>
            <a:pPr algn="ctr"/>
            <a:r>
              <a:rPr lang="en-IN" sz="18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Al-</a:t>
            </a:r>
            <a:r>
              <a:rPr lang="en-IN" sz="1800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Farabi</a:t>
            </a:r>
            <a:r>
              <a:rPr lang="en-IN" sz="18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Kazakh National University, Almaty, Kazakhstan </a:t>
            </a:r>
            <a:endParaRPr lang="ru-K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02BA7-22C4-8A19-838A-0F853A84B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1578" r="11755" b="3876"/>
          <a:stretch/>
        </p:blipFill>
        <p:spPr bwMode="auto">
          <a:xfrm>
            <a:off x="7832332" y="5434803"/>
            <a:ext cx="1213697" cy="130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3527C5-CE59-1974-AE06-96C80B6C1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1374"/>
            <a:ext cx="939800" cy="939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9DCA7-022C-9731-21A9-9F8EB6118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118717"/>
            <a:ext cx="2485430" cy="1226576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5DF539C-1A4F-EEC3-E0D7-4763A4E56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87" y="90844"/>
            <a:ext cx="3279913" cy="12941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BCEE0F-E02B-4D53-A77C-90E55419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BC46-80F9-4755-A6BD-CC9DA8C077DD}" type="slidenum">
              <a:rPr lang="ru-RU" smtClean="0"/>
              <a:t>10</a:t>
            </a:fld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FE25D4-567F-04AA-3F35-6C878E9BC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72"/>
          <a:stretch/>
        </p:blipFill>
        <p:spPr>
          <a:xfrm>
            <a:off x="4609011" y="3089217"/>
            <a:ext cx="4158248" cy="2616460"/>
          </a:xfrm>
          <a:prstGeom prst="rect">
            <a:avLst/>
          </a:prstGeom>
        </p:spPr>
      </p:pic>
      <p:sp>
        <p:nvSpPr>
          <p:cNvPr id="22" name="Выгнутая вверх стрелка 21">
            <a:extLst>
              <a:ext uri="{FF2B5EF4-FFF2-40B4-BE49-F238E27FC236}">
                <a16:creationId xmlns:a16="http://schemas.microsoft.com/office/drawing/2014/main" id="{13B3E0EF-F4D9-3E62-6B99-0B8D81114157}"/>
              </a:ext>
            </a:extLst>
          </p:cNvPr>
          <p:cNvSpPr/>
          <p:nvPr/>
        </p:nvSpPr>
        <p:spPr>
          <a:xfrm rot="860604">
            <a:off x="4270893" y="1754453"/>
            <a:ext cx="3415083" cy="855663"/>
          </a:xfrm>
          <a:prstGeom prst="curvedDownArrow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AB144C4-CBCE-B4E6-E519-00BE887B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3" y="-50209"/>
            <a:ext cx="89280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Official inventory estimations of pollutant emissions in Almaty, Kazakhstan</a:t>
            </a:r>
            <a:endParaRPr lang="ru-KZ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6FEAE0-FE0C-5CB0-FFAF-69FB2F823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795"/>
          <a:stretch/>
        </p:blipFill>
        <p:spPr>
          <a:xfrm>
            <a:off x="210644" y="1447800"/>
            <a:ext cx="4061030" cy="3060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EEF74-07F0-E28C-121F-D8D0B59F3207}"/>
              </a:ext>
            </a:extLst>
          </p:cNvPr>
          <p:cNvSpPr txBox="1"/>
          <p:nvPr/>
        </p:nvSpPr>
        <p:spPr>
          <a:xfrm>
            <a:off x="3345073" y="5975401"/>
            <a:ext cx="6068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Helvetica" pitchFamily="2" charset="0"/>
              </a:rPr>
              <a:t>E</a:t>
            </a:r>
            <a:r>
              <a:rPr lang="en-GB" sz="1600" dirty="0">
                <a:effectLst/>
                <a:latin typeface="Helvetica" pitchFamily="2" charset="0"/>
              </a:rPr>
              <a:t>missions by sources presented by each pollutant separately</a:t>
            </a:r>
          </a:p>
        </p:txBody>
      </p:sp>
    </p:spTree>
    <p:extLst>
      <p:ext uri="{BB962C8B-B14F-4D97-AF65-F5344CB8AC3E}">
        <p14:creationId xmlns:p14="http://schemas.microsoft.com/office/powerpoint/2010/main" val="10869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9D5A43A-A1AA-C427-ACD0-F75C7A17A464}"/>
              </a:ext>
            </a:extLst>
          </p:cNvPr>
          <p:cNvGrpSpPr/>
          <p:nvPr/>
        </p:nvGrpSpPr>
        <p:grpSpPr>
          <a:xfrm>
            <a:off x="381000" y="3466809"/>
            <a:ext cx="8001000" cy="2693292"/>
            <a:chOff x="2414564" y="985477"/>
            <a:chExt cx="9131435" cy="285549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A466883-5693-41A8-BBB8-8A1BEDF0A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587"/>
            <a:stretch/>
          </p:blipFill>
          <p:spPr>
            <a:xfrm>
              <a:off x="2577869" y="985477"/>
              <a:ext cx="8794724" cy="93568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2EF879E-B403-46C5-B71C-C5D86D873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5976" y="1763001"/>
              <a:ext cx="8156061" cy="21511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3584975-EBD9-485B-BBD6-F0E9C2677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5975" y="1991781"/>
              <a:ext cx="8230137" cy="19947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F852112-C9AB-42BB-BAC3-9DFD5237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1820" y="2241864"/>
              <a:ext cx="8794724" cy="19875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CC01C5-6F90-4D64-B8E1-6C933A703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5976" y="2256876"/>
              <a:ext cx="8109971" cy="1922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60722E-BCEC-47E9-A716-986E0183D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5975" y="2493894"/>
              <a:ext cx="8289445" cy="17869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BA272C2-E7C1-4666-8E81-5C1CDB530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5976" y="2753226"/>
              <a:ext cx="8156061" cy="182278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003AF87-E4D6-4175-90DB-D32DF045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92348" y="2709995"/>
              <a:ext cx="463882" cy="26636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45B0D0C-3044-4693-B4F5-7D65A5892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15976" y="3015445"/>
              <a:ext cx="8109971" cy="21444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0B08EFC-1B87-414C-BC01-BAD7C415B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6744731" y="-960297"/>
              <a:ext cx="588357" cy="9014178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C6B1849-A3E5-4289-A154-E83582B8D50B}"/>
                </a:ext>
              </a:extLst>
            </p:cNvPr>
            <p:cNvSpPr/>
            <p:nvPr/>
          </p:nvSpPr>
          <p:spPr>
            <a:xfrm>
              <a:off x="8802148" y="1688488"/>
              <a:ext cx="626596" cy="87320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61C2E3BE-0B78-43B1-B567-85CE21C4954F}"/>
                </a:ext>
              </a:extLst>
            </p:cNvPr>
            <p:cNvSpPr/>
            <p:nvPr/>
          </p:nvSpPr>
          <p:spPr>
            <a:xfrm>
              <a:off x="6184076" y="3015446"/>
              <a:ext cx="453077" cy="15256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96C0655-645D-4909-8AC5-48ABB0701E59}"/>
                </a:ext>
              </a:extLst>
            </p:cNvPr>
            <p:cNvSpPr/>
            <p:nvPr/>
          </p:nvSpPr>
          <p:spPr>
            <a:xfrm>
              <a:off x="8888775" y="3015446"/>
              <a:ext cx="453077" cy="15256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9102EBF-B756-4732-8BA7-499DB1A5A319}"/>
                </a:ext>
              </a:extLst>
            </p:cNvPr>
            <p:cNvSpPr/>
            <p:nvPr/>
          </p:nvSpPr>
          <p:spPr>
            <a:xfrm>
              <a:off x="2414564" y="1735130"/>
              <a:ext cx="502834" cy="17406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2897CFD9-AF3B-4CEE-AE91-0DBB6CC4D384}"/>
                </a:ext>
              </a:extLst>
            </p:cNvPr>
            <p:cNvSpPr/>
            <p:nvPr/>
          </p:nvSpPr>
          <p:spPr>
            <a:xfrm>
              <a:off x="2426205" y="2198920"/>
              <a:ext cx="502834" cy="17406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90914D-894F-B40D-5289-89A000D91AD2}"/>
              </a:ext>
            </a:extLst>
          </p:cNvPr>
          <p:cNvSpPr txBox="1"/>
          <p:nvPr/>
        </p:nvSpPr>
        <p:spPr>
          <a:xfrm>
            <a:off x="5923655" y="5785924"/>
            <a:ext cx="2736605" cy="31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algn="just">
              <a:lnSpc>
                <a:spcPct val="120000"/>
              </a:lnSpc>
            </a:pPr>
            <a:r>
              <a:rPr lang="en-US" sz="1350" dirty="0">
                <a:solidFill>
                  <a:schemeClr val="accent1">
                    <a:lumMod val="75000"/>
                  </a:schemeClr>
                </a:solidFill>
              </a:rPr>
              <a:t>Data source - </a:t>
            </a:r>
            <a:r>
              <a:rPr lang="en-US" sz="1350" dirty="0" err="1">
                <a:solidFill>
                  <a:schemeClr val="accent1">
                    <a:lumMod val="75000"/>
                  </a:schemeClr>
                </a:solidFill>
              </a:rPr>
              <a:t>Kazhydromet</a:t>
            </a:r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BD442-40CE-3C75-B059-477DEFA2989A}"/>
              </a:ext>
            </a:extLst>
          </p:cNvPr>
          <p:cNvSpPr txBox="1"/>
          <p:nvPr/>
        </p:nvSpPr>
        <p:spPr>
          <a:xfrm>
            <a:off x="6400801" y="3140565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Data source - US Embassy 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866641-6845-1E86-5918-0D7A7F76E9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221" y="1266040"/>
            <a:ext cx="8859558" cy="193107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C6A754B-0649-2926-563E-FCF30E1F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3" y="-50209"/>
            <a:ext cx="89280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concentrations during the lockdown</a:t>
            </a:r>
            <a:endParaRPr lang="ru-KZ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254E7-E2D3-DFE9-E1A9-C28302C2AE6C}"/>
              </a:ext>
            </a:extLst>
          </p:cNvPr>
          <p:cNvSpPr txBox="1"/>
          <p:nvPr/>
        </p:nvSpPr>
        <p:spPr>
          <a:xfrm>
            <a:off x="202417" y="6429791"/>
            <a:ext cx="506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fr-FR" sz="1400" dirty="0">
                <a:solidFill>
                  <a:srgbClr val="D25814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Tursumbayeva et al., </a:t>
            </a:r>
            <a:r>
              <a:rPr lang="fr-FR" sz="1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</a:t>
            </a:r>
            <a:r>
              <a:rPr lang="fr-FR" sz="1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Baimatova</a:t>
            </a:r>
            <a:r>
              <a:rPr lang="en-US" sz="1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2022</a:t>
            </a:r>
            <a:r>
              <a:rPr lang="fr-FR" sz="14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20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6A0995-6BC5-443E-BF1E-42B7947524F6}"/>
              </a:ext>
            </a:extLst>
          </p:cNvPr>
          <p:cNvPicPr/>
          <p:nvPr/>
        </p:nvPicPr>
        <p:blipFill rotWithShape="1">
          <a:blip r:embed="rId3"/>
          <a:srcRect r="50000"/>
          <a:stretch/>
        </p:blipFill>
        <p:spPr>
          <a:xfrm>
            <a:off x="5180789" y="1534860"/>
            <a:ext cx="3383660" cy="1944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C96504-7F77-4E4C-AEC4-962FB9B2EA1B}"/>
              </a:ext>
            </a:extLst>
          </p:cNvPr>
          <p:cNvPicPr/>
          <p:nvPr/>
        </p:nvPicPr>
        <p:blipFill rotWithShape="1">
          <a:blip r:embed="rId3"/>
          <a:srcRect l="50000"/>
          <a:stretch/>
        </p:blipFill>
        <p:spPr>
          <a:xfrm>
            <a:off x="5219158" y="3479703"/>
            <a:ext cx="3383660" cy="2326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8E9A76-5604-4B9E-B9B5-E880CD2CAC50}"/>
              </a:ext>
            </a:extLst>
          </p:cNvPr>
          <p:cNvSpPr txBox="1"/>
          <p:nvPr/>
        </p:nvSpPr>
        <p:spPr>
          <a:xfrm>
            <a:off x="5596924" y="6000749"/>
            <a:ext cx="32486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105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/NO</a:t>
            </a:r>
            <a:r>
              <a:rPr lang="en-US" sz="105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CO/NO</a:t>
            </a:r>
            <a:r>
              <a:rPr lang="en-US" sz="105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ratios from EDGAR emission database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0A38D-8B05-4834-B2B0-ECD1DED242F6}"/>
              </a:ext>
            </a:extLst>
          </p:cNvPr>
          <p:cNvSpPr txBox="1"/>
          <p:nvPr/>
        </p:nvSpPr>
        <p:spPr>
          <a:xfrm>
            <a:off x="264281" y="1674882"/>
            <a:ext cx="46290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ratio analysis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mobile sources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characterized by high CO/NOx (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10) and SO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(≤0.6) ratios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stationary sources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have high SO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(≥0.6) and low CO/NO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ratios (≤10) (Halim et al., 2018)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9EBB317-B896-495C-82C0-6D668FD6D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0"/>
          <a:stretch/>
        </p:blipFill>
        <p:spPr>
          <a:xfrm>
            <a:off x="427197" y="3804324"/>
            <a:ext cx="4629046" cy="21611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285195-78B0-44C0-9D2D-ABB269E1256E}"/>
              </a:ext>
            </a:extLst>
          </p:cNvPr>
          <p:cNvSpPr txBox="1"/>
          <p:nvPr/>
        </p:nvSpPr>
        <p:spPr>
          <a:xfrm>
            <a:off x="685800" y="6160017"/>
            <a:ext cx="465613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coal consumption in tones at the CHP-2 and CHP-3 in Almaty in 2018–2019 and 2020 (</a:t>
            </a:r>
            <a:r>
              <a:rPr lang="en-US" sz="105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Baimatova</a:t>
            </a:r>
            <a:r>
              <a:rPr lang="en-US" sz="10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2022)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6CC218-E546-4FB7-85F1-1FCBD8DE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BC46-80F9-4755-A6BD-CC9DA8C077DD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CF2A75D-C596-805C-995C-D697E93B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3" y="-50209"/>
            <a:ext cx="8928097" cy="1325563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Main contributors of PM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5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470"/>
            <a:ext cx="9123404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Air pollution in Kazakhstan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9491" y="6487724"/>
            <a:ext cx="730250" cy="274320"/>
          </a:xfrm>
        </p:spPr>
        <p:txBody>
          <a:bodyPr/>
          <a:lstStyle/>
          <a:p>
            <a:fld id="{D8695D82-52F3-462E-B212-AB27355343BF}" type="slidenum">
              <a:rPr lang="en-US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860C1CF-854E-5740-A650-19D81A10B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9" y="1331839"/>
            <a:ext cx="4189285" cy="2499745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B6C93A2-213F-9045-B978-07B38A688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22" y="1399361"/>
            <a:ext cx="3744686" cy="23647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45312AE0-18BE-E442-B40D-3163B699F675}"/>
              </a:ext>
            </a:extLst>
          </p:cNvPr>
          <p:cNvSpPr/>
          <p:nvPr/>
        </p:nvSpPr>
        <p:spPr>
          <a:xfrm>
            <a:off x="7467600" y="2667000"/>
            <a:ext cx="533400" cy="337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F258A6C-561C-9643-BB82-4579B3F08B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8"/>
          <a:stretch/>
        </p:blipFill>
        <p:spPr>
          <a:xfrm>
            <a:off x="236809" y="3944612"/>
            <a:ext cx="8249208" cy="2125991"/>
          </a:xfrm>
          <a:prstGeom prst="rect">
            <a:avLst/>
          </a:prstGeom>
        </p:spPr>
      </p:pic>
      <p:sp>
        <p:nvSpPr>
          <p:cNvPr id="8" name="Выгнутая влево стрелка 7">
            <a:extLst>
              <a:ext uri="{FF2B5EF4-FFF2-40B4-BE49-F238E27FC236}">
                <a16:creationId xmlns:a16="http://schemas.microsoft.com/office/drawing/2014/main" id="{93406772-5D19-7846-AAAC-CFD5E91084E6}"/>
              </a:ext>
            </a:extLst>
          </p:cNvPr>
          <p:cNvSpPr/>
          <p:nvPr/>
        </p:nvSpPr>
        <p:spPr>
          <a:xfrm rot="16869574">
            <a:off x="4661278" y="492701"/>
            <a:ext cx="1179294" cy="5217447"/>
          </a:xfrm>
          <a:prstGeom prst="curvedRightArrow">
            <a:avLst>
              <a:gd name="adj1" fmla="val 12526"/>
              <a:gd name="adj2" fmla="val 50000"/>
              <a:gd name="adj3" fmla="val 19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14DF2-C38C-6D40-BE31-F2F13713EC8B}"/>
              </a:ext>
            </a:extLst>
          </p:cNvPr>
          <p:cNvSpPr txBox="1"/>
          <p:nvPr/>
        </p:nvSpPr>
        <p:spPr>
          <a:xfrm>
            <a:off x="1676400" y="61838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+mn-lt"/>
              </a:rPr>
              <a:t>The view of Almaty from mountains, November 25, 2021</a:t>
            </a:r>
            <a:endParaRPr lang="ru-RU" sz="1800" dirty="0">
              <a:latin typeface="+mn-lt"/>
            </a:endParaRPr>
          </a:p>
        </p:txBody>
      </p:sp>
      <p:sp>
        <p:nvSpPr>
          <p:cNvPr id="3" name="Выгнутая влево стрелка 2">
            <a:extLst>
              <a:ext uri="{FF2B5EF4-FFF2-40B4-BE49-F238E27FC236}">
                <a16:creationId xmlns:a16="http://schemas.microsoft.com/office/drawing/2014/main" id="{196C4592-3C41-8426-46A7-F5EC5AED48CA}"/>
              </a:ext>
            </a:extLst>
          </p:cNvPr>
          <p:cNvSpPr/>
          <p:nvPr/>
        </p:nvSpPr>
        <p:spPr>
          <a:xfrm rot="16200000">
            <a:off x="4647856" y="310428"/>
            <a:ext cx="767976" cy="4414317"/>
          </a:xfrm>
          <a:prstGeom prst="curvedRightArrow">
            <a:avLst>
              <a:gd name="adj1" fmla="val 14075"/>
              <a:gd name="adj2" fmla="val 50435"/>
              <a:gd name="adj3" fmla="val 207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724FFD1-09E8-CDEE-9EAF-3F9F4528FF68}"/>
              </a:ext>
            </a:extLst>
          </p:cNvPr>
          <p:cNvSpPr/>
          <p:nvPr/>
        </p:nvSpPr>
        <p:spPr>
          <a:xfrm>
            <a:off x="6934200" y="1905000"/>
            <a:ext cx="533400" cy="337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47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67B35-5FA4-8300-E12A-0AFD7A1A93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832" y="116375"/>
            <a:ext cx="8196336" cy="6456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sources of air pollution</a:t>
            </a:r>
            <a:endParaRPr lang="ru-KZ" sz="3600" dirty="0">
              <a:solidFill>
                <a:srgbClr val="0432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1780CF-C64D-79F5-3336-31C11AE483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13750" y="6583363"/>
            <a:ext cx="730250" cy="274637"/>
          </a:xfrm>
        </p:spPr>
        <p:txBody>
          <a:bodyPr/>
          <a:lstStyle/>
          <a:p>
            <a:fld id="{D8695D82-52F3-462E-B212-AB27355343BF}" type="slidenum">
              <a:rPr lang="en-US" altLang="ru-RU" smtClean="0"/>
              <a:pPr/>
              <a:t>14</a:t>
            </a:fld>
            <a:endParaRPr lang="en-US" altLang="ru-RU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3D3C910-EF14-B0E8-8615-AED20D185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35" y="2457038"/>
            <a:ext cx="5137500" cy="377757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6BBC454-59CF-03AB-CF62-C5DB0EF9F08F}"/>
              </a:ext>
            </a:extLst>
          </p:cNvPr>
          <p:cNvSpPr txBox="1"/>
          <p:nvPr/>
        </p:nvSpPr>
        <p:spPr>
          <a:xfrm>
            <a:off x="139929" y="623388"/>
            <a:ext cx="8864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Coal-fired power plants, domestic heating stoves using coal, and vehicle exhaust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Kerimray et al., 2020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Desert dust and mineral dust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Abdullaev and Sokolik, 2020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Hofer et al., 2017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Vehicle exhaust, coal-fired power plants, and coal usage by private houses for heating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Isaev et al., 2022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Coal-fired stoves, power plants, and industries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Assanov et al., 2021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448577-1250-8370-2650-EE9CBF1F9CC2}"/>
              </a:ext>
            </a:extLst>
          </p:cNvPr>
          <p:cNvSpPr txBox="1"/>
          <p:nvPr/>
        </p:nvSpPr>
        <p:spPr>
          <a:xfrm>
            <a:off x="1190064" y="6441811"/>
            <a:ext cx="6763871" cy="27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https://ecomuseum.kz/activities/kachestvo-vozdukha/istochniki-zagryazneniya-vozdukha/index.php</a:t>
            </a:r>
          </a:p>
        </p:txBody>
      </p:sp>
    </p:spTree>
    <p:extLst>
      <p:ext uri="{BB962C8B-B14F-4D97-AF65-F5344CB8AC3E}">
        <p14:creationId xmlns:p14="http://schemas.microsoft.com/office/powerpoint/2010/main" val="211970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E3FF-0ADA-1B95-2EA1-9B2E3D8D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Kazakhstan is the largest and economically stable country with an above–average income in CA</a:t>
            </a:r>
            <a:endParaRPr lang="ru-K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extBox 9">
            <a:extLst>
              <a:ext uri="{FF2B5EF4-FFF2-40B4-BE49-F238E27FC236}">
                <a16:creationId xmlns:a16="http://schemas.microsoft.com/office/drawing/2014/main" id="{7C0068ED-2C7D-74DE-904B-A5916CAF6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723832"/>
              </p:ext>
            </p:extLst>
          </p:nvPr>
        </p:nvGraphicFramePr>
        <p:xfrm>
          <a:off x="4384759" y="1524000"/>
          <a:ext cx="4597620" cy="493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90C408-7713-948D-1328-A5ED26B15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82" y="1499616"/>
            <a:ext cx="4651824" cy="3354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зарисовк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7D403-8B36-4C18-9D67-2FAE0C6B9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63" y="5062259"/>
            <a:ext cx="1993461" cy="17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F898F-B4DE-AEF0-CD22-F8841C7A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Kazakhstan installed capacity and electricity production </a:t>
            </a:r>
            <a:endParaRPr lang="en-GB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F6025D-B8A8-D95F-BA78-5EB3B929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5D82-52F3-462E-B212-AB27355343BF}" type="slidenum">
              <a:rPr lang="en-US" altLang="ru-RU" smtClean="0"/>
              <a:pPr/>
              <a:t>16</a:t>
            </a:fld>
            <a:endParaRPr lang="en-US" altLang="ru-RU" dirty="0"/>
          </a:p>
        </p:txBody>
      </p:sp>
      <p:pic>
        <p:nvPicPr>
          <p:cNvPr id="6" name="Рисунок 5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71A2066-C46A-981F-5815-ED569A766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88" y="1410000"/>
            <a:ext cx="6806824" cy="3663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3A3862-7ADF-05D8-FA33-8968690EE671}"/>
              </a:ext>
            </a:extLst>
          </p:cNvPr>
          <p:cNvSpPr txBox="1"/>
          <p:nvPr/>
        </p:nvSpPr>
        <p:spPr>
          <a:xfrm>
            <a:off x="0" y="6429791"/>
            <a:ext cx="563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1200" i="1" dirty="0">
                <a:solidFill>
                  <a:srgbClr val="FF9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KEGOC Annual Report 2021, CTI </a:t>
            </a:r>
            <a:endParaRPr lang="en-GB" sz="1200" dirty="0">
              <a:solidFill>
                <a:srgbClr val="FF9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BC8C3-8A97-022A-5EAB-367530F91FA2}"/>
              </a:ext>
            </a:extLst>
          </p:cNvPr>
          <p:cNvSpPr txBox="1"/>
          <p:nvPr/>
        </p:nvSpPr>
        <p:spPr>
          <a:xfrm>
            <a:off x="152400" y="4996098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power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system is dominated by coal-fired power plants, which accounted for 56% of installed capacity and 69% of generation in 2021.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 power is the next dominant source accounting for 25% of capacity and 20% of generation in 20218. 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4507318F-2D5C-792C-F9A6-0E26053D3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9354"/>
              </p:ext>
            </p:extLst>
          </p:nvPr>
        </p:nvGraphicFramePr>
        <p:xfrm>
          <a:off x="-2717800" y="3241512"/>
          <a:ext cx="3022600" cy="949488"/>
        </p:xfrm>
        <a:graphic>
          <a:graphicData uri="http://schemas.openxmlformats.org/drawingml/2006/table">
            <a:tbl>
              <a:tblPr/>
              <a:tblGrid>
                <a:gridCol w="3022600">
                  <a:extLst>
                    <a:ext uri="{9D8B030D-6E8A-4147-A177-3AD203B41FA5}">
                      <a16:colId xmlns:a16="http://schemas.microsoft.com/office/drawing/2014/main" val="3123498512"/>
                    </a:ext>
                  </a:extLst>
                </a:gridCol>
              </a:tblGrid>
              <a:tr h="949488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855442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6067F1F3-6CF6-D3CB-6615-30D8E5D67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17800" y="32421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KZ" altLang="ru-K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</a:rPr>
            </a:br>
            <a:endParaRPr kumimoji="0" lang="ru-KZ" altLang="ru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EBB0C-612A-23E4-A2CA-66E9F47E4A5F}"/>
              </a:ext>
            </a:extLst>
          </p:cNvPr>
          <p:cNvSpPr txBox="1"/>
          <p:nvPr/>
        </p:nvSpPr>
        <p:spPr>
          <a:xfrm>
            <a:off x="5825097" y="4451851"/>
            <a:ext cx="33189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Tw Cen MT" panose="020B0602020104020603" pitchFamily="34" charset="0"/>
              </a:rPr>
              <a:t> </a:t>
            </a:r>
            <a:r>
              <a:rPr lang="en-GB" sz="1000" b="1" dirty="0" err="1">
                <a:effectLst/>
                <a:latin typeface="Tw Cen MT" panose="020B0602020104020603" pitchFamily="34" charset="0"/>
              </a:rPr>
              <a:t>www.carbontracker.org</a:t>
            </a:r>
            <a:r>
              <a:rPr lang="en-GB" sz="1000" b="1" dirty="0">
                <a:effectLst/>
                <a:latin typeface="Tw Cen MT" panose="020B0602020104020603" pitchFamily="34" charset="0"/>
              </a:rPr>
              <a:t> </a:t>
            </a:r>
            <a:r>
              <a:rPr lang="en-GB" sz="1000" b="1" dirty="0">
                <a:latin typeface="Tw Cen MT" panose="020B0602020104020603" pitchFamily="34" charset="0"/>
              </a:rPr>
              <a:t>.</a:t>
            </a:r>
            <a:r>
              <a:rPr lang="en-GB" sz="1100" dirty="0">
                <a:effectLst/>
                <a:latin typeface="Tw Cen MT" panose="020B0602020104020603" pitchFamily="34" charset="0"/>
              </a:rPr>
              <a:t>Kazakhstan Energy Transition </a:t>
            </a:r>
          </a:p>
        </p:txBody>
      </p:sp>
    </p:spTree>
    <p:extLst>
      <p:ext uri="{BB962C8B-B14F-4D97-AF65-F5344CB8AC3E}">
        <p14:creationId xmlns:p14="http://schemas.microsoft.com/office/powerpoint/2010/main" val="152251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E7A5D8-B42E-35FF-3354-2B73AF32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858"/>
            <a:ext cx="8991600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average wear of </a:t>
            </a:r>
            <a:r>
              <a:rPr lang="ru-KZ" sz="3200" b="1" dirty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Coal-fired power plants </a:t>
            </a:r>
            <a:r>
              <a:rPr lang="ru-KZ" sz="3200" b="1" dirty="0">
                <a:latin typeface="Arial" panose="020B0604020202020204" pitchFamily="34" charset="0"/>
                <a:cs typeface="Arial" panose="020B0604020202020204" pitchFamily="34" charset="0"/>
              </a:rPr>
              <a:t>operating in Kazakhstan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lang="ru-K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360360-ED15-39E6-F6A9-7D04BB6A9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95" r="18845" b="4348"/>
          <a:stretch/>
        </p:blipFill>
        <p:spPr>
          <a:xfrm>
            <a:off x="152881" y="1435561"/>
            <a:ext cx="2739354" cy="25502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05BF6D-FF74-7292-DE12-04D891710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1" t="-462" r="18333" b="3240"/>
          <a:stretch/>
        </p:blipFill>
        <p:spPr>
          <a:xfrm>
            <a:off x="65258" y="4147301"/>
            <a:ext cx="2914601" cy="2550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3A1C1A-F556-E0D9-FD8B-47B539974CFB}"/>
              </a:ext>
            </a:extLst>
          </p:cNvPr>
          <p:cNvSpPr txBox="1"/>
          <p:nvPr/>
        </p:nvSpPr>
        <p:spPr>
          <a:xfrm>
            <a:off x="3426496" y="5164413"/>
            <a:ext cx="5485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emissions from Kazakhstan's CHPs exceeded the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limits of European countries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over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times for PM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for NOx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2.5-fold for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Tursumbayeva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et al., 2023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5B6906F-2516-4C59-04B3-CF06ACCDE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86" y="1693587"/>
            <a:ext cx="6152033" cy="342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2A74E-70E2-D583-F362-518B4165F139}"/>
              </a:ext>
            </a:extLst>
          </p:cNvPr>
          <p:cNvSpPr txBox="1"/>
          <p:nvPr/>
        </p:nvSpPr>
        <p:spPr>
          <a:xfrm>
            <a:off x="5627379" y="3855031"/>
            <a:ext cx="33189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Tw Cen MT" panose="020B0602020104020603" pitchFamily="34" charset="0"/>
              </a:rPr>
              <a:t> </a:t>
            </a:r>
            <a:r>
              <a:rPr lang="en-GB" sz="1000" b="1" dirty="0" err="1">
                <a:effectLst/>
                <a:latin typeface="Tw Cen MT" panose="020B0602020104020603" pitchFamily="34" charset="0"/>
              </a:rPr>
              <a:t>www.carbontracker.org</a:t>
            </a:r>
            <a:r>
              <a:rPr lang="en-GB" sz="1000" b="1" dirty="0">
                <a:effectLst/>
                <a:latin typeface="Tw Cen MT" panose="020B0602020104020603" pitchFamily="34" charset="0"/>
              </a:rPr>
              <a:t> </a:t>
            </a:r>
            <a:r>
              <a:rPr lang="en-GB" sz="1000" b="1" dirty="0">
                <a:latin typeface="Tw Cen MT" panose="020B0602020104020603" pitchFamily="34" charset="0"/>
              </a:rPr>
              <a:t>.</a:t>
            </a:r>
            <a:r>
              <a:rPr lang="en-GB" sz="1100" dirty="0">
                <a:effectLst/>
                <a:latin typeface="Tw Cen MT" panose="020B0602020104020603" pitchFamily="34" charset="0"/>
              </a:rPr>
              <a:t>Kazakhstan Energy Transition </a:t>
            </a:r>
          </a:p>
        </p:txBody>
      </p:sp>
    </p:spTree>
    <p:extLst>
      <p:ext uri="{BB962C8B-B14F-4D97-AF65-F5344CB8AC3E}">
        <p14:creationId xmlns:p14="http://schemas.microsoft.com/office/powerpoint/2010/main" val="186431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ED32C-8D6C-5DD4-E043-17BE6A4E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82"/>
            <a:ext cx="9144000" cy="135885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air quality in Almaty is one of the lowest in Kazakhstan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Номер слайда 1">
            <a:extLst>
              <a:ext uri="{FF2B5EF4-FFF2-40B4-BE49-F238E27FC236}">
                <a16:creationId xmlns:a16="http://schemas.microsoft.com/office/drawing/2014/main" id="{F912A6A4-895D-0895-A8CC-56F2813A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fld id="{5BFF0DF8-2C0B-C449-B4DA-7ED84A21ABB1}" type="slidenum">
              <a:rPr lang="ru-RU" altLang="ru-RU" sz="1600" smtClean="0">
                <a:solidFill>
                  <a:srgbClr val="FFFFFF"/>
                </a:solidFill>
              </a:rPr>
              <a:pPr/>
              <a:t>18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C7D568-49A2-5D9F-6EAB-DFC16F5ED996}"/>
              </a:ext>
            </a:extLst>
          </p:cNvPr>
          <p:cNvSpPr>
            <a:spLocks/>
          </p:cNvSpPr>
          <p:nvPr/>
        </p:nvSpPr>
        <p:spPr>
          <a:xfrm>
            <a:off x="3632200" y="1430337"/>
            <a:ext cx="5334000" cy="1084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600" b="1" dirty="0">
                <a:solidFill>
                  <a:srgbClr val="2E2B21"/>
                </a:solidFill>
                <a:cs typeface="Arial" panose="020B0604020202020204" pitchFamily="34" charset="0"/>
              </a:rPr>
              <a:t>Electricity and heat </a:t>
            </a:r>
            <a:r>
              <a:rPr lang="en-US" sz="1600" dirty="0">
                <a:solidFill>
                  <a:srgbClr val="2E2B21"/>
                </a:solidFill>
                <a:cs typeface="Arial" panose="020B0604020202020204" pitchFamily="34" charset="0"/>
              </a:rPr>
              <a:t>in Almaty are provided by three Combined Heat and Power Plants</a:t>
            </a:r>
            <a:r>
              <a:rPr lang="ru-RU" sz="1600" dirty="0">
                <a:solidFill>
                  <a:srgbClr val="2E2B21"/>
                </a:solidFill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srgbClr val="2E2B21"/>
                </a:solidFill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2E2B21"/>
                </a:solidFill>
                <a:cs typeface="Arial" panose="020B0604020202020204" pitchFamily="34" charset="0"/>
              </a:rPr>
              <a:t>CHP-1</a:t>
            </a:r>
            <a:r>
              <a:rPr lang="en-US" sz="1600" dirty="0">
                <a:solidFill>
                  <a:srgbClr val="2E2B21"/>
                </a:solidFill>
                <a:cs typeface="Arial" panose="020B0604020202020204" pitchFamily="34" charset="0"/>
              </a:rPr>
              <a:t> uses </a:t>
            </a:r>
            <a:r>
              <a:rPr lang="en-US" sz="1600" b="1" dirty="0">
                <a:solidFill>
                  <a:srgbClr val="2E2B21"/>
                </a:solidFill>
                <a:cs typeface="Arial" panose="020B0604020202020204" pitchFamily="34" charset="0"/>
              </a:rPr>
              <a:t>natural gas </a:t>
            </a:r>
            <a:r>
              <a:rPr lang="en-US" sz="1600" dirty="0">
                <a:solidFill>
                  <a:srgbClr val="2E2B21"/>
                </a:solidFill>
                <a:cs typeface="Arial" panose="020B0604020202020204" pitchFamily="34" charset="0"/>
              </a:rPr>
              <a:t>as a fuel, while </a:t>
            </a:r>
            <a:r>
              <a:rPr lang="en-US" sz="1600" b="1" dirty="0">
                <a:solidFill>
                  <a:srgbClr val="2E2B21"/>
                </a:solidFill>
                <a:cs typeface="Arial" panose="020B0604020202020204" pitchFamily="34" charset="0"/>
              </a:rPr>
              <a:t>CHP-2 and CHP-3 </a:t>
            </a:r>
            <a:r>
              <a:rPr lang="ru-RU" sz="1600" dirty="0">
                <a:solidFill>
                  <a:srgbClr val="2E2B21"/>
                </a:solidFill>
                <a:cs typeface="Arial" panose="020B0604020202020204" pitchFamily="34" charset="0"/>
              </a:rPr>
              <a:t>–</a:t>
            </a:r>
            <a:r>
              <a:rPr lang="en-US" sz="1600" dirty="0">
                <a:solidFill>
                  <a:srgbClr val="2E2B21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2E2B21"/>
                </a:solidFill>
                <a:cs typeface="Arial" panose="020B0604020202020204" pitchFamily="34" charset="0"/>
              </a:rPr>
              <a:t>low-grade coal (42% ash content)</a:t>
            </a:r>
            <a:endParaRPr lang="en-US" altLang="en-US" sz="1600" b="1" dirty="0">
              <a:solidFill>
                <a:srgbClr val="2E2B21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9E1ABDD-4B1D-A4D1-8A59-95F9EA511BED}"/>
              </a:ext>
            </a:extLst>
          </p:cNvPr>
          <p:cNvSpPr>
            <a:spLocks/>
          </p:cNvSpPr>
          <p:nvPr/>
        </p:nvSpPr>
        <p:spPr>
          <a:xfrm>
            <a:off x="3632200" y="3524250"/>
            <a:ext cx="5334000" cy="719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Almaty 8</a:t>
            </a:r>
            <a:r>
              <a:rPr lang="en-US" sz="1600" b="1" baseline="30000" dirty="0">
                <a:solidFill>
                  <a:schemeClr val="tx1"/>
                </a:solidFill>
                <a:cs typeface="Arial" panose="020B0604020202020204" pitchFamily="34" charset="0"/>
              </a:rPr>
              <a:t>th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 most polluted city by BTEX in 20 major cities worldwide</a:t>
            </a:r>
            <a:r>
              <a:rPr lang="en-US" sz="1600" b="1" baseline="30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en-US" altLang="en-US" sz="1600" b="1" baseline="30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6A2FAE-1253-57E7-CE3B-429B8400B149}"/>
              </a:ext>
            </a:extLst>
          </p:cNvPr>
          <p:cNvSpPr>
            <a:spLocks/>
          </p:cNvSpPr>
          <p:nvPr/>
        </p:nvSpPr>
        <p:spPr>
          <a:xfrm>
            <a:off x="3632200" y="2579688"/>
            <a:ext cx="5334000" cy="782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The health damage from air pollution in 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Kazakhstan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amounts to 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$12 billion or 6.7% of GDP</a:t>
            </a:r>
            <a:r>
              <a:rPr lang="en-US" sz="1600" b="1" baseline="30000" dirty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en-US" altLang="en-US" sz="1600" b="1" baseline="30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181926-5626-E543-99B9-D060B0280FAF}"/>
              </a:ext>
            </a:extLst>
          </p:cNvPr>
          <p:cNvSpPr>
            <a:spLocks/>
          </p:cNvSpPr>
          <p:nvPr/>
        </p:nvSpPr>
        <p:spPr>
          <a:xfrm>
            <a:off x="3632200" y="4405313"/>
            <a:ext cx="5334000" cy="900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The number of studies based on the assessment of air quality in Almaty is 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very</a:t>
            </a: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limited</a:t>
            </a:r>
            <a:r>
              <a:rPr lang="ru-RU" sz="1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and monitoring program determines 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only two VOCs (formaldehyde, phenol)</a:t>
            </a:r>
            <a:endParaRPr lang="en-US" alt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08F9C-7052-B247-F4F8-B24BB8C8DBDD}"/>
              </a:ext>
            </a:extLst>
          </p:cNvPr>
          <p:cNvSpPr txBox="1"/>
          <p:nvPr/>
        </p:nvSpPr>
        <p:spPr>
          <a:xfrm>
            <a:off x="3632200" y="5391150"/>
            <a:ext cx="5334000" cy="90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540385" algn="l"/>
              </a:tabLst>
              <a:defRPr/>
            </a:pPr>
            <a:r>
              <a:rPr lang="en-US" sz="1050" dirty="0">
                <a:latin typeface="+mn-lt"/>
                <a:ea typeface="Calibri" panose="020F0502020204030204" pitchFamily="34" charset="0"/>
              </a:rPr>
              <a:t>1. World Bank. The Global Health Cost of PM2.5 Air Pollution: A Case for Action Beyond 2021. International Development in Focus. Washington, DC: World Bank.</a:t>
            </a:r>
          </a:p>
          <a:p>
            <a:pPr algn="just">
              <a:tabLst>
                <a:tab pos="540385" algn="l"/>
              </a:tabLst>
              <a:defRPr/>
            </a:pPr>
            <a:r>
              <a:rPr lang="en-US" sz="1050" dirty="0">
                <a:latin typeface="+mn-lt"/>
                <a:ea typeface="Calibri" panose="020F0502020204030204" pitchFamily="34" charset="0"/>
              </a:rPr>
              <a:t>2. Carlsen L., </a:t>
            </a:r>
            <a:r>
              <a:rPr lang="en-US" sz="1050" dirty="0" err="1">
                <a:latin typeface="+mn-lt"/>
                <a:ea typeface="Calibri" panose="020F0502020204030204" pitchFamily="34" charset="0"/>
              </a:rPr>
              <a:t>Kenessov</a:t>
            </a:r>
            <a:r>
              <a:rPr lang="en-US" sz="1050" dirty="0">
                <a:latin typeface="+mn-lt"/>
                <a:ea typeface="Calibri" panose="020F0502020204030204" pitchFamily="34" charset="0"/>
              </a:rPr>
              <a:t> B.N., </a:t>
            </a:r>
            <a:r>
              <a:rPr lang="en-US" sz="1050" dirty="0" err="1">
                <a:latin typeface="+mn-lt"/>
                <a:ea typeface="Calibri" panose="020F0502020204030204" pitchFamily="34" charset="0"/>
              </a:rPr>
              <a:t>Baimatova</a:t>
            </a:r>
            <a:r>
              <a:rPr lang="en-US" sz="1050" dirty="0">
                <a:latin typeface="+mn-lt"/>
                <a:ea typeface="Calibri" panose="020F0502020204030204" pitchFamily="34" charset="0"/>
              </a:rPr>
              <a:t> N.K., </a:t>
            </a:r>
            <a:r>
              <a:rPr lang="en-US" sz="1050" dirty="0" err="1">
                <a:latin typeface="+mn-lt"/>
                <a:ea typeface="Calibri" panose="020F0502020204030204" pitchFamily="34" charset="0"/>
              </a:rPr>
              <a:t>Kenessova</a:t>
            </a:r>
            <a:r>
              <a:rPr lang="en-US" sz="1050" dirty="0">
                <a:latin typeface="+mn-lt"/>
                <a:ea typeface="Calibri" panose="020F0502020204030204" pitchFamily="34" charset="0"/>
              </a:rPr>
              <a:t> O.A. Assessment of the Air Quality of Almaty . </a:t>
            </a:r>
            <a:r>
              <a:rPr lang="en-US" sz="1050" dirty="0" err="1">
                <a:latin typeface="+mn-lt"/>
                <a:ea typeface="Calibri" panose="020F0502020204030204" pitchFamily="34" charset="0"/>
              </a:rPr>
              <a:t>Focussing</a:t>
            </a:r>
            <a:r>
              <a:rPr lang="en-US" sz="1050" dirty="0">
                <a:latin typeface="+mn-lt"/>
                <a:ea typeface="Calibri" panose="020F0502020204030204" pitchFamily="34" charset="0"/>
              </a:rPr>
              <a:t> on the Traffic Component // International Journal of Biology and Chemistry. - 2013. - Vol. 1 (5). - P. 49–69.</a:t>
            </a:r>
            <a:endParaRPr lang="ru-RU" sz="105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739B41A-E893-2ACC-DF04-3643A5EAF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35387" r="15841" b="4731"/>
          <a:stretch/>
        </p:blipFill>
        <p:spPr>
          <a:xfrm>
            <a:off x="229961" y="1437276"/>
            <a:ext cx="3235325" cy="2492810"/>
          </a:xfrm>
          <a:prstGeom prst="rect">
            <a:avLst/>
          </a:prstGeom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742E0BDF-928E-6BE8-84B9-8A9BE4142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8" y="4080927"/>
            <a:ext cx="3265329" cy="24489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1">
            <a:extLst>
              <a:ext uri="{FF2B5EF4-FFF2-40B4-BE49-F238E27FC236}">
                <a16:creationId xmlns:a16="http://schemas.microsoft.com/office/drawing/2014/main" id="{1B457F28-DB61-D655-8295-315BCEB1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fld id="{AEFA07C9-6FBB-D347-966D-6AD488C6CFA6}" type="slidenum">
              <a:rPr lang="ru-RU" altLang="ru-RU" sz="1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altLang="ru-R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TextBox 2">
            <a:extLst>
              <a:ext uri="{FF2B5EF4-FFF2-40B4-BE49-F238E27FC236}">
                <a16:creationId xmlns:a16="http://schemas.microsoft.com/office/drawing/2014/main" id="{E093E4A2-8D21-C51D-A522-27FBC801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5546"/>
            <a:ext cx="5523295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180975" indent="-180975">
              <a:buFont typeface="Wingdings" panose="05000000000000000000" pitchFamily="2" charset="2"/>
              <a:buChar char="Ø"/>
              <a:defRPr/>
            </a:pP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GB" altLang="en-US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by</a:t>
            </a:r>
            <a:r>
              <a:rPr lang="ru-RU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r>
              <a:rPr lang="ru-RU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spatial variations of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6–34%</a:t>
            </a:r>
            <a:r>
              <a:rPr lang="en-GB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ru-RU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average of the same days</a:t>
            </a:r>
            <a:r>
              <a:rPr lang="ru-RU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2018–2019</a:t>
            </a:r>
            <a:endParaRPr lang="ru-RU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  <a:defRPr/>
            </a:pP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and NO</a:t>
            </a:r>
            <a:r>
              <a:rPr lang="en-GB" altLang="en-US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 reduced by</a:t>
            </a:r>
            <a:r>
              <a:rPr lang="ru-RU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and 35%, </a:t>
            </a:r>
            <a:r>
              <a:rPr lang="en-GB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respectively</a:t>
            </a:r>
            <a:r>
              <a:rPr lang="ru-RU" altLang="en-US" sz="1400" dirty="0">
                <a:solidFill>
                  <a:srgbClr val="2E2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180975">
              <a:buFont typeface="Wingdings" panose="05000000000000000000" pitchFamily="2" charset="2"/>
              <a:buChar char="Ø"/>
              <a:defRPr/>
            </a:pP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1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concentrations increased by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compared to the preceding 17 days before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lockdown.</a:t>
            </a:r>
          </a:p>
          <a:p>
            <a:pPr marL="180975" indent="-180975">
              <a:buFont typeface="Wingdings" panose="05000000000000000000" pitchFamily="2" charset="2"/>
              <a:buChar char="Ø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Concentrations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benzene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101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µg/m</a:t>
            </a:r>
            <a:r>
              <a:rPr lang="en-US" sz="1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toluene</a:t>
            </a:r>
            <a:r>
              <a:rPr lang="ru-RU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67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µg/m</a:t>
            </a:r>
            <a:r>
              <a:rPr lang="en-US" sz="1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and 2 times higher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2020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than in the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same seasons of 2015–2019</a:t>
            </a:r>
          </a:p>
          <a:p>
            <a:pPr marL="180975" indent="-180975"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Concentrations of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ethylbenzene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(1.0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alt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alt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-xylene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(1.6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r>
              <a:rPr lang="en-US" alt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were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and 2.7 times lower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2020</a:t>
            </a:r>
            <a:r>
              <a:rPr lang="en-GB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74F4393-79AE-F582-3448-B0F30185025C}"/>
              </a:ext>
            </a:extLst>
          </p:cNvPr>
          <p:cNvSpPr txBox="1">
            <a:spLocks/>
          </p:cNvSpPr>
          <p:nvPr/>
        </p:nvSpPr>
        <p:spPr>
          <a:xfrm>
            <a:off x="0" y="272068"/>
            <a:ext cx="9144000" cy="121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none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Assessing air quality changes in Almaty during COVID-19 lockdowns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747CFB-A016-0AA0-AD1D-51469CA90742}"/>
              </a:ext>
            </a:extLst>
          </p:cNvPr>
          <p:cNvSpPr/>
          <p:nvPr/>
        </p:nvSpPr>
        <p:spPr>
          <a:xfrm>
            <a:off x="85724" y="6446520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>
                <a:solidFill>
                  <a:srgbClr val="FF0000"/>
                </a:solidFill>
              </a:rPr>
              <a:t>Kerimray</a:t>
            </a:r>
            <a:r>
              <a:rPr lang="en-US" sz="1200" dirty="0">
                <a:solidFill>
                  <a:srgbClr val="FF0000"/>
                </a:solidFill>
              </a:rPr>
              <a:t> et al, 2020.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5DB8F-48EA-A69F-AD80-EE98B3F3833F}"/>
              </a:ext>
            </a:extLst>
          </p:cNvPr>
          <p:cNvSpPr txBox="1"/>
          <p:nvPr/>
        </p:nvSpPr>
        <p:spPr>
          <a:xfrm>
            <a:off x="3494430" y="4646940"/>
            <a:ext cx="55232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Traffic-free conditions could not cause substantial reductions in pollution levels since several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emission sources dominate the pollution profil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 over the city.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CCBA9BA-DBDE-0978-3C6E-012A660FB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8"/>
          <a:stretch/>
        </p:blipFill>
        <p:spPr bwMode="auto">
          <a:xfrm>
            <a:off x="191705" y="1529232"/>
            <a:ext cx="3237295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02557EA-C018-B47E-5BF1-F73892E77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8"/>
          <a:stretch/>
        </p:blipFill>
        <p:spPr bwMode="auto">
          <a:xfrm>
            <a:off x="152401" y="3948600"/>
            <a:ext cx="3237296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300"/>
            <a:ext cx="9123404" cy="1295400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Cities of Central Asia: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New hotspots of air pollution in the world 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9491" y="6487724"/>
            <a:ext cx="730250" cy="274320"/>
          </a:xfrm>
        </p:spPr>
        <p:txBody>
          <a:bodyPr/>
          <a:lstStyle/>
          <a:p>
            <a:fld id="{D8695D82-52F3-462E-B212-AB27355343BF}" type="slidenum">
              <a:rPr lang="en-US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F50DE-B218-6C88-B4B3-2877D5869CA2}"/>
              </a:ext>
            </a:extLst>
          </p:cNvPr>
          <p:cNvSpPr txBox="1"/>
          <p:nvPr/>
        </p:nvSpPr>
        <p:spPr>
          <a:xfrm>
            <a:off x="364704" y="6415093"/>
            <a:ext cx="40005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ru-KZ" sz="12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https://www.iqair.com/us/world-air-quality-report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19E26CE-C734-119B-B27D-70D12CE107EF}"/>
              </a:ext>
            </a:extLst>
          </p:cNvPr>
          <p:cNvGrpSpPr/>
          <p:nvPr/>
        </p:nvGrpSpPr>
        <p:grpSpPr>
          <a:xfrm>
            <a:off x="457200" y="2423345"/>
            <a:ext cx="3908006" cy="3807082"/>
            <a:chOff x="0" y="1346949"/>
            <a:chExt cx="4817327" cy="5091666"/>
          </a:xfrm>
        </p:grpSpPr>
        <p:pic>
          <p:nvPicPr>
            <p:cNvPr id="15" name="Объект 6" descr="Изображение выглядит как стол&#10;&#10;Автоматически созданное описание">
              <a:extLst>
                <a:ext uri="{FF2B5EF4-FFF2-40B4-BE49-F238E27FC236}">
                  <a16:creationId xmlns:a16="http://schemas.microsoft.com/office/drawing/2014/main" id="{9596C8FF-60FD-D2F0-2B36-079ABDBB5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6949"/>
              <a:ext cx="4817327" cy="5091666"/>
            </a:xfrm>
            <a:prstGeom prst="rect">
              <a:avLst/>
            </a:prstGeom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0F239D9-87F0-ED00-23DE-03084B4B7318}"/>
                </a:ext>
              </a:extLst>
            </p:cNvPr>
            <p:cNvSpPr/>
            <p:nvPr/>
          </p:nvSpPr>
          <p:spPr>
            <a:xfrm>
              <a:off x="253143" y="2209800"/>
              <a:ext cx="146025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FABC1CC-37C0-B83C-BE38-3AD9F5F407C7}"/>
                </a:ext>
              </a:extLst>
            </p:cNvPr>
            <p:cNvSpPr/>
            <p:nvPr/>
          </p:nvSpPr>
          <p:spPr>
            <a:xfrm>
              <a:off x="217975" y="1883725"/>
              <a:ext cx="1495426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8A7C089-C244-FBF5-C380-0F0C7D08D5AD}"/>
                </a:ext>
              </a:extLst>
            </p:cNvPr>
            <p:cNvSpPr/>
            <p:nvPr/>
          </p:nvSpPr>
          <p:spPr>
            <a:xfrm>
              <a:off x="161926" y="2838307"/>
              <a:ext cx="146025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B28C44A-46F5-60C3-8441-B2CBEC6734A1}"/>
                </a:ext>
              </a:extLst>
            </p:cNvPr>
            <p:cNvSpPr/>
            <p:nvPr/>
          </p:nvSpPr>
          <p:spPr>
            <a:xfrm>
              <a:off x="167788" y="4161170"/>
              <a:ext cx="146025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E310785-C1A6-3777-19A9-ADDAFB101BF4}"/>
                </a:ext>
              </a:extLst>
            </p:cNvPr>
            <p:cNvSpPr/>
            <p:nvPr/>
          </p:nvSpPr>
          <p:spPr>
            <a:xfrm>
              <a:off x="1805106" y="1981200"/>
              <a:ext cx="1460257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481A88-14A3-C8E9-B3CE-CE89F962E57F}"/>
              </a:ext>
            </a:extLst>
          </p:cNvPr>
          <p:cNvSpPr txBox="1"/>
          <p:nvPr/>
        </p:nvSpPr>
        <p:spPr>
          <a:xfrm>
            <a:off x="4704506" y="1395024"/>
            <a:ext cx="4625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GB" sz="1600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levels in Central Asia cities exceeded the WHO annual limit 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</a:t>
            </a:r>
            <a:r>
              <a:rPr lang="en-US" sz="1600" dirty="0" err="1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en-US" sz="1600" baseline="300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GB" sz="1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4–13 times. </a:t>
            </a:r>
            <a:endParaRPr lang="en-GB" sz="1600" dirty="0">
              <a:solidFill>
                <a:srgbClr val="0432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CD5AF-2B7E-ACD1-CF73-52FD9EC4B6C2}"/>
              </a:ext>
            </a:extLst>
          </p:cNvPr>
          <p:cNvSpPr txBox="1"/>
          <p:nvPr/>
        </p:nvSpPr>
        <p:spPr>
          <a:xfrm>
            <a:off x="5163176" y="6405940"/>
            <a:ext cx="3369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Tursumbayeva et al., 2023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2D993-A654-08C7-9331-A9A6384D4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506" y="2085718"/>
            <a:ext cx="4139890" cy="30050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BA15C8-169E-D2BE-50D1-BDA5AF8E81F8}"/>
              </a:ext>
            </a:extLst>
          </p:cNvPr>
          <p:cNvSpPr txBox="1"/>
          <p:nvPr/>
        </p:nvSpPr>
        <p:spPr>
          <a:xfrm>
            <a:off x="4787271" y="5173716"/>
            <a:ext cx="41516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Annual PM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concentrations data from US Embassy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ВАМ – 1020)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2018 to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C6889-6FEB-B485-419E-FCC62894F527}"/>
              </a:ext>
            </a:extLst>
          </p:cNvPr>
          <p:cNvSpPr txBox="1"/>
          <p:nvPr/>
        </p:nvSpPr>
        <p:spPr>
          <a:xfrm>
            <a:off x="0" y="1356752"/>
            <a:ext cx="47045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most polluted countries in the world based on PM</a:t>
            </a:r>
            <a:r>
              <a:rPr lang="en-GB" sz="12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exposure: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11D38-F20E-553B-C1D9-B1E89D81BB3A}"/>
              </a:ext>
            </a:extLst>
          </p:cNvPr>
          <p:cNvSpPr txBox="1"/>
          <p:nvPr/>
        </p:nvSpPr>
        <p:spPr>
          <a:xfrm>
            <a:off x="215979" y="1736628"/>
            <a:ext cx="1458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2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Tajikistan</a:t>
            </a:r>
          </a:p>
          <a:p>
            <a:r>
              <a:rPr lang="en-GB" sz="12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2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Kyrgyzstan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FDC0E-958F-3134-4ECC-D55EBCD39502}"/>
              </a:ext>
            </a:extLst>
          </p:cNvPr>
          <p:cNvSpPr txBox="1"/>
          <p:nvPr/>
        </p:nvSpPr>
        <p:spPr>
          <a:xfrm>
            <a:off x="1850182" y="1697814"/>
            <a:ext cx="1949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200" baseline="300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Uzbekistan </a:t>
            </a:r>
          </a:p>
          <a:p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1200" baseline="300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2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200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Kazakhstan </a:t>
            </a:r>
          </a:p>
          <a:p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GB" sz="1200" baseline="300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Turkmenistan</a:t>
            </a:r>
          </a:p>
        </p:txBody>
      </p:sp>
    </p:spTree>
    <p:extLst>
      <p:ext uri="{BB962C8B-B14F-4D97-AF65-F5344CB8AC3E}">
        <p14:creationId xmlns:p14="http://schemas.microsoft.com/office/powerpoint/2010/main" val="342568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6E3F16-ABC2-8451-DFD2-FD9DF447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7286"/>
            <a:ext cx="906145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Mortality and economic costs of air pollution in 2022 attributable to exposure to high concentrations of PM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pic>
        <p:nvPicPr>
          <p:cNvPr id="11" name="Picture 7" descr="A city with snow and a river&#10;&#10;Description automatically generated with medium confidence">
            <a:extLst>
              <a:ext uri="{FF2B5EF4-FFF2-40B4-BE49-F238E27FC236}">
                <a16:creationId xmlns:a16="http://schemas.microsoft.com/office/drawing/2014/main" id="{8F2F6BBD-DD5D-4DF9-7A47-B94E63B81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127452"/>
            <a:ext cx="4993792" cy="2809008"/>
          </a:xfrm>
          <a:prstGeom prst="rect">
            <a:avLst/>
          </a:prstGeom>
        </p:spPr>
      </p:pic>
      <p:pic>
        <p:nvPicPr>
          <p:cNvPr id="12" name="Picture 5" descr="A city with snow covered mountains&#10;&#10;Description automatically generated">
            <a:extLst>
              <a:ext uri="{FF2B5EF4-FFF2-40B4-BE49-F238E27FC236}">
                <a16:creationId xmlns:a16="http://schemas.microsoft.com/office/drawing/2014/main" id="{97C9919A-0EEC-F4FC-DDE7-530ED5487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0245" r="-417" b="15549"/>
          <a:stretch/>
        </p:blipFill>
        <p:spPr>
          <a:xfrm>
            <a:off x="4648200" y="1427043"/>
            <a:ext cx="7121957" cy="270040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4DE1B03-9048-09B1-704F-2EAFEDCB321E}"/>
              </a:ext>
            </a:extLst>
          </p:cNvPr>
          <p:cNvSpPr txBox="1">
            <a:spLocks/>
          </p:cNvSpPr>
          <p:nvPr/>
        </p:nvSpPr>
        <p:spPr>
          <a:xfrm>
            <a:off x="178435" y="1257975"/>
            <a:ext cx="9061450" cy="72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baseline="-25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D806AD-34CB-7C1B-B431-11CDD31CC9F7}"/>
              </a:ext>
            </a:extLst>
          </p:cNvPr>
          <p:cNvSpPr txBox="1">
            <a:spLocks/>
          </p:cNvSpPr>
          <p:nvPr/>
        </p:nvSpPr>
        <p:spPr>
          <a:xfrm>
            <a:off x="4787335" y="4530238"/>
            <a:ext cx="4648200" cy="18954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557-750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deaths or </a:t>
            </a:r>
          </a:p>
          <a:p>
            <a:pPr marL="342900" lvl="1" indent="-342900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43-58 deaths per 100,000 population</a:t>
            </a:r>
          </a:p>
          <a:p>
            <a:pPr marL="573088" lvl="3" indent="-573088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3" indent="-271463"/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$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1,881 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3" indent="-271463"/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%-9.5% 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26185D-C36F-2E28-341B-D5C6DAC36E2B}"/>
              </a:ext>
            </a:extLst>
          </p:cNvPr>
          <p:cNvSpPr txBox="1"/>
          <p:nvPr/>
        </p:nvSpPr>
        <p:spPr>
          <a:xfrm>
            <a:off x="5225122" y="3073769"/>
            <a:ext cx="152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Almaty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C678CE-B556-97F1-8A66-EDE19F1B7F02}"/>
              </a:ext>
            </a:extLst>
          </p:cNvPr>
          <p:cNvSpPr txBox="1"/>
          <p:nvPr/>
        </p:nvSpPr>
        <p:spPr>
          <a:xfrm>
            <a:off x="2491640" y="5791200"/>
            <a:ext cx="152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Astana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7538CB5-34DA-EA46-C09A-3D88D4F97459}"/>
              </a:ext>
            </a:extLst>
          </p:cNvPr>
          <p:cNvSpPr txBox="1">
            <a:spLocks/>
          </p:cNvSpPr>
          <p:nvPr/>
        </p:nvSpPr>
        <p:spPr>
          <a:xfrm>
            <a:off x="145778" y="1660017"/>
            <a:ext cx="4648200" cy="2089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2900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1,786-2,342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</a:p>
          <a:p>
            <a:pPr marL="346075" lvl="1" indent="-342900">
              <a:lnSpc>
                <a:spcPct val="120000"/>
              </a:lnSpc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84-111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deaths per 100,000 population</a:t>
            </a:r>
          </a:p>
          <a:p>
            <a:pPr marL="346075" lvl="3" indent="-342900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3" indent="-342900"/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$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5,877 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3" indent="-342900"/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%-16.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60EDBA-58D1-9455-BFD1-C4698418CE5A}"/>
              </a:ext>
            </a:extLst>
          </p:cNvPr>
          <p:cNvSpPr txBox="1"/>
          <p:nvPr/>
        </p:nvSpPr>
        <p:spPr>
          <a:xfrm>
            <a:off x="5681980" y="6533715"/>
            <a:ext cx="34556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dirty="0">
                <a:solidFill>
                  <a:srgbClr val="5B5B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source:</a:t>
            </a:r>
            <a:r>
              <a:rPr lang="en-GB" sz="1200" b="0" i="0" dirty="0">
                <a:solidFill>
                  <a:srgbClr val="5B5B5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b="0" i="0" dirty="0" err="1">
                <a:solidFill>
                  <a:srgbClr val="FF9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Baimatova</a:t>
            </a:r>
            <a:r>
              <a:rPr lang="en-GB" sz="1200" b="0" i="0" dirty="0">
                <a:solidFill>
                  <a:srgbClr val="FF9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en-GB" sz="12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="0" i="0" dirty="0">
                <a:solidFill>
                  <a:srgbClr val="FF9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l, </a:t>
            </a:r>
            <a:r>
              <a:rPr lang="en-US" sz="1200" dirty="0">
                <a:solidFill>
                  <a:srgbClr val="FF9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BR10965258</a:t>
            </a:r>
            <a:endParaRPr lang="ru-KZ" sz="1200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4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Information on sources of air pollution is crucial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04800" y="1600200"/>
            <a:ext cx="86868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200" dirty="0"/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Estimation of the effectiveness of emission reduction policies (before and after).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Determinations of the contribution of natural sources and anthropogenic sources of emissions.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Air quality improvement plans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Quantifying transboundary pollution.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Public Awareness.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7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072A8F-A488-571F-38A1-B4669C87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392596"/>
            <a:ext cx="1300717" cy="1274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7FE992-F483-7CB9-B795-FBF483A48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82" y="4234181"/>
            <a:ext cx="1981201" cy="9396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ебо, на открытом воздухе, строительство, загрязнение&#10;&#10;Автоматически созданное описание">
            <a:extLst>
              <a:ext uri="{FF2B5EF4-FFF2-40B4-BE49-F238E27FC236}">
                <a16:creationId xmlns:a16="http://schemas.microsoft.com/office/drawing/2014/main" id="{7B3445CE-7057-E143-864D-177CEDBC0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4" y="-38100"/>
            <a:ext cx="5476267" cy="6934200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DE47423A-6D65-B1E9-A6A4-639A797D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571"/>
            <a:ext cx="54411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3200" dirty="0">
                <a:solidFill>
                  <a:srgbClr val="0432FF"/>
                </a:solidFill>
              </a:rPr>
              <a:t>Thank you</a:t>
            </a:r>
            <a:r>
              <a:rPr lang="ru-RU" altLang="ru-RU" sz="3200" dirty="0">
                <a:solidFill>
                  <a:srgbClr val="0432FF"/>
                </a:solidFill>
              </a:rPr>
              <a:t> </a:t>
            </a:r>
            <a:r>
              <a:rPr lang="en-US" altLang="ru-RU" sz="3200" dirty="0">
                <a:solidFill>
                  <a:srgbClr val="0432FF"/>
                </a:solidFill>
              </a:rPr>
              <a:t>for your attention!</a:t>
            </a:r>
            <a:endParaRPr lang="ru-RU" altLang="ru-RU" sz="3200" dirty="0">
              <a:solidFill>
                <a:srgbClr val="0432FF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E14048A-08F5-5B03-9DAD-15214A740E40}"/>
              </a:ext>
            </a:extLst>
          </p:cNvPr>
          <p:cNvSpPr txBox="1">
            <a:spLocks/>
          </p:cNvSpPr>
          <p:nvPr/>
        </p:nvSpPr>
        <p:spPr>
          <a:xfrm>
            <a:off x="6438420" y="3807374"/>
            <a:ext cx="1496360" cy="320822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-68580" defTabSz="685783">
              <a:spcBef>
                <a:spcPts val="900"/>
              </a:spcBef>
              <a:spcAft>
                <a:spcPts val="150"/>
              </a:spcAft>
              <a:buClr>
                <a:srgbClr val="9CBEBD"/>
              </a:buClr>
              <a:defRPr/>
            </a:pPr>
            <a:r>
              <a:rPr lang="en-US" sz="1400" dirty="0">
                <a:latin typeface="Montserrat" panose="00000500000000000000" pitchFamily="2" charset="-52"/>
                <a:ea typeface="Times New Roman" panose="02020603050405020304" pitchFamily="18" charset="0"/>
              </a:rPr>
              <a:t>BR10965258</a:t>
            </a:r>
            <a:endParaRPr lang="ru-RU" sz="14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3F4012D4-A574-8288-0D87-301D0EA61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1578" r="11755" b="3876"/>
          <a:stretch/>
        </p:blipFill>
        <p:spPr bwMode="auto">
          <a:xfrm>
            <a:off x="6624355" y="5279823"/>
            <a:ext cx="1252113" cy="13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3CFD80-8298-D1BC-2E34-253D021E8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4555" y="1311947"/>
            <a:ext cx="939800" cy="939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DA6973-1627-08C5-B372-0278D0CC8E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073" y="6263"/>
            <a:ext cx="2075929" cy="102448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FFB2C11-6E16-CCE7-9A52-14A63D4426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24" y="1297281"/>
            <a:ext cx="2206487" cy="870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73651-A532-A6EA-F5B3-01DB8301F809}"/>
              </a:ext>
            </a:extLst>
          </p:cNvPr>
          <p:cNvSpPr txBox="1"/>
          <p:nvPr/>
        </p:nvSpPr>
        <p:spPr>
          <a:xfrm>
            <a:off x="95975" y="4285423"/>
            <a:ext cx="18852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432FF"/>
                </a:solidFill>
                <a:latin typeface="Lato" panose="020F0502020204030204" pitchFamily="34" charset="0"/>
              </a:rPr>
              <a:t>Photo credits</a:t>
            </a:r>
            <a:r>
              <a:rPr lang="en-GB" sz="1100" i="0" dirty="0">
                <a:solidFill>
                  <a:srgbClr val="0432FF"/>
                </a:solidFill>
                <a:effectLst/>
                <a:latin typeface="Lato" panose="020F0502020204030204" pitchFamily="34" charset="0"/>
              </a:rPr>
              <a:t>:</a:t>
            </a:r>
            <a:r>
              <a:rPr lang="en-GB" sz="1100" i="0" dirty="0">
                <a:solidFill>
                  <a:srgbClr val="0432FF"/>
                </a:solidFill>
                <a:effectLst/>
                <a:latin typeface="Lato" panose="020F0502020204030203" pitchFamily="34" charset="0"/>
              </a:rPr>
              <a:t> @</a:t>
            </a:r>
            <a:r>
              <a:rPr lang="en-GB" sz="1100" i="0" dirty="0" err="1">
                <a:solidFill>
                  <a:srgbClr val="0432FF"/>
                </a:solidFill>
                <a:effectLst/>
                <a:latin typeface="Lato" panose="020F0502020204030203" pitchFamily="34" charset="0"/>
              </a:rPr>
              <a:t>Dots_foto</a:t>
            </a:r>
            <a:endParaRPr lang="ru-KZ" sz="11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9BDD9F3-AE23-5348-17A1-48D48A544283}"/>
              </a:ext>
            </a:extLst>
          </p:cNvPr>
          <p:cNvSpPr txBox="1"/>
          <p:nvPr/>
        </p:nvSpPr>
        <p:spPr>
          <a:xfrm>
            <a:off x="215903" y="1447800"/>
            <a:ext cx="86994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Limited availability of reliable ground-based air quality measurements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Outdated air pollutant limits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GB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Source apportionment studies have not been conducted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lack of coal consumption data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C6C15EA-580E-0E10-3B93-9B851E5A7B46}"/>
              </a:ext>
            </a:extLst>
          </p:cNvPr>
          <p:cNvSpPr txBox="1">
            <a:spLocks/>
          </p:cNvSpPr>
          <p:nvPr/>
        </p:nvSpPr>
        <p:spPr>
          <a:xfrm>
            <a:off x="215903" y="-50209"/>
            <a:ext cx="8928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none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What's wrong with monitoring?</a:t>
            </a:r>
            <a:endParaRPr lang="ru-KZ" sz="3600" b="1" dirty="0"/>
          </a:p>
        </p:txBody>
      </p:sp>
    </p:spTree>
    <p:extLst>
      <p:ext uri="{BB962C8B-B14F-4D97-AF65-F5344CB8AC3E}">
        <p14:creationId xmlns:p14="http://schemas.microsoft.com/office/powerpoint/2010/main" val="425575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C507F12-29EC-EC4A-B986-BB60C881D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19109"/>
              </p:ext>
            </p:extLst>
          </p:nvPr>
        </p:nvGraphicFramePr>
        <p:xfrm>
          <a:off x="530226" y="1525407"/>
          <a:ext cx="8083547" cy="5088757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96849345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36647988"/>
                    </a:ext>
                  </a:extLst>
                </a:gridCol>
                <a:gridCol w="3584572">
                  <a:extLst>
                    <a:ext uri="{9D8B030D-6E8A-4147-A177-3AD203B41FA5}">
                      <a16:colId xmlns:a16="http://schemas.microsoft.com/office/drawing/2014/main" val="3062873318"/>
                    </a:ext>
                  </a:extLst>
                </a:gridCol>
              </a:tblGrid>
              <a:tr h="29919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pollutant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 limits</a:t>
                      </a:r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Kazakhstan limit </a:t>
                      </a:r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434897"/>
                  </a:ext>
                </a:extLst>
              </a:tr>
              <a:tr h="53172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en-US" sz="2000" b="0" i="0" u="none" strike="noStrike" baseline="-25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l-G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l-G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 </a:t>
                      </a:r>
                      <a:r>
                        <a:rPr lang="el-G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measurement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 </a:t>
                      </a:r>
                      <a:r>
                        <a:rPr lang="el-G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(24 ч)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329307"/>
                  </a:ext>
                </a:extLst>
              </a:tr>
              <a:tr h="76783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en-US" sz="2000" b="0" i="0" u="none" strike="noStrike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measurement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(24 ч)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72716"/>
                  </a:ext>
                </a:extLst>
              </a:tr>
              <a:tr h="76783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000" b="0" i="0" u="none" strike="noStrike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measurement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(24 ч)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316990"/>
                  </a:ext>
                </a:extLst>
              </a:tr>
              <a:tr h="76783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GB" sz="2000" b="0" i="0" u="none" strike="noStrike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(24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measurement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(24 ч)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850975"/>
                  </a:ext>
                </a:extLst>
              </a:tr>
              <a:tr h="76783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Cyrl-AZ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z-Cyrl-AZ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(8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az-Cyrl-AZ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az-Cyrl-AZ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measurement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(24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19373"/>
                  </a:ext>
                </a:extLst>
              </a:tr>
              <a:tr h="53172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2000" b="0" i="0" u="none" strike="noStrike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0" i="0" u="none" strike="noStrike" baseline="-25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(8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ru-RU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(24 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 </a:t>
                      </a:r>
                      <a:r>
                        <a:rPr lang="el-GR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en-GB" sz="1600" b="0" i="0" u="none" strike="noStrike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measurement</a:t>
                      </a:r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11" marR="84211" marT="116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731312"/>
                  </a:ext>
                </a:extLst>
              </a:tr>
              <a:tr h="637483">
                <a:tc gridSpan="3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 https://</a:t>
                      </a:r>
                      <a:r>
                        <a:rPr lang="en-US" sz="14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ec.europa.eu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/environment/air/quality/</a:t>
                      </a:r>
                      <a:r>
                        <a:rPr lang="en-US" sz="14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standards.htm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 https://</a:t>
                      </a:r>
                      <a:r>
                        <a:rPr lang="en-US" sz="14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adilet.zan.kz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rus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/docs/V1500011036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81" marR="112281" marT="56140" marB="561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64248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AA42A7A-9B9F-8235-F034-82A557670F81}"/>
              </a:ext>
            </a:extLst>
          </p:cNvPr>
          <p:cNvSpPr txBox="1">
            <a:spLocks/>
          </p:cNvSpPr>
          <p:nvPr/>
        </p:nvSpPr>
        <p:spPr>
          <a:xfrm>
            <a:off x="215903" y="-50209"/>
            <a:ext cx="8928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none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KZ" sz="36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75E6329-9362-7FE9-9FE9-6EA41D88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16939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WHO, EU, and Kazakhstan limit values for pollutants in the air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221530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8FAD3-8E56-FE2E-429F-DFFA8917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" y="60192"/>
            <a:ext cx="8928097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Higher PM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concentrations in winter in the cities of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could be associated with the increase in energy demand for heating</a:t>
            </a:r>
            <a:endParaRPr lang="ru-KZ" sz="28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6A42F5-1A54-E942-DBEB-8D6518C6D6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13750" y="1894089"/>
            <a:ext cx="730250" cy="274637"/>
          </a:xfrm>
        </p:spPr>
        <p:txBody>
          <a:bodyPr/>
          <a:lstStyle/>
          <a:p>
            <a:fld id="{D8695D82-52F3-462E-B212-AB27355343BF}" type="slidenum">
              <a:rPr lang="en-US" altLang="ru-RU" smtClean="0"/>
              <a:pPr/>
              <a:t>5</a:t>
            </a:fld>
            <a:endParaRPr lang="en-US" altLang="ru-RU" dirty="0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8EC640CA-6593-87B6-4E76-68E33EBB3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47" y="1394086"/>
            <a:ext cx="8928097" cy="3295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E8528E-FC10-4F4B-5938-FDB0A744844E}"/>
              </a:ext>
            </a:extLst>
          </p:cNvPr>
          <p:cNvSpPr txBox="1"/>
          <p:nvPr/>
        </p:nvSpPr>
        <p:spPr>
          <a:xfrm>
            <a:off x="59247" y="6332204"/>
            <a:ext cx="506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Tursumbayeva et al., 2023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22070A-18CC-B9F7-45DA-30E0E3D46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43" y="4612588"/>
            <a:ext cx="4235841" cy="1562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4977B-0B0A-72B6-0D4C-F518FA86F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798" y="4612851"/>
            <a:ext cx="4245260" cy="14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6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5B37A1-4946-48AF-8659-16034F14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62" y="1705310"/>
            <a:ext cx="2815181" cy="3800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2021</a:t>
            </a:r>
            <a:r>
              <a:rPr lang="en-GB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share</a:t>
            </a:r>
            <a:r>
              <a:rPr lang="uz-Cyrl-UZ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days PM</a:t>
            </a:r>
            <a:r>
              <a:rPr lang="uz-Cyrl-UZ" sz="1275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uz-Cyrl-UZ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concentrations 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WHO 24-hour limit (15 </a:t>
            </a:r>
            <a:r>
              <a:rPr lang="uz-Cyrl-UZ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μg/m</a:t>
            </a:r>
            <a:r>
              <a:rPr lang="uz-Cyrl-UZ" sz="1275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was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275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42% 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Astana</a:t>
            </a:r>
            <a:r>
              <a:rPr lang="ru-RU" sz="1275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75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75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61% 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Almaty</a:t>
            </a:r>
          </a:p>
          <a:p>
            <a:pPr algn="just"/>
            <a:endParaRPr lang="en-US" sz="1275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"polluted" days (&gt;15 </a:t>
            </a:r>
            <a:r>
              <a:rPr lang="uz-Cyrl-UZ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μg/m</a:t>
            </a:r>
            <a:r>
              <a:rPr lang="uz-Cyrl-UZ" sz="1275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were registered in winter:</a:t>
            </a:r>
          </a:p>
          <a:p>
            <a:pPr algn="just"/>
            <a:r>
              <a:rPr lang="en-US" sz="1275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98% of days 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Almaty</a:t>
            </a:r>
          </a:p>
          <a:p>
            <a:pPr algn="just"/>
            <a:r>
              <a:rPr lang="en-US" sz="1275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 of days 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Astana</a:t>
            </a:r>
          </a:p>
          <a:p>
            <a:pPr algn="just"/>
            <a:endParaRPr lang="en-US" sz="127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Daily concentrations over </a:t>
            </a:r>
            <a:r>
              <a:rPr lang="en-US" sz="127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120 </a:t>
            </a:r>
            <a:r>
              <a:rPr lang="en-US" sz="1275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US" sz="127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uz-Cyrl-UZ" sz="127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uz-Cyrl-UZ" sz="1275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27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(8-fold exceeding the WHO limits) </a:t>
            </a:r>
          </a:p>
          <a:p>
            <a:pPr algn="just"/>
            <a:r>
              <a:rPr lang="en-US" sz="127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5%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Almaty </a:t>
            </a:r>
          </a:p>
          <a:p>
            <a:pPr algn="just"/>
            <a:r>
              <a:rPr lang="en-US" sz="127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3% </a:t>
            </a:r>
            <a:r>
              <a:rPr lang="en-US" sz="127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Astana of the days in a year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4F2802-0BD4-4A03-B39F-3DE15649E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900" y="1645098"/>
            <a:ext cx="5889893" cy="3893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56CA2-E976-4129-8F92-1D06571538F3}"/>
              </a:ext>
            </a:extLst>
          </p:cNvPr>
          <p:cNvSpPr txBox="1"/>
          <p:nvPr/>
        </p:nvSpPr>
        <p:spPr>
          <a:xfrm>
            <a:off x="3581400" y="5908761"/>
            <a:ext cx="51974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frequency of days by the ranges of the average daily concentration of PM</a:t>
            </a:r>
            <a:r>
              <a:rPr lang="en-US" sz="1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0-15 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en-US" sz="1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15-30 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en-US" sz="1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30-60 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en-US" sz="1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60-120 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en-US" sz="1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&gt;120 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μg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</a:t>
            </a:r>
            <a:r>
              <a:rPr lang="en-US" sz="11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FD5C76-22E3-469D-84F6-FEDFA7BE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BC46-80F9-4755-A6BD-CC9DA8C077DD}" type="slidenum">
              <a:rPr lang="ru-RU" smtClean="0"/>
              <a:t>6</a:t>
            </a:fld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690EC-107A-9C8B-A6A2-2F68864C6CEA}"/>
              </a:ext>
            </a:extLst>
          </p:cNvPr>
          <p:cNvSpPr/>
          <p:nvPr/>
        </p:nvSpPr>
        <p:spPr>
          <a:xfrm>
            <a:off x="3019943" y="1510393"/>
            <a:ext cx="2068040" cy="214230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3182FA-A772-A219-D1D3-7EAA2E5C6739}"/>
              </a:ext>
            </a:extLst>
          </p:cNvPr>
          <p:cNvSpPr/>
          <p:nvPr/>
        </p:nvSpPr>
        <p:spPr>
          <a:xfrm>
            <a:off x="4871758" y="3440740"/>
            <a:ext cx="2068040" cy="214230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80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48C7A-0547-8D17-64D0-0F4F65C6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3" y="-50209"/>
            <a:ext cx="89280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Daily PM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concentrations</a:t>
            </a:r>
            <a:endParaRPr lang="ru-KZ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4481E-B10C-8789-3FCA-D22E10BB3319}"/>
              </a:ext>
            </a:extLst>
          </p:cNvPr>
          <p:cNvSpPr txBox="1"/>
          <p:nvPr/>
        </p:nvSpPr>
        <p:spPr>
          <a:xfrm>
            <a:off x="202417" y="6429791"/>
            <a:ext cx="506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Tursumbayeva et al., 2023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06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0E2C8E-F0D7-0A9B-63B3-138B1133B2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13750" y="6583363"/>
            <a:ext cx="730250" cy="274637"/>
          </a:xfrm>
        </p:spPr>
        <p:txBody>
          <a:bodyPr/>
          <a:lstStyle/>
          <a:p>
            <a:fld id="{D8695D82-52F3-462E-B212-AB27355343BF}" type="slidenum">
              <a:rPr lang="en-US" altLang="ru-RU" smtClean="0"/>
              <a:pPr/>
              <a:t>7</a:t>
            </a:fld>
            <a:endParaRPr lang="en-US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27EF7-718F-485E-F4B5-FED9F2B48597}"/>
              </a:ext>
            </a:extLst>
          </p:cNvPr>
          <p:cNvSpPr txBox="1"/>
          <p:nvPr/>
        </p:nvSpPr>
        <p:spPr>
          <a:xfrm>
            <a:off x="21121" y="169240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Premature mortality due to air pollution</a:t>
            </a:r>
            <a:r>
              <a:rPr lang="ru-RU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Central Asian countries </a:t>
            </a:r>
          </a:p>
          <a:p>
            <a:pPr algn="ctr"/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61 – 89 people per 100,000 of population in 2021</a:t>
            </a:r>
            <a:endParaRPr lang="kk-KZ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14807-FAA7-7767-D66B-755E5AD86D46}"/>
              </a:ext>
            </a:extLst>
          </p:cNvPr>
          <p:cNvSpPr txBox="1">
            <a:spLocks/>
          </p:cNvSpPr>
          <p:nvPr/>
        </p:nvSpPr>
        <p:spPr>
          <a:xfrm>
            <a:off x="304800" y="3791174"/>
            <a:ext cx="8534400" cy="54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damage due to premature deaths from air pollution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FEC2D1D6-5C90-58A4-8600-448EF196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" y="1135294"/>
            <a:ext cx="9144000" cy="221750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DAFE4FC-645A-1E4C-D873-1D4CA0B11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4" y="4771184"/>
            <a:ext cx="9010096" cy="131608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229265C6-E94A-8829-8748-C2A8CD3F3AE8}"/>
              </a:ext>
            </a:extLst>
          </p:cNvPr>
          <p:cNvSpPr txBox="1"/>
          <p:nvPr/>
        </p:nvSpPr>
        <p:spPr>
          <a:xfrm>
            <a:off x="252384" y="6246758"/>
            <a:ext cx="88961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https://www.euro.who.int/__data/assets/pdf_file/0004/276772/Economic-cost-health-impact-air-pollution-en.pdf#:~:text=the overall annual economic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cost,stood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at US%24 1.575 trillion.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KZ" sz="105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7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FF15C3E-0BC6-F10E-CC9B-6145A0AD3D36}"/>
              </a:ext>
            </a:extLst>
          </p:cNvPr>
          <p:cNvGrpSpPr/>
          <p:nvPr/>
        </p:nvGrpSpPr>
        <p:grpSpPr>
          <a:xfrm>
            <a:off x="178892" y="1442754"/>
            <a:ext cx="8579187" cy="5182650"/>
            <a:chOff x="-319249" y="551580"/>
            <a:chExt cx="11050572" cy="676440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AC36DB0-7C97-49D3-A931-2CF5398C5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2795"/>
            <a:stretch/>
          </p:blipFill>
          <p:spPr>
            <a:xfrm>
              <a:off x="323226" y="2989946"/>
              <a:ext cx="5088354" cy="365065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F7A990-45E6-413A-BC8D-639B57E829AE}"/>
                </a:ext>
              </a:extLst>
            </p:cNvPr>
            <p:cNvSpPr txBox="1"/>
            <p:nvPr/>
          </p:nvSpPr>
          <p:spPr>
            <a:xfrm>
              <a:off x="-319249" y="6914271"/>
              <a:ext cx="5528152" cy="401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Source: </a:t>
              </a:r>
              <a:r>
                <a:rPr lang="en-US" sz="1400" dirty="0" err="1">
                  <a:solidFill>
                    <a:srgbClr val="FF9300"/>
                  </a:solidFill>
                  <a:latin typeface="Arial" panose="020B0604020202020204" pitchFamily="34" charset="0"/>
                </a:rPr>
                <a:t>EcoExpert</a:t>
              </a:r>
              <a:r>
                <a:rPr lang="en-US" sz="1400" dirty="0">
                  <a:solidFill>
                    <a:srgbClr val="FF9300"/>
                  </a:solidFill>
                  <a:latin typeface="Arial" panose="020B0604020202020204" pitchFamily="34" charset="0"/>
                </a:rPr>
                <a:t>, 2020. </a:t>
              </a:r>
              <a:endParaRPr lang="ru-RU" sz="1800" dirty="0">
                <a:solidFill>
                  <a:srgbClr val="FF93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E30544-4BA1-44CF-B021-EB53F48AFE2F}"/>
                </a:ext>
              </a:extLst>
            </p:cNvPr>
            <p:cNvSpPr txBox="1"/>
            <p:nvPr/>
          </p:nvSpPr>
          <p:spPr>
            <a:xfrm>
              <a:off x="-52582" y="551580"/>
              <a:ext cx="5839970" cy="1762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Based on Official inventory estimations, </a:t>
              </a:r>
              <a:r>
                <a:rPr lang="en-US" sz="1500" u="sng" dirty="0">
                  <a:latin typeface="Arial" panose="020B0604020202020204" pitchFamily="34" charset="0"/>
                  <a:cs typeface="Arial" panose="020B0604020202020204" pitchFamily="34" charset="0"/>
                </a:rPr>
                <a:t>transportation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is the </a:t>
              </a:r>
              <a:r>
                <a:rPr lang="en-US" sz="1500" u="sng" dirty="0">
                  <a:latin typeface="Arial" panose="020B0604020202020204" pitchFamily="34" charset="0"/>
                  <a:cs typeface="Arial" panose="020B0604020202020204" pitchFamily="34" charset="0"/>
                </a:rPr>
                <a:t>main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u="sng" dirty="0"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of air pollution :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Almaty</a:t>
              </a:r>
              <a:r>
                <a:rPr lang="ru-RU" sz="15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52% 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Dushanbe</a:t>
              </a:r>
              <a:r>
                <a:rPr lang="ru-RU" sz="15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Astana</a:t>
              </a:r>
              <a:r>
                <a:rPr lang="ru-RU" sz="15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55%</a:t>
              </a: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Tashkent</a:t>
              </a:r>
              <a:r>
                <a:rPr lang="ru-RU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  <a:endPara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F29E1B-5696-4675-83F4-6C4F66735103}"/>
                </a:ext>
              </a:extLst>
            </p:cNvPr>
            <p:cNvSpPr txBox="1"/>
            <p:nvPr/>
          </p:nvSpPr>
          <p:spPr>
            <a:xfrm>
              <a:off x="6026426" y="610351"/>
              <a:ext cx="4704897" cy="1566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</a:rPr>
                <a:t>Air pollutant emissions (PM, SO</a:t>
              </a:r>
              <a:r>
                <a:rPr lang="en-US" sz="1800" baseline="-25000" dirty="0">
                  <a:latin typeface="Arial" panose="020B0604020202020204" pitchFamily="34" charset="0"/>
                </a:rPr>
                <a:t>2</a:t>
              </a:r>
              <a:r>
                <a:rPr lang="en-US" sz="1800" dirty="0">
                  <a:latin typeface="Arial" panose="020B0604020202020204" pitchFamily="34" charset="0"/>
                </a:rPr>
                <a:t>, NO</a:t>
              </a:r>
              <a:r>
                <a:rPr lang="en-US" sz="1800" baseline="-25000" dirty="0">
                  <a:latin typeface="Arial" panose="020B0604020202020204" pitchFamily="34" charset="0"/>
                </a:rPr>
                <a:t>2</a:t>
              </a:r>
              <a:r>
                <a:rPr lang="en-US" sz="1800" dirty="0">
                  <a:latin typeface="Arial" panose="020B0604020202020204" pitchFamily="34" charset="0"/>
                </a:rPr>
                <a:t>, CO, and others) are summed up without consideration of the toxicity of each pollutant.</a:t>
              </a:r>
              <a:endParaRPr lang="ru-RU" sz="1800" dirty="0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BCEE0F-E02B-4D53-A77C-90E55419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76" y="6458273"/>
            <a:ext cx="730250" cy="274320"/>
          </a:xfrm>
        </p:spPr>
        <p:txBody>
          <a:bodyPr/>
          <a:lstStyle/>
          <a:p>
            <a:fld id="{5580BC46-80F9-4755-A6BD-CC9DA8C077DD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3E42C5-17B4-3F73-E41B-29512898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3" y="-50209"/>
            <a:ext cx="89280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Official inventory estimations of pollutant emissions: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Incorrect inventory methodology</a:t>
            </a:r>
            <a:endParaRPr lang="ru-KZ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E3E1D-E591-CFD3-7925-535B2DE6F777}"/>
              </a:ext>
            </a:extLst>
          </p:cNvPr>
          <p:cNvSpPr txBox="1"/>
          <p:nvPr/>
        </p:nvSpPr>
        <p:spPr>
          <a:xfrm>
            <a:off x="1920208" y="2960359"/>
            <a:ext cx="5303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432FF"/>
                </a:solidFill>
                <a:latin typeface="Helvetica" pitchFamily="2" charset="0"/>
              </a:rPr>
              <a:t>E</a:t>
            </a:r>
            <a:r>
              <a:rPr lang="en-GB" sz="1800" dirty="0">
                <a:solidFill>
                  <a:srgbClr val="0432FF"/>
                </a:solidFill>
                <a:effectLst/>
                <a:latin typeface="Helvetica" pitchFamily="2" charset="0"/>
              </a:rPr>
              <a:t>missions inventory study for Almaty, Kazakhstan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EBAF53-63CC-A8FB-544E-75917CBA9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10" y="3531925"/>
            <a:ext cx="4135216" cy="28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DF8471D3-01E7-B2A9-7CA1-C2B6DDD85CEC}"/>
              </a:ext>
            </a:extLst>
          </p:cNvPr>
          <p:cNvSpPr txBox="1"/>
          <p:nvPr/>
        </p:nvSpPr>
        <p:spPr>
          <a:xfrm>
            <a:off x="7086600" y="3070117"/>
            <a:ext cx="22515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EPA, 2022;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European Environment Agency, 2022;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Government of Canada, 2022.</a:t>
            </a:r>
            <a:endParaRPr lang="ru-RU"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5BBE-52E3-D9C6-A0CD-0348E3D6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" y="37569"/>
            <a:ext cx="8928097" cy="1325563"/>
          </a:xfrm>
        </p:spPr>
        <p:txBody>
          <a:bodyPr>
            <a:normAutofit fontScale="90000"/>
          </a:bodyPr>
          <a:lstStyle/>
          <a:p>
            <a:r>
              <a:rPr lang="kk-K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Inventory estimations in the US, Canada, China, and the EU share of air pollutant emissions by the source is presented separately for each pollutant 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30D94F-1F3A-C984-D8F5-E97CA7F6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0" y="1886285"/>
            <a:ext cx="7262689" cy="40781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B1AA2D1-D71C-B8D5-F2BD-FC86A45982EC}"/>
              </a:ext>
            </a:extLst>
          </p:cNvPr>
          <p:cNvSpPr txBox="1"/>
          <p:nvPr/>
        </p:nvSpPr>
        <p:spPr>
          <a:xfrm>
            <a:off x="70940" y="6377539"/>
            <a:ext cx="9146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solidFill>
                  <a:srgbClr val="FF9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Nation’s Air. Trends through 2022 by EPA. https://</a:t>
            </a:r>
            <a:r>
              <a:rPr lang="en-US" sz="1400" dirty="0" err="1">
                <a:solidFill>
                  <a:srgbClr val="FF9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gispub.epa.gov</a:t>
            </a:r>
            <a:r>
              <a:rPr lang="en-US" sz="1400" dirty="0">
                <a:solidFill>
                  <a:srgbClr val="FF9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/air/</a:t>
            </a:r>
            <a:r>
              <a:rPr lang="en-US" sz="1400" dirty="0" err="1">
                <a:solidFill>
                  <a:srgbClr val="FF9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trendsreport</a:t>
            </a:r>
            <a:r>
              <a:rPr lang="en-US" sz="1400" dirty="0">
                <a:solidFill>
                  <a:srgbClr val="FF9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/2023/#</a:t>
            </a:r>
            <a:r>
              <a:rPr lang="en-US" sz="1400" dirty="0" err="1">
                <a:solidFill>
                  <a:srgbClr val="FF9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air_pollution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890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Другая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6B12E8-C5CD-4EF8-9C0C-67487BF6DA02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678EFAF3-6E37-4412-9136-A22B61AF5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12B634-FDBD-4765-A9AF-292A5FB7FF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17256</TotalTime>
  <Words>1945</Words>
  <Application>Microsoft Office PowerPoint</Application>
  <PresentationFormat>On-screen Show (4:3)</PresentationFormat>
  <Paragraphs>191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Интеграл</vt:lpstr>
      <vt:lpstr>Air quality in Central Asian cities</vt:lpstr>
      <vt:lpstr>   Cities of Central Asia:  New hotspots of air pollution in the world  </vt:lpstr>
      <vt:lpstr>PowerPoint Presentation</vt:lpstr>
      <vt:lpstr>WHO, EU, and Kazakhstan limit values for pollutants in the air</vt:lpstr>
      <vt:lpstr>Higher PM2.5 concentrations in winter in the cities of СA could be associated with the increase in energy demand for heating</vt:lpstr>
      <vt:lpstr>Daily PM2.5 concentrations</vt:lpstr>
      <vt:lpstr>PowerPoint Presentation</vt:lpstr>
      <vt:lpstr> Official inventory estimations of pollutant emissions: Incorrect inventory methodology</vt:lpstr>
      <vt:lpstr> Inventory estimations in the US, Canada, China, and the EU share of air pollutant emissions by the source is presented separately for each pollutant </vt:lpstr>
      <vt:lpstr> Official inventory estimations of pollutant emissions in Almaty, Kazakhstan</vt:lpstr>
      <vt:lpstr>PM2.5 concentrations during the lockdown</vt:lpstr>
      <vt:lpstr> Main contributors of PM2.5</vt:lpstr>
      <vt:lpstr>Air pollution in Kazakhstan</vt:lpstr>
      <vt:lpstr>Potential sources of air pollution</vt:lpstr>
      <vt:lpstr>Kazakhstan is the largest and economically stable country with an above–average income in CA</vt:lpstr>
      <vt:lpstr>Kazakhstan installed capacity and electricity production </vt:lpstr>
      <vt:lpstr>The average wear of 37 Coal-fired power plants operating in Kazakhstan is 66%</vt:lpstr>
      <vt:lpstr>The air quality in Almaty is one of the lowest in Kazakhstan </vt:lpstr>
      <vt:lpstr>PowerPoint Presentation</vt:lpstr>
      <vt:lpstr>Mortality and economic costs of air pollution in 2022 attributable to exposure to high concentrations of PM2.5</vt:lpstr>
      <vt:lpstr>Information on sources of air pollution is crucial</vt:lpstr>
      <vt:lpstr>PowerPoint Presentation</vt:lpstr>
    </vt:vector>
  </TitlesOfParts>
  <Company>InnerStace Productions,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</dc:creator>
  <cp:lastModifiedBy>Байматова Насиба</cp:lastModifiedBy>
  <cp:revision>821</cp:revision>
  <dcterms:created xsi:type="dcterms:W3CDTF">2001-09-20T20:46:55Z</dcterms:created>
  <dcterms:modified xsi:type="dcterms:W3CDTF">2023-11-26T04:57:31Z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2023-11-26T04:57:30Z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741e33a2-2125-4e8b-865c-21f2dd07bb77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Интеграл:5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2" name="MediaServiceImageTags">
    <vt:lpwstr/>
  </property>
</Properties>
</file>