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  <p:sldMasterId id="2147483791" r:id="rId5"/>
    <p:sldMasterId id="2147483813" r:id="rId6"/>
    <p:sldMasterId id="2147483843" r:id="rId7"/>
    <p:sldMasterId id="2147483855" r:id="rId8"/>
    <p:sldMasterId id="2147483869" r:id="rId9"/>
  </p:sldMasterIdLst>
  <p:notesMasterIdLst>
    <p:notesMasterId r:id="rId22"/>
  </p:notesMasterIdLst>
  <p:handoutMasterIdLst>
    <p:handoutMasterId r:id="rId23"/>
  </p:handoutMasterIdLst>
  <p:sldIdLst>
    <p:sldId id="985" r:id="rId10"/>
    <p:sldId id="980" r:id="rId11"/>
    <p:sldId id="986" r:id="rId12"/>
    <p:sldId id="987" r:id="rId13"/>
    <p:sldId id="988" r:id="rId14"/>
    <p:sldId id="992" r:id="rId15"/>
    <p:sldId id="993" r:id="rId16"/>
    <p:sldId id="990" r:id="rId17"/>
    <p:sldId id="976" r:id="rId18"/>
    <p:sldId id="983" r:id="rId19"/>
    <p:sldId id="981" r:id="rId20"/>
    <p:sldId id="978" r:id="rId21"/>
  </p:sldIdLst>
  <p:sldSz cx="24387175" cy="13716000"/>
  <p:notesSz cx="992663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4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D7723"/>
    <a:srgbClr val="0066FF"/>
    <a:srgbClr val="C1C9D5"/>
    <a:srgbClr val="06546D"/>
    <a:srgbClr val="097EA3"/>
    <a:srgbClr val="00CC99"/>
    <a:srgbClr val="CAF0FC"/>
    <a:srgbClr val="60D2F6"/>
    <a:srgbClr val="4D5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0988A4-B004-7F7E-8415-2322FD69B6E5}" v="46" dt="2023-11-22T08:50:10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681" autoAdjust="0"/>
  </p:normalViewPr>
  <p:slideViewPr>
    <p:cSldViewPr snapToGrid="0">
      <p:cViewPr>
        <p:scale>
          <a:sx n="60" d="100"/>
          <a:sy n="60" d="100"/>
        </p:scale>
        <p:origin x="328" y="32"/>
      </p:cViewPr>
      <p:guideLst>
        <p:guide orient="horz" pos="4344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. Jaer" userId="S::mjaer@adb.org::24516d07-c038-4652-b492-66262c9cd967" providerId="AD" clId="Web-{A50988A4-B004-7F7E-8415-2322FD69B6E5}"/>
    <pc:docChg chg="mod modSld modMainMaster">
      <pc:chgData name="Martin S. Jaer" userId="S::mjaer@adb.org::24516d07-c038-4652-b492-66262c9cd967" providerId="AD" clId="Web-{A50988A4-B004-7F7E-8415-2322FD69B6E5}" dt="2023-11-22T08:50:10.032" v="25" actId="20577"/>
      <pc:docMkLst>
        <pc:docMk/>
      </pc:docMkLst>
      <pc:sldChg chg="modSp">
        <pc:chgData name="Martin S. Jaer" userId="S::mjaer@adb.org::24516d07-c038-4652-b492-66262c9cd967" providerId="AD" clId="Web-{A50988A4-B004-7F7E-8415-2322FD69B6E5}" dt="2023-11-22T08:50:10.032" v="25" actId="20577"/>
        <pc:sldMkLst>
          <pc:docMk/>
          <pc:sldMk cId="3400730635" sldId="978"/>
        </pc:sldMkLst>
        <pc:spChg chg="mod">
          <ac:chgData name="Martin S. Jaer" userId="S::mjaer@adb.org::24516d07-c038-4652-b492-66262c9cd967" providerId="AD" clId="Web-{A50988A4-B004-7F7E-8415-2322FD69B6E5}" dt="2023-11-22T08:50:10.032" v="25" actId="20577"/>
          <ac:spMkLst>
            <pc:docMk/>
            <pc:sldMk cId="3400730635" sldId="978"/>
            <ac:spMk id="48" creationId="{6D1BEAB2-AD90-0CFD-20DF-7AB59EF6C2E1}"/>
          </ac:spMkLst>
        </pc:spChg>
        <pc:spChg chg="mod">
          <ac:chgData name="Martin S. Jaer" userId="S::mjaer@adb.org::24516d07-c038-4652-b492-66262c9cd967" providerId="AD" clId="Web-{A50988A4-B004-7F7E-8415-2322FD69B6E5}" dt="2023-11-22T08:48:40.560" v="22" actId="20577"/>
          <ac:spMkLst>
            <pc:docMk/>
            <pc:sldMk cId="3400730635" sldId="978"/>
            <ac:spMk id="130" creationId="{59F8B9B1-B9D7-A8B2-EB75-5490F6F4CBF5}"/>
          </ac:spMkLst>
        </pc:spChg>
      </pc:sldChg>
      <pc:sldMasterChg chg="addSp">
        <pc:chgData name="Martin S. Jaer" userId="S::mjaer@adb.org::24516d07-c038-4652-b492-66262c9cd967" providerId="AD" clId="Web-{A50988A4-B004-7F7E-8415-2322FD69B6E5}" dt="2023-11-22T08:45:17.412" v="0" actId="33475"/>
        <pc:sldMasterMkLst>
          <pc:docMk/>
          <pc:sldMasterMk cId="1701440564" sldId="2147483728"/>
        </pc:sldMasterMkLst>
        <pc:spChg chg="add">
          <ac:chgData name="Martin S. Jaer" userId="S::mjaer@adb.org::24516d07-c038-4652-b492-66262c9cd967" providerId="AD" clId="Web-{A50988A4-B004-7F7E-8415-2322FD69B6E5}" dt="2023-11-22T08:45:17.412" v="0" actId="33475"/>
          <ac:spMkLst>
            <pc:docMk/>
            <pc:sldMasterMk cId="1701440564" sldId="2147483728"/>
            <ac:spMk id="3" creationId="{B88D28AC-B281-595E-2740-2574AD714AC4}"/>
          </ac:spMkLst>
        </pc:spChg>
      </pc:sldMasterChg>
      <pc:sldMasterChg chg="addSp">
        <pc:chgData name="Martin S. Jaer" userId="S::mjaer@adb.org::24516d07-c038-4652-b492-66262c9cd967" providerId="AD" clId="Web-{A50988A4-B004-7F7E-8415-2322FD69B6E5}" dt="2023-11-22T08:45:17.412" v="0" actId="33475"/>
        <pc:sldMasterMkLst>
          <pc:docMk/>
          <pc:sldMasterMk cId="3971228485" sldId="2147483791"/>
        </pc:sldMasterMkLst>
        <pc:spChg chg="add">
          <ac:chgData name="Martin S. Jaer" userId="S::mjaer@adb.org::24516d07-c038-4652-b492-66262c9cd967" providerId="AD" clId="Web-{A50988A4-B004-7F7E-8415-2322FD69B6E5}" dt="2023-11-22T08:45:17.412" v="0" actId="33475"/>
          <ac:spMkLst>
            <pc:docMk/>
            <pc:sldMasterMk cId="3971228485" sldId="2147483791"/>
            <ac:spMk id="3" creationId="{328C4FF6-E099-A191-06A5-276B130BFEF6}"/>
          </ac:spMkLst>
        </pc:spChg>
      </pc:sldMasterChg>
      <pc:sldMasterChg chg="addSp">
        <pc:chgData name="Martin S. Jaer" userId="S::mjaer@adb.org::24516d07-c038-4652-b492-66262c9cd967" providerId="AD" clId="Web-{A50988A4-B004-7F7E-8415-2322FD69B6E5}" dt="2023-11-22T08:45:17.412" v="0" actId="33475"/>
        <pc:sldMasterMkLst>
          <pc:docMk/>
          <pc:sldMasterMk cId="1834818995" sldId="2147483813"/>
        </pc:sldMasterMkLst>
        <pc:spChg chg="add">
          <ac:chgData name="Martin S. Jaer" userId="S::mjaer@adb.org::24516d07-c038-4652-b492-66262c9cd967" providerId="AD" clId="Web-{A50988A4-B004-7F7E-8415-2322FD69B6E5}" dt="2023-11-22T08:45:17.412" v="0" actId="33475"/>
          <ac:spMkLst>
            <pc:docMk/>
            <pc:sldMasterMk cId="1834818995" sldId="2147483813"/>
            <ac:spMk id="3" creationId="{4120722C-0905-EA03-A277-8D807B8C4288}"/>
          </ac:spMkLst>
        </pc:spChg>
      </pc:sldMasterChg>
      <pc:sldMasterChg chg="addSp">
        <pc:chgData name="Martin S. Jaer" userId="S::mjaer@adb.org::24516d07-c038-4652-b492-66262c9cd967" providerId="AD" clId="Web-{A50988A4-B004-7F7E-8415-2322FD69B6E5}" dt="2023-11-22T08:45:17.412" v="0" actId="33475"/>
        <pc:sldMasterMkLst>
          <pc:docMk/>
          <pc:sldMasterMk cId="2492997098" sldId="2147483843"/>
        </pc:sldMasterMkLst>
        <pc:spChg chg="add">
          <ac:chgData name="Martin S. Jaer" userId="S::mjaer@adb.org::24516d07-c038-4652-b492-66262c9cd967" providerId="AD" clId="Web-{A50988A4-B004-7F7E-8415-2322FD69B6E5}" dt="2023-11-22T08:45:17.412" v="0" actId="33475"/>
          <ac:spMkLst>
            <pc:docMk/>
            <pc:sldMasterMk cId="2492997098" sldId="2147483843"/>
            <ac:spMk id="8" creationId="{E814FE56-7F4D-0D61-7051-8126F692B3E7}"/>
          </ac:spMkLst>
        </pc:spChg>
      </pc:sldMasterChg>
      <pc:sldMasterChg chg="addSp">
        <pc:chgData name="Martin S. Jaer" userId="S::mjaer@adb.org::24516d07-c038-4652-b492-66262c9cd967" providerId="AD" clId="Web-{A50988A4-B004-7F7E-8415-2322FD69B6E5}" dt="2023-11-22T08:45:17.412" v="0" actId="33475"/>
        <pc:sldMasterMkLst>
          <pc:docMk/>
          <pc:sldMasterMk cId="291674933" sldId="2147483855"/>
        </pc:sldMasterMkLst>
        <pc:spChg chg="add">
          <ac:chgData name="Martin S. Jaer" userId="S::mjaer@adb.org::24516d07-c038-4652-b492-66262c9cd967" providerId="AD" clId="Web-{A50988A4-B004-7F7E-8415-2322FD69B6E5}" dt="2023-11-22T08:45:17.412" v="0" actId="33475"/>
          <ac:spMkLst>
            <pc:docMk/>
            <pc:sldMasterMk cId="291674933" sldId="2147483855"/>
            <ac:spMk id="8" creationId="{C4BDA964-1900-21FF-0A2F-D857DBB03457}"/>
          </ac:spMkLst>
        </pc:spChg>
      </pc:sldMasterChg>
      <pc:sldMasterChg chg="addSp">
        <pc:chgData name="Martin S. Jaer" userId="S::mjaer@adb.org::24516d07-c038-4652-b492-66262c9cd967" providerId="AD" clId="Web-{A50988A4-B004-7F7E-8415-2322FD69B6E5}" dt="2023-11-22T08:45:17.412" v="0" actId="33475"/>
        <pc:sldMasterMkLst>
          <pc:docMk/>
          <pc:sldMasterMk cId="3567912874" sldId="2147483869"/>
        </pc:sldMasterMkLst>
        <pc:spChg chg="add">
          <ac:chgData name="Martin S. Jaer" userId="S::mjaer@adb.org::24516d07-c038-4652-b492-66262c9cd967" providerId="AD" clId="Web-{A50988A4-B004-7F7E-8415-2322FD69B6E5}" dt="2023-11-22T08:45:17.412" v="0" actId="33475"/>
          <ac:spMkLst>
            <pc:docMk/>
            <pc:sldMasterMk cId="3567912874" sldId="2147483869"/>
            <ac:spMk id="8" creationId="{D8F9884E-8826-257E-FC88-2C4159B13D61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RES power generation, billion kWh by 2030.</a:t>
            </a:r>
            <a:endParaRPr lang="ru-RU" dirty="0"/>
          </a:p>
        </c:rich>
      </c:tx>
      <c:layout>
        <c:manualLayout>
          <c:xMode val="edge"/>
          <c:yMode val="edge"/>
          <c:x val="0.1369803051588902"/>
          <c:y val="4.72869470066420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279039047276254E-2"/>
          <c:y val="4.7296265435654523E-2"/>
          <c:w val="0.9543606779852698"/>
          <c:h val="0.78295353585019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ВИЭ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6799-4B68-B2F0-499C8109C303}"/>
              </c:ext>
            </c:extLst>
          </c:dPt>
          <c:dPt>
            <c:idx val="10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6799-4B68-B2F0-499C8109C303}"/>
              </c:ext>
            </c:extLst>
          </c:dPt>
          <c:dPt>
            <c:idx val="11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6799-4B68-B2F0-499C8109C303}"/>
              </c:ext>
            </c:extLst>
          </c:dPt>
          <c:dPt>
            <c:idx val="1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6799-4B68-B2F0-499C8109C303}"/>
              </c:ext>
            </c:extLst>
          </c:dPt>
          <c:dPt>
            <c:idx val="13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6799-4B68-B2F0-499C8109C303}"/>
              </c:ext>
            </c:extLst>
          </c:dPt>
          <c:dPt>
            <c:idx val="14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6799-4B68-B2F0-499C8109C303}"/>
              </c:ext>
            </c:extLst>
          </c:dPt>
          <c:dPt>
            <c:idx val="15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6799-4B68-B2F0-499C8109C303}"/>
              </c:ext>
            </c:extLst>
          </c:dPt>
          <c:dPt>
            <c:idx val="16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F-6799-4B68-B2F0-499C8109C303}"/>
              </c:ext>
            </c:extLst>
          </c:dPt>
          <c:dLbls>
            <c:dLbl>
              <c:idx val="0"/>
              <c:layout>
                <c:manualLayout>
                  <c:x val="1.0762995533187358E-3"/>
                  <c:y val="-6.1194872596830922E-2"/>
                </c:manualLayout>
              </c:layout>
              <c:tx>
                <c:rich>
                  <a:bodyPr/>
                  <a:lstStyle/>
                  <a:p>
                    <a:fld id="{819BC66A-C070-4E33-9196-177696D5500B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6799-4B68-B2F0-499C8109C303}"/>
                </c:ext>
              </c:extLst>
            </c:dLbl>
            <c:dLbl>
              <c:idx val="1"/>
              <c:layout>
                <c:manualLayout>
                  <c:x val="2.1525991066374717E-3"/>
                  <c:y val="-6.1194872596831019E-2"/>
                </c:manualLayout>
              </c:layout>
              <c:tx>
                <c:rich>
                  <a:bodyPr/>
                  <a:lstStyle/>
                  <a:p>
                    <a:fld id="{8F663581-4F71-4428-A788-CFEBAACDA153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799-4B68-B2F0-499C8109C303}"/>
                </c:ext>
              </c:extLst>
            </c:dLbl>
            <c:dLbl>
              <c:idx val="2"/>
              <c:layout>
                <c:manualLayout>
                  <c:x val="1.0762995533187358E-3"/>
                  <c:y val="-6.1194872596830922E-2"/>
                </c:manualLayout>
              </c:layout>
              <c:tx>
                <c:rich>
                  <a:bodyPr/>
                  <a:lstStyle/>
                  <a:p>
                    <a:fld id="{D15C8650-F286-46B5-A9B8-D04906B59750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6799-4B68-B2F0-499C8109C303}"/>
                </c:ext>
              </c:extLst>
            </c:dLbl>
            <c:dLbl>
              <c:idx val="3"/>
              <c:layout>
                <c:manualLayout>
                  <c:x val="-1.0762995533187358E-3"/>
                  <c:y val="-6.9539627950944233E-2"/>
                </c:manualLayout>
              </c:layout>
              <c:tx>
                <c:rich>
                  <a:bodyPr/>
                  <a:lstStyle/>
                  <a:p>
                    <a:fld id="{15875697-7679-422A-A6D1-56CFC3C45E0A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799-4B68-B2F0-499C8109C303}"/>
                </c:ext>
              </c:extLst>
            </c:dLbl>
            <c:dLbl>
              <c:idx val="4"/>
              <c:layout>
                <c:manualLayout>
                  <c:x val="-4.3051982132749824E-3"/>
                  <c:y val="-7.2321213068981996E-2"/>
                </c:manualLayout>
              </c:layout>
              <c:tx>
                <c:rich>
                  <a:bodyPr/>
                  <a:lstStyle/>
                  <a:p>
                    <a:fld id="{C20DBD47-88B1-4AE4-BCA9-F6C97991502E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6799-4B68-B2F0-499C8109C303}"/>
                </c:ext>
              </c:extLst>
            </c:dLbl>
            <c:dLbl>
              <c:idx val="5"/>
              <c:layout>
                <c:manualLayout>
                  <c:x val="0"/>
                  <c:y val="-0.11404498983954864"/>
                </c:manualLayout>
              </c:layout>
              <c:tx>
                <c:rich>
                  <a:bodyPr/>
                  <a:lstStyle/>
                  <a:p>
                    <a:fld id="{5BE91371-C780-4977-9A75-331BE21926EC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6799-4B68-B2F0-499C8109C303}"/>
                </c:ext>
              </c:extLst>
            </c:dLbl>
            <c:dLbl>
              <c:idx val="6"/>
              <c:layout>
                <c:manualLayout>
                  <c:x val="1.0762995533186569E-3"/>
                  <c:y val="-0.13629767078385069"/>
                </c:manualLayout>
              </c:layout>
              <c:tx>
                <c:rich>
                  <a:bodyPr/>
                  <a:lstStyle/>
                  <a:p>
                    <a:fld id="{F94A5CE7-D5B5-4C85-A5D2-08258897C527}" type="VALUE">
                      <a:rPr lang="en-US" sz="1600" b="1" dirty="0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6799-4B68-B2F0-499C8109C303}"/>
                </c:ext>
              </c:extLst>
            </c:dLbl>
            <c:dLbl>
              <c:idx val="7"/>
              <c:layout>
                <c:manualLayout>
                  <c:x val="-1.0762995533187358E-3"/>
                  <c:y val="-0.15020559637403952"/>
                </c:manualLayout>
              </c:layout>
              <c:tx>
                <c:rich>
                  <a:bodyPr/>
                  <a:lstStyle/>
                  <a:p>
                    <a:fld id="{5D2C7B1D-9DD8-4544-B2ED-D9D893C60510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6799-4B68-B2F0-499C8109C303}"/>
                </c:ext>
              </c:extLst>
            </c:dLbl>
            <c:dLbl>
              <c:idx val="8"/>
              <c:layout>
                <c:manualLayout>
                  <c:x val="-3.2288986599562073E-3"/>
                  <c:y val="-0.16133193684619071"/>
                </c:manualLayout>
              </c:layout>
              <c:tx>
                <c:rich>
                  <a:bodyPr/>
                  <a:lstStyle/>
                  <a:p>
                    <a:fld id="{6455006E-DF3A-471E-8BF8-F67C0D8639F7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6799-4B68-B2F0-499C8109C303}"/>
                </c:ext>
              </c:extLst>
            </c:dLbl>
            <c:dLbl>
              <c:idx val="9"/>
              <c:layout>
                <c:manualLayout>
                  <c:x val="0"/>
                  <c:y val="-0.18382017560530622"/>
                </c:manualLayout>
              </c:layout>
              <c:tx>
                <c:rich>
                  <a:bodyPr/>
                  <a:lstStyle/>
                  <a:p>
                    <a:fld id="{44C7C39E-1C19-47AB-8296-86C916D5A99A}" type="VALUE">
                      <a:rPr lang="en-US" sz="1600" b="1">
                        <a:solidFill>
                          <a:srgbClr val="00B050"/>
                        </a:solidFill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99-4B68-B2F0-499C8109C303}"/>
                </c:ext>
              </c:extLst>
            </c:dLbl>
            <c:dLbl>
              <c:idx val="10"/>
              <c:layout>
                <c:manualLayout>
                  <c:x val="1.0762995533187358E-3"/>
                  <c:y val="-0.20772074195142345"/>
                </c:manualLayout>
              </c:layout>
              <c:tx>
                <c:rich>
                  <a:bodyPr/>
                  <a:lstStyle/>
                  <a:p>
                    <a:fld id="{2B41A15F-278D-4802-9C32-EF08756370B3}" type="VALUE">
                      <a:rPr lang="en-US" sz="1600" b="1" dirty="0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99-4B68-B2F0-499C8109C303}"/>
                </c:ext>
              </c:extLst>
            </c:dLbl>
            <c:dLbl>
              <c:idx val="11"/>
              <c:layout>
                <c:manualLayout>
                  <c:x val="-1.0762995533188148E-3"/>
                  <c:y val="-0.20583729873479492"/>
                </c:manualLayout>
              </c:layout>
              <c:tx>
                <c:rich>
                  <a:bodyPr/>
                  <a:lstStyle/>
                  <a:p>
                    <a:fld id="{5ED6625E-3924-4ABB-B7F2-DE8A06FF9510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799-4B68-B2F0-499C8109C303}"/>
                </c:ext>
              </c:extLst>
            </c:dLbl>
            <c:dLbl>
              <c:idx val="12"/>
              <c:layout>
                <c:manualLayout>
                  <c:x val="-4.3051982132749434E-3"/>
                  <c:y val="-0.23831839864685084"/>
                </c:manualLayout>
              </c:layout>
              <c:tx>
                <c:rich>
                  <a:bodyPr/>
                  <a:lstStyle/>
                  <a:p>
                    <a:fld id="{26EC74D6-C734-41D7-A1ED-47201CF80C52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799-4B68-B2F0-499C8109C303}"/>
                </c:ext>
              </c:extLst>
            </c:dLbl>
            <c:dLbl>
              <c:idx val="13"/>
              <c:layout>
                <c:manualLayout>
                  <c:x val="-5.381497766593679E-3"/>
                  <c:y val="-0.26660505910524918"/>
                </c:manualLayout>
              </c:layout>
              <c:tx>
                <c:rich>
                  <a:bodyPr/>
                  <a:lstStyle/>
                  <a:p>
                    <a:fld id="{B70586F4-AD02-4303-B8BB-312B3E7F8834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799-4B68-B2F0-499C8109C303}"/>
                </c:ext>
              </c:extLst>
            </c:dLbl>
            <c:dLbl>
              <c:idx val="14"/>
              <c:layout>
                <c:manualLayout>
                  <c:x val="-4.3051982132749434E-3"/>
                  <c:y val="-0.29484802251200359"/>
                </c:manualLayout>
              </c:layout>
              <c:tx>
                <c:rich>
                  <a:bodyPr/>
                  <a:lstStyle/>
                  <a:p>
                    <a:fld id="{E7B3C77F-A34E-4CBC-866C-55C217C47B5A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799-4B68-B2F0-499C8109C303}"/>
                </c:ext>
              </c:extLst>
            </c:dLbl>
            <c:dLbl>
              <c:idx val="15"/>
              <c:layout>
                <c:manualLayout>
                  <c:x val="-2.1525991066374717E-3"/>
                  <c:y val="-0.3393533844006078"/>
                </c:manualLayout>
              </c:layout>
              <c:tx>
                <c:rich>
                  <a:bodyPr/>
                  <a:lstStyle/>
                  <a:p>
                    <a:fld id="{D50F9F52-0F64-4615-86EE-53DA370FA32B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799-4B68-B2F0-499C8109C303}"/>
                </c:ext>
              </c:extLst>
            </c:dLbl>
            <c:dLbl>
              <c:idx val="16"/>
              <c:layout>
                <c:manualLayout>
                  <c:x val="2.1525991066373138E-3"/>
                  <c:y val="-0.41167459746958984"/>
                </c:manualLayout>
              </c:layout>
              <c:tx>
                <c:rich>
                  <a:bodyPr/>
                  <a:lstStyle/>
                  <a:p>
                    <a:fld id="{0EB5A724-5D57-404A-A2B9-B1E7D58F79D0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799-4B68-B2F0-499C8109C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 (план)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0.57799999999999996</c:v>
                </c:pt>
                <c:pt idx="1">
                  <c:v>0.70299999999999996</c:v>
                </c:pt>
                <c:pt idx="2" formatCode="0.00">
                  <c:v>0.92700000000000005</c:v>
                </c:pt>
                <c:pt idx="3" formatCode="0.00">
                  <c:v>1.1000000000000001</c:v>
                </c:pt>
                <c:pt idx="4" formatCode="0.00">
                  <c:v>1.35</c:v>
                </c:pt>
                <c:pt idx="5" formatCode="0.00">
                  <c:v>2.4</c:v>
                </c:pt>
                <c:pt idx="6" formatCode="0.00">
                  <c:v>3.24</c:v>
                </c:pt>
                <c:pt idx="7" formatCode="0.00">
                  <c:v>4.2</c:v>
                </c:pt>
                <c:pt idx="8">
                  <c:v>5.0999999999999996</c:v>
                </c:pt>
                <c:pt idx="9">
                  <c:v>6</c:v>
                </c:pt>
                <c:pt idx="10">
                  <c:v>6.5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12</c:v>
                </c:pt>
                <c:pt idx="1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0-4C62-B0F2-2D610381B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05234960"/>
        <c:axId val="205244368"/>
      </c:barChart>
      <c:catAx>
        <c:axId val="20523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5244368"/>
        <c:crosses val="autoZero"/>
        <c:auto val="1"/>
        <c:lblAlgn val="ctr"/>
        <c:lblOffset val="100"/>
        <c:noMultiLvlLbl val="0"/>
      </c:catAx>
      <c:valAx>
        <c:axId val="205244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23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Dynamics of RES installed capacity growth, MW</a:t>
            </a:r>
            <a:endParaRPr lang="ru-RU" dirty="0"/>
          </a:p>
        </c:rich>
      </c:tx>
      <c:layout>
        <c:manualLayout>
          <c:xMode val="edge"/>
          <c:yMode val="edge"/>
          <c:x val="0.17447936345046963"/>
          <c:y val="6.11147376264912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79305358790101E-2"/>
          <c:y val="5.8638387706602103E-2"/>
          <c:w val="0.9543606779852698"/>
          <c:h val="0.78295353585019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ВИЭ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D257-467B-94DE-B08ADC1AA4FE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D257-467B-94DE-B08ADC1AA4FE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D257-467B-94DE-B08ADC1AA4FE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D257-467B-94DE-B08ADC1AA4FE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D257-467B-94DE-B08ADC1AA4FE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D257-467B-94DE-B08ADC1AA4FE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D257-467B-94DE-B08ADC1AA4FE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F-D257-467B-94DE-B08ADC1AA4FE}"/>
              </c:ext>
            </c:extLst>
          </c:dPt>
          <c:dLbls>
            <c:dLbl>
              <c:idx val="0"/>
              <c:layout>
                <c:manualLayout>
                  <c:x val="4.1669852058900635E-3"/>
                  <c:y val="-6.8052180482956137E-2"/>
                </c:manualLayout>
              </c:layout>
              <c:tx>
                <c:rich>
                  <a:bodyPr/>
                  <a:lstStyle/>
                  <a:p>
                    <a:fld id="{C9FCE257-5B6A-4053-AFA6-CCD0DF68DD94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D257-467B-94DE-B08ADC1AA4FE}"/>
                </c:ext>
              </c:extLst>
            </c:dLbl>
            <c:dLbl>
              <c:idx val="1"/>
              <c:layout>
                <c:manualLayout>
                  <c:x val="-1.9098461566605126E-17"/>
                  <c:y val="-6.8052180482956137E-2"/>
                </c:manualLayout>
              </c:layout>
              <c:tx>
                <c:rich>
                  <a:bodyPr/>
                  <a:lstStyle/>
                  <a:p>
                    <a:fld id="{C17AC4AB-4662-4993-AFA7-502A58DC0186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257-467B-94DE-B08ADC1AA4FE}"/>
                </c:ext>
              </c:extLst>
            </c:dLbl>
            <c:dLbl>
              <c:idx val="2"/>
              <c:layout>
                <c:manualLayout>
                  <c:x val="-3.8196923133210251E-17"/>
                  <c:y val="-6.805218048295619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Century Gothic" panose="020B0502020202020204" pitchFamily="34" charset="0"/>
                      </a:rPr>
                      <a:t>295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D257-467B-94DE-B08ADC1AA4FE}"/>
                </c:ext>
              </c:extLst>
            </c:dLbl>
            <c:dLbl>
              <c:idx val="3"/>
              <c:layout>
                <c:manualLayout>
                  <c:x val="-3.8196923133210251E-17"/>
                  <c:y val="-6.238116544270980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Century Gothic" panose="020B0502020202020204" pitchFamily="34" charset="0"/>
                      </a:rPr>
                      <a:t>342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D257-467B-94DE-B08ADC1AA4FE}"/>
                </c:ext>
              </c:extLst>
            </c:dLbl>
            <c:dLbl>
              <c:idx val="4"/>
              <c:layout>
                <c:manualLayout>
                  <c:x val="-4.1669852058900825E-3"/>
                  <c:y val="-6.238116544270980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Century Gothic" panose="020B0502020202020204" pitchFamily="34" charset="0"/>
                      </a:rPr>
                      <a:t>531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D257-467B-94DE-B08ADC1AA4FE}"/>
                </c:ext>
              </c:extLst>
            </c:dLbl>
            <c:dLbl>
              <c:idx val="5"/>
              <c:layout>
                <c:manualLayout>
                  <c:x val="-8.3339704117801651E-3"/>
                  <c:y val="-8.506522560369522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Century Gothic" panose="020B0502020202020204" pitchFamily="34" charset="0"/>
                      </a:rPr>
                      <a:t>1050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D257-467B-94DE-B08ADC1AA4FE}"/>
                </c:ext>
              </c:extLst>
            </c:dLbl>
            <c:dLbl>
              <c:idx val="6"/>
              <c:layout>
                <c:manualLayout>
                  <c:x val="-2.3904690894314185E-3"/>
                  <c:y val="-0.1289328476556363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Century Gothic" panose="020B0502020202020204" pitchFamily="34" charset="0"/>
                      </a:rPr>
                      <a:t>1600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798149732448877E-2"/>
                      <c:h val="6.606503137423705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6-D257-467B-94DE-B08ADC1AA4FE}"/>
                </c:ext>
              </c:extLst>
            </c:dLbl>
            <c:dLbl>
              <c:idx val="7"/>
              <c:layout>
                <c:manualLayout>
                  <c:x val="0"/>
                  <c:y val="-0.164459436167144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Century Gothic" panose="020B0502020202020204" pitchFamily="34" charset="0"/>
                      </a:rPr>
                      <a:t>2010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D257-467B-94DE-B08ADC1AA4FE}"/>
                </c:ext>
              </c:extLst>
            </c:dLbl>
            <c:dLbl>
              <c:idx val="8"/>
              <c:layout>
                <c:manualLayout>
                  <c:x val="-4.9345341295663689E-3"/>
                  <c:y val="-0.18320682502441582"/>
                </c:manualLayout>
              </c:layout>
              <c:tx>
                <c:rich>
                  <a:bodyPr/>
                  <a:lstStyle/>
                  <a:p>
                    <a:fld id="{9719FD76-B259-4E71-8990-4809B2A74C9E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D257-467B-94DE-B08ADC1AA4FE}"/>
                </c:ext>
              </c:extLst>
            </c:dLbl>
            <c:dLbl>
              <c:idx val="9"/>
              <c:layout>
                <c:manualLayout>
                  <c:x val="-7.0619789605253121E-3"/>
                  <c:y val="-0.18105938788537468"/>
                </c:manualLayout>
              </c:layout>
              <c:tx>
                <c:rich>
                  <a:bodyPr/>
                  <a:lstStyle/>
                  <a:p>
                    <a:fld id="{53869AA9-4C4E-458A-8612-E9AFC7A64ED0}" type="VALUE">
                      <a:rPr lang="en-US" sz="1600" b="1">
                        <a:solidFill>
                          <a:srgbClr val="00B050"/>
                        </a:solidFill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57-467B-94DE-B08ADC1AA4FE}"/>
                </c:ext>
              </c:extLst>
            </c:dLbl>
            <c:dLbl>
              <c:idx val="10"/>
              <c:layout>
                <c:manualLayout>
                  <c:x val="4.4035536243507833E-8"/>
                  <c:y val="-0.18411512476669931"/>
                </c:manualLayout>
              </c:layout>
              <c:tx>
                <c:rich>
                  <a:bodyPr/>
                  <a:lstStyle/>
                  <a:p>
                    <a:fld id="{ADA4CC27-9F64-41E8-B0F0-B1DD41A15528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504854537764846E-2"/>
                      <c:h val="8.87513853798552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57-467B-94DE-B08ADC1AA4FE}"/>
                </c:ext>
              </c:extLst>
            </c:dLbl>
            <c:dLbl>
              <c:idx val="11"/>
              <c:layout>
                <c:manualLayout>
                  <c:x val="-1.52787692532841E-16"/>
                  <c:y val="-0.22116958656960745"/>
                </c:manualLayout>
              </c:layout>
              <c:tx>
                <c:rich>
                  <a:bodyPr/>
                  <a:lstStyle/>
                  <a:p>
                    <a:fld id="{EAC45C19-58CF-4BB2-B2EF-76CF07DD186A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257-467B-94DE-B08ADC1AA4FE}"/>
                </c:ext>
              </c:extLst>
            </c:dLbl>
            <c:dLbl>
              <c:idx val="12"/>
              <c:layout>
                <c:manualLayout>
                  <c:x val="-3.0701575926159804E-4"/>
                  <c:y val="-0.21464506413077405"/>
                </c:manualLayout>
              </c:layout>
              <c:tx>
                <c:rich>
                  <a:bodyPr/>
                  <a:lstStyle/>
                  <a:p>
                    <a:fld id="{CE447723-89C9-4C9E-B40E-0D11E971146C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257-467B-94DE-B08ADC1AA4FE}"/>
                </c:ext>
              </c:extLst>
            </c:dLbl>
            <c:dLbl>
              <c:idx val="13"/>
              <c:layout>
                <c:manualLayout>
                  <c:x val="1.9299894860753469E-3"/>
                  <c:y val="-0.22904287824428432"/>
                </c:manualLayout>
              </c:layout>
              <c:tx>
                <c:rich>
                  <a:bodyPr/>
                  <a:lstStyle/>
                  <a:p>
                    <a:fld id="{CC525F9D-8890-4A48-AABB-57C235A8141E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257-467B-94DE-B08ADC1AA4FE}"/>
                </c:ext>
              </c:extLst>
            </c:dLbl>
            <c:dLbl>
              <c:idx val="14"/>
              <c:layout>
                <c:manualLayout>
                  <c:x val="-9.6499474303767343E-4"/>
                  <c:y val="-0.24911161066928572"/>
                </c:manualLayout>
              </c:layout>
              <c:tx>
                <c:rich>
                  <a:bodyPr/>
                  <a:lstStyle/>
                  <a:p>
                    <a:fld id="{03C6B319-AF67-46ED-BE70-4E41A80A2D6B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257-467B-94DE-B08ADC1AA4FE}"/>
                </c:ext>
              </c:extLst>
            </c:dLbl>
            <c:dLbl>
              <c:idx val="15"/>
              <c:layout>
                <c:manualLayout>
                  <c:x val="-3.6171268854137528E-3"/>
                  <c:y val="-0.35121749459892493"/>
                </c:manualLayout>
              </c:layout>
              <c:tx>
                <c:rich>
                  <a:bodyPr/>
                  <a:lstStyle/>
                  <a:p>
                    <a:fld id="{F5081397-A679-49AA-A278-22168BC384EA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9824245797702E-2"/>
                      <c:h val="0.136346979644702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257-467B-94DE-B08ADC1AA4FE}"/>
                </c:ext>
              </c:extLst>
            </c:dLbl>
            <c:dLbl>
              <c:idx val="16"/>
              <c:layout>
                <c:manualLayout>
                  <c:x val="8.2716351433876332E-4"/>
                  <c:y val="-0.38571147058660765"/>
                </c:manualLayout>
              </c:layout>
              <c:tx>
                <c:rich>
                  <a:bodyPr/>
                  <a:lstStyle/>
                  <a:p>
                    <a:fld id="{2B30251B-AFB3-47B5-9395-8A50EDBCD87D}" type="VALUE">
                      <a:rPr lang="en-US" sz="1600" b="1">
                        <a:latin typeface="Century Gothic" panose="020B0502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257-467B-94DE-B08ADC1AA4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 (план)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177</c:v>
                </c:pt>
                <c:pt idx="1">
                  <c:v>251</c:v>
                </c:pt>
                <c:pt idx="2" formatCode="0.00">
                  <c:v>295</c:v>
                </c:pt>
                <c:pt idx="3" formatCode="0.00">
                  <c:v>342</c:v>
                </c:pt>
                <c:pt idx="4" formatCode="0.00">
                  <c:v>531</c:v>
                </c:pt>
                <c:pt idx="5" formatCode="0.00">
                  <c:v>1050</c:v>
                </c:pt>
                <c:pt idx="6" formatCode="0.00">
                  <c:v>1600</c:v>
                </c:pt>
                <c:pt idx="7" formatCode="0.00">
                  <c:v>2010</c:v>
                </c:pt>
                <c:pt idx="8">
                  <c:v>2400</c:v>
                </c:pt>
                <c:pt idx="9">
                  <c:v>2698</c:v>
                </c:pt>
                <c:pt idx="10">
                  <c:v>2968</c:v>
                </c:pt>
                <c:pt idx="11">
                  <c:v>3050</c:v>
                </c:pt>
                <c:pt idx="12">
                  <c:v>3150</c:v>
                </c:pt>
                <c:pt idx="13">
                  <c:v>3980</c:v>
                </c:pt>
                <c:pt idx="14">
                  <c:v>5120</c:v>
                </c:pt>
                <c:pt idx="15">
                  <c:v>6490</c:v>
                </c:pt>
                <c:pt idx="16">
                  <c:v>7930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0-4C62-B0F2-2D610381B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05233784"/>
        <c:axId val="205243192"/>
      </c:barChart>
      <c:catAx>
        <c:axId val="205233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5243192"/>
        <c:crosses val="autoZero"/>
        <c:auto val="1"/>
        <c:lblAlgn val="ctr"/>
        <c:lblOffset val="100"/>
        <c:noMultiLvlLbl val="0"/>
      </c:catAx>
      <c:valAx>
        <c:axId val="205243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233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218018855198665E-2"/>
          <c:y val="2.6172958152829748E-2"/>
          <c:w val="0.92385965206289433"/>
          <c:h val="0.73882319790438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Выработка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5C0-1E4F-9E3E-7942B3F10A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C0-1E4F-9E3E-7942B3F10AB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5C0-1E4F-9E3E-7942B3F10AB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5C0-1E4F-9E3E-7942B3F10AB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5C0-1E4F-9E3E-7942B3F10AB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5C0-1E4F-9E3E-7942B3F10AB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5C0-1E4F-9E3E-7942B3F10AB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5C0-1E4F-9E3E-7942B3F10AB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5C0-1E4F-9E3E-7942B3F10AB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5C0-1E4F-9E3E-7942B3F10AB2}"/>
              </c:ext>
            </c:extLst>
          </c:dPt>
          <c:dLbls>
            <c:dLbl>
              <c:idx val="0"/>
              <c:layout>
                <c:manualLayout>
                  <c:x val="-3.2997719583005458E-2"/>
                  <c:y val="6.3619950114277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82-4A8D-BFA7-450BCC090211}"/>
                </c:ext>
              </c:extLst>
            </c:dLbl>
            <c:dLbl>
              <c:idx val="1"/>
              <c:layout>
                <c:manualLayout>
                  <c:x val="-3.1214059065005156E-2"/>
                  <c:y val="8.217576889760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C0-1E4F-9E3E-7942B3F10AB2}"/>
                </c:ext>
              </c:extLst>
            </c:dLbl>
            <c:dLbl>
              <c:idx val="2"/>
              <c:layout>
                <c:manualLayout>
                  <c:x val="-2.6754907770004454E-2"/>
                  <c:y val="0.10603325019046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C0-1E4F-9E3E-7942B3F10AB2}"/>
                </c:ext>
              </c:extLst>
            </c:dLbl>
            <c:dLbl>
              <c:idx val="3"/>
              <c:layout>
                <c:manualLayout>
                  <c:x val="5.3509815540008186E-3"/>
                  <c:y val="-1.855581878333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C0-1E4F-9E3E-7942B3F10AB2}"/>
                </c:ext>
              </c:extLst>
            </c:dLbl>
            <c:dLbl>
              <c:idx val="4"/>
              <c:layout>
                <c:manualLayout>
                  <c:x val="-2.6754907770004419E-2"/>
                  <c:y val="-2.3857481292854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C0-1E4F-9E3E-7942B3F10AB2}"/>
                </c:ext>
              </c:extLst>
            </c:dLbl>
            <c:dLbl>
              <c:idx val="5"/>
              <c:layout>
                <c:manualLayout>
                  <c:x val="-3.4781380101005809E-2"/>
                  <c:y val="0.10603325019046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82-4A8D-BFA7-450BCC090211}"/>
                </c:ext>
              </c:extLst>
            </c:dLbl>
            <c:dLbl>
              <c:idx val="12"/>
              <c:layout>
                <c:manualLayout>
                  <c:x val="5.3509815540008837E-3"/>
                  <c:y val="-7.9524937642847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29-4DEE-9468-C17E2816E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2О21</c:v>
                </c:pt>
                <c:pt idx="12">
                  <c:v>2022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82.3</c:v>
                </c:pt>
                <c:pt idx="1">
                  <c:v>86.2</c:v>
                </c:pt>
                <c:pt idx="2">
                  <c:v>90.2</c:v>
                </c:pt>
                <c:pt idx="3">
                  <c:v>91.9</c:v>
                </c:pt>
                <c:pt idx="4">
                  <c:v>93.9</c:v>
                </c:pt>
                <c:pt idx="5">
                  <c:v>90.8</c:v>
                </c:pt>
                <c:pt idx="6">
                  <c:v>94.1</c:v>
                </c:pt>
                <c:pt idx="7">
                  <c:v>102.4</c:v>
                </c:pt>
                <c:pt idx="8">
                  <c:v>106.8</c:v>
                </c:pt>
                <c:pt idx="9">
                  <c:v>106</c:v>
                </c:pt>
                <c:pt idx="10">
                  <c:v>108.1</c:v>
                </c:pt>
                <c:pt idx="11">
                  <c:v>114.4</c:v>
                </c:pt>
                <c:pt idx="12">
                  <c:v>112.8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C0-1E4F-9E3E-7942B3F10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30"/>
        <c:axId val="205235352"/>
        <c:axId val="205240840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Потребление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>
              <a:outerShdw blurRad="215900" dist="38100" dir="18900000" algn="bl" rotWithShape="0">
                <a:prstClr val="black">
                  <a:alpha val="22000"/>
                </a:prstClr>
              </a:outerShdw>
            </a:effectLst>
          </c:spPr>
          <c:marker>
            <c:symbol val="circle"/>
            <c:size val="12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>
                <a:outerShdw blurRad="215900" dist="38100" dir="18900000" algn="bl" rotWithShape="0">
                  <a:prstClr val="black">
                    <a:alpha val="22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2.5239568781109611E-2"/>
                  <c:y val="-7.506006115697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82-4A8D-BFA7-450BCC090211}"/>
                </c:ext>
              </c:extLst>
            </c:dLbl>
            <c:dLbl>
              <c:idx val="1"/>
              <c:layout>
                <c:manualLayout>
                  <c:x val="2.1322487854156871E-3"/>
                  <c:y val="-8.4908066832059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82-4A8D-BFA7-450BCC090211}"/>
                </c:ext>
              </c:extLst>
            </c:dLbl>
            <c:dLbl>
              <c:idx val="2"/>
              <c:layout>
                <c:manualLayout>
                  <c:x val="3.1983731781235303E-3"/>
                  <c:y val="-5.8782507806810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82-4A8D-BFA7-450BCC090211}"/>
                </c:ext>
              </c:extLst>
            </c:dLbl>
            <c:dLbl>
              <c:idx val="3"/>
              <c:layout>
                <c:manualLayout>
                  <c:x val="-5.8860797094009758E-2"/>
                  <c:y val="6.0272806019682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82-4A8D-BFA7-450BCC090211}"/>
                </c:ext>
              </c:extLst>
            </c:dLbl>
            <c:dLbl>
              <c:idx val="4"/>
              <c:layout>
                <c:manualLayout>
                  <c:x val="-6.3319948389010464E-2"/>
                  <c:y val="7.1914547219236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982-4A8D-BFA7-450BCC090211}"/>
                </c:ext>
              </c:extLst>
            </c:dLbl>
            <c:dLbl>
              <c:idx val="5"/>
              <c:layout>
                <c:manualLayout>
                  <c:x val="-7.8181552305278128E-17"/>
                  <c:y val="-8.164237195390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82-4A8D-BFA7-450BCC090211}"/>
                </c:ext>
              </c:extLst>
            </c:dLbl>
            <c:dLbl>
              <c:idx val="6"/>
              <c:layout>
                <c:manualLayout>
                  <c:x val="-5.8163624589178807E-2"/>
                  <c:y val="9.6386729145576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982-4A8D-BFA7-450BCC090211}"/>
                </c:ext>
              </c:extLst>
            </c:dLbl>
            <c:dLbl>
              <c:idx val="7"/>
              <c:layout>
                <c:manualLayout>
                  <c:x val="-5.5836720064593788E-2"/>
                  <c:y val="9.3121197257328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982-4A8D-BFA7-450BCC090211}"/>
                </c:ext>
              </c:extLst>
            </c:dLbl>
            <c:dLbl>
              <c:idx val="8"/>
              <c:layout>
                <c:manualLayout>
                  <c:x val="-6.6190096920180075E-2"/>
                  <c:y val="8.3132572871768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982-4A8D-BFA7-450BCC090211}"/>
                </c:ext>
              </c:extLst>
            </c:dLbl>
            <c:dLbl>
              <c:idx val="9"/>
              <c:layout>
                <c:manualLayout>
                  <c:x val="-5.9772991980971295E-2"/>
                  <c:y val="7.43739759337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982-4A8D-BFA7-450BCC090211}"/>
                </c:ext>
              </c:extLst>
            </c:dLbl>
            <c:dLbl>
              <c:idx val="10"/>
              <c:layout>
                <c:manualLayout>
                  <c:x val="-6.2079531877594823E-2"/>
                  <c:y val="6.987841659796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982-4A8D-BFA7-450BCC090211}"/>
                </c:ext>
              </c:extLst>
            </c:dLbl>
            <c:dLbl>
              <c:idx val="11"/>
              <c:layout>
                <c:manualLayout>
                  <c:x val="-6.5646852913595538E-2"/>
                  <c:y val="0.12096264832653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982-4A8D-BFA7-450BCC090211}"/>
                </c:ext>
              </c:extLst>
            </c:dLbl>
            <c:dLbl>
              <c:idx val="12"/>
              <c:layout>
                <c:manualLayout>
                  <c:x val="-6.1536287871010169E-2"/>
                  <c:y val="5.3016625095231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29-4DEE-9468-C17E2816E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Sheet1!$A$2:$A$14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2О21</c:v>
                </c:pt>
                <c:pt idx="12">
                  <c:v>2022</c:v>
                </c:pt>
              </c:strCache>
            </c:str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83.8</c:v>
                </c:pt>
                <c:pt idx="1">
                  <c:v>88.1</c:v>
                </c:pt>
                <c:pt idx="2">
                  <c:v>91.4</c:v>
                </c:pt>
                <c:pt idx="3">
                  <c:v>89.6</c:v>
                </c:pt>
                <c:pt idx="4">
                  <c:v>91.6</c:v>
                </c:pt>
                <c:pt idx="5">
                  <c:v>90.9</c:v>
                </c:pt>
                <c:pt idx="6">
                  <c:v>92.3</c:v>
                </c:pt>
                <c:pt idx="7">
                  <c:v>97.9</c:v>
                </c:pt>
                <c:pt idx="8">
                  <c:v>103.2</c:v>
                </c:pt>
                <c:pt idx="9">
                  <c:v>105.2</c:v>
                </c:pt>
                <c:pt idx="10">
                  <c:v>107.3</c:v>
                </c:pt>
                <c:pt idx="11">
                  <c:v>113.9</c:v>
                </c:pt>
                <c:pt idx="12">
                  <c:v>112.9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85C0-1E4F-9E3E-7942B3F10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5236528"/>
        <c:axId val="205236136"/>
      </c:scatterChart>
      <c:catAx>
        <c:axId val="205235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5240840"/>
        <c:crosses val="autoZero"/>
        <c:auto val="1"/>
        <c:lblAlgn val="ctr"/>
        <c:lblOffset val="100"/>
        <c:noMultiLvlLbl val="0"/>
      </c:catAx>
      <c:valAx>
        <c:axId val="205240840"/>
        <c:scaling>
          <c:orientation val="minMax"/>
          <c:max val="12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5235352"/>
        <c:crosses val="autoZero"/>
        <c:crossBetween val="between"/>
        <c:majorUnit val="20"/>
        <c:minorUnit val="20"/>
      </c:valAx>
      <c:valAx>
        <c:axId val="205236136"/>
        <c:scaling>
          <c:orientation val="minMax"/>
          <c:max val="120"/>
          <c:min val="7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5236528"/>
        <c:crosses val="max"/>
        <c:crossBetween val="midCat"/>
        <c:majorUnit val="40"/>
        <c:minorUnit val="5"/>
      </c:valAx>
      <c:valAx>
        <c:axId val="20523652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05236136"/>
        <c:crosses val="max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8257551871165217E-2"/>
          <c:y val="0.89438649954601901"/>
          <c:w val="0.88111621756107883"/>
          <c:h val="8.1382189336144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68354935424542E-2"/>
          <c:y val="9.2575488454706936E-2"/>
          <c:w val="0.94087997476075891"/>
          <c:h val="0.8030470436310913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Лист1!$F$2:$F$25</c:f>
              <c:numCache>
                <c:formatCode>General</c:formatCode>
                <c:ptCount val="2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0-4E73-B128-B10D4A0B0208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Лист1!$G$2:$G$25</c:f>
              <c:numCache>
                <c:formatCode>General</c:formatCode>
                <c:ptCount val="2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3.9</c:v>
                </c:pt>
                <c:pt idx="10">
                  <c:v>4</c:v>
                </c:pt>
                <c:pt idx="11">
                  <c:v>4.0999999999999996</c:v>
                </c:pt>
                <c:pt idx="12">
                  <c:v>4.5</c:v>
                </c:pt>
                <c:pt idx="13">
                  <c:v>4.3</c:v>
                </c:pt>
                <c:pt idx="14">
                  <c:v>4.0999999999999996</c:v>
                </c:pt>
                <c:pt idx="15">
                  <c:v>3.8</c:v>
                </c:pt>
                <c:pt idx="16">
                  <c:v>3.8</c:v>
                </c:pt>
                <c:pt idx="17">
                  <c:v>3</c:v>
                </c:pt>
                <c:pt idx="18">
                  <c:v>2.8</c:v>
                </c:pt>
                <c:pt idx="19">
                  <c:v>2.5</c:v>
                </c:pt>
                <c:pt idx="20">
                  <c:v>2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0-4E73-B128-B10D4A0B0208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Лист1!$H$2:$H$25</c:f>
              <c:numCache>
                <c:formatCode>General</c:formatCode>
                <c:ptCount val="24"/>
                <c:pt idx="0">
                  <c:v>40</c:v>
                </c:pt>
                <c:pt idx="1">
                  <c:v>39</c:v>
                </c:pt>
                <c:pt idx="2">
                  <c:v>36</c:v>
                </c:pt>
                <c:pt idx="3">
                  <c:v>35</c:v>
                </c:pt>
                <c:pt idx="4">
                  <c:v>34</c:v>
                </c:pt>
                <c:pt idx="5">
                  <c:v>38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46</c:v>
                </c:pt>
                <c:pt idx="10">
                  <c:v>46</c:v>
                </c:pt>
                <c:pt idx="11">
                  <c:v>46</c:v>
                </c:pt>
                <c:pt idx="12">
                  <c:v>46</c:v>
                </c:pt>
                <c:pt idx="13">
                  <c:v>46</c:v>
                </c:pt>
                <c:pt idx="14">
                  <c:v>46</c:v>
                </c:pt>
                <c:pt idx="15">
                  <c:v>45</c:v>
                </c:pt>
                <c:pt idx="16">
                  <c:v>46</c:v>
                </c:pt>
                <c:pt idx="17">
                  <c:v>49</c:v>
                </c:pt>
                <c:pt idx="18">
                  <c:v>50</c:v>
                </c:pt>
                <c:pt idx="19">
                  <c:v>50</c:v>
                </c:pt>
                <c:pt idx="20">
                  <c:v>46</c:v>
                </c:pt>
                <c:pt idx="21">
                  <c:v>45</c:v>
                </c:pt>
                <c:pt idx="22">
                  <c:v>43</c:v>
                </c:pt>
                <c:pt idx="2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80-4E73-B128-B10D4A0B0208}"/>
            </c:ext>
          </c:extLst>
        </c:ser>
        <c:ser>
          <c:idx val="3"/>
          <c:order val="3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Лист1!$I$2:$I$25</c:f>
              <c:numCache>
                <c:formatCode>General</c:formatCode>
                <c:ptCount val="24"/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80-4E73-B128-B10D4A0B0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2320912"/>
        <c:axId val="732321456"/>
      </c:barChart>
      <c:catAx>
        <c:axId val="73232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321456"/>
        <c:crosses val="autoZero"/>
        <c:auto val="1"/>
        <c:lblAlgn val="ctr"/>
        <c:lblOffset val="100"/>
        <c:noMultiLvlLbl val="0"/>
      </c:catAx>
      <c:valAx>
        <c:axId val="732321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232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64814893629955"/>
          <c:y val="0.17417030555509083"/>
          <c:w val="0.74120982114249578"/>
          <c:h val="0.65888312659861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C1-47B7-92F4-A63F10E52D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CC1-47B7-92F4-A63F10E52D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CC1-47B7-92F4-A63F10E52DAA}"/>
              </c:ext>
            </c:extLst>
          </c:dPt>
          <c:dPt>
            <c:idx val="3"/>
            <c:bubble3D val="0"/>
            <c:spPr>
              <a:solidFill>
                <a:srgbClr val="745A9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CC1-47B7-92F4-A63F10E52D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C1-47B7-92F4-A63F10E52DAA}"/>
              </c:ext>
            </c:extLst>
          </c:dPt>
          <c:dLbls>
            <c:dLbl>
              <c:idx val="0"/>
              <c:layout>
                <c:manualLayout>
                  <c:x val="0.18392303151485004"/>
                  <c:y val="-0.133049664708180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dirty="0">
                        <a:solidFill>
                          <a:schemeClr val="accent1"/>
                        </a:solidFill>
                      </a:rPr>
                      <a:t>Coal</a:t>
                    </a:r>
                  </a:p>
                  <a:p>
                    <a:pPr>
                      <a:defRPr sz="4000"/>
                    </a:pPr>
                    <a:fld id="{31B0E297-5574-46D0-9F62-87A2D86D6E52}" type="PERCENTAGE">
                      <a:rPr lang="en-US" sz="4000" smtClean="0">
                        <a:solidFill>
                          <a:schemeClr val="accent1"/>
                        </a:solidFill>
                      </a:rPr>
                      <a:pPr>
                        <a:defRPr sz="4000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C1-47B7-92F4-A63F10E52DAA}"/>
                </c:ext>
              </c:extLst>
            </c:dLbl>
            <c:dLbl>
              <c:idx val="1"/>
              <c:layout>
                <c:manualLayout>
                  <c:x val="0.16995660072880367"/>
                  <c:y val="0.135837931385422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dirty="0">
                        <a:solidFill>
                          <a:schemeClr val="accent2"/>
                        </a:solidFill>
                      </a:rPr>
                      <a:t>Gas</a:t>
                    </a:r>
                  </a:p>
                  <a:p>
                    <a:pPr>
                      <a:defRPr sz="4000"/>
                    </a:pPr>
                    <a:fld id="{86BE7E5F-F824-4E60-A635-E49F4B74ADDC}" type="PERCENTAGE">
                      <a:rPr lang="en-US" sz="4000" smtClean="0">
                        <a:solidFill>
                          <a:schemeClr val="accent2"/>
                        </a:solidFill>
                      </a:rPr>
                      <a:pPr>
                        <a:defRPr sz="4000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CC1-47B7-92F4-A63F10E52DAA}"/>
                </c:ext>
              </c:extLst>
            </c:dLbl>
            <c:dLbl>
              <c:idx val="2"/>
              <c:layout>
                <c:manualLayout>
                  <c:x val="7.7800923989438095E-2"/>
                  <c:y val="0.156377618651256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az-Cyrl-AZ" dirty="0">
                        <a:solidFill>
                          <a:schemeClr val="accent3"/>
                        </a:solidFill>
                      </a:rPr>
                      <a:t>АЭС</a:t>
                    </a:r>
                  </a:p>
                  <a:p>
                    <a:pPr>
                      <a:defRPr sz="1600"/>
                    </a:pPr>
                    <a:fld id="{D60C9DAB-39E0-415C-B630-215D4B46BFDD}" type="PERCENTAGE">
                      <a:rPr lang="en-US" smtClean="0">
                        <a:solidFill>
                          <a:schemeClr val="accent3"/>
                        </a:solidFill>
                      </a:rPr>
                      <a:pPr>
                        <a:defRPr sz="1600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05103268368151"/>
                      <c:h val="0.185941676478930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CC1-47B7-92F4-A63F10E52DAA}"/>
                </c:ext>
              </c:extLst>
            </c:dLbl>
            <c:dLbl>
              <c:idx val="3"/>
              <c:layout>
                <c:manualLayout>
                  <c:x val="-0.26712355237668678"/>
                  <c:y val="0.14616869399833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dirty="0">
                        <a:solidFill>
                          <a:srgbClr val="745A91"/>
                        </a:solidFill>
                      </a:rPr>
                      <a:t>Hydro</a:t>
                    </a:r>
                  </a:p>
                  <a:p>
                    <a:pPr>
                      <a:defRPr sz="4000">
                        <a:solidFill>
                          <a:schemeClr val="tx1"/>
                        </a:solidFill>
                      </a:defRPr>
                    </a:pPr>
                    <a:fld id="{8CD8D9BA-9C7C-45AD-ABB2-1D4DE89A631A}" type="PERCENTAGE">
                      <a:rPr lang="en-US" sz="4000" smtClean="0">
                        <a:solidFill>
                          <a:srgbClr val="745A91"/>
                        </a:solidFill>
                      </a:rPr>
                      <a:pPr>
                        <a:defRPr sz="40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36068620502371"/>
                      <c:h val="0.26384697183445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CC1-47B7-92F4-A63F10E52DAA}"/>
                </c:ext>
              </c:extLst>
            </c:dLbl>
            <c:dLbl>
              <c:idx val="4"/>
              <c:layout>
                <c:manualLayout>
                  <c:x val="-0.21288127351659139"/>
                  <c:y val="-0.25202376892632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dirty="0">
                        <a:solidFill>
                          <a:srgbClr val="4AABC5"/>
                        </a:solidFill>
                      </a:rPr>
                      <a:t>RES</a:t>
                    </a:r>
                  </a:p>
                  <a:p>
                    <a:pPr>
                      <a:defRPr sz="1600"/>
                    </a:pPr>
                    <a:fld id="{A1107296-7AB6-4075-90BE-41C2A4D6473C}" type="PERCENTAGE">
                      <a:rPr lang="en-US" sz="4000" smtClean="0">
                        <a:solidFill>
                          <a:srgbClr val="4AABC5"/>
                        </a:solidFill>
                      </a:rPr>
                      <a:pPr>
                        <a:defRPr sz="1600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04548567053026"/>
                      <c:h val="0.22190930138491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C1-47B7-92F4-A63F10E52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Уголь</c:v>
                </c:pt>
                <c:pt idx="1">
                  <c:v>Газ</c:v>
                </c:pt>
                <c:pt idx="2">
                  <c:v>АЭС</c:v>
                </c:pt>
                <c:pt idx="3">
                  <c:v>ГЭС</c:v>
                </c:pt>
                <c:pt idx="4">
                  <c:v>ВИЭ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3.5</c:v>
                </c:pt>
                <c:pt idx="1">
                  <c:v>3.8</c:v>
                </c:pt>
                <c:pt idx="2">
                  <c:v>2.8</c:v>
                </c:pt>
                <c:pt idx="3">
                  <c:v>0.12</c:v>
                </c:pt>
                <c:pt idx="4">
                  <c:v>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1-47B7-92F4-A63F10E52DA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0" y="2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BFB32-40C1-4CD7-B9C5-42C68CCC8FF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513912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0" y="6513912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90855-33C2-45D6-8EBE-77DE2651D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09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2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3F8E4EF3-7FAC-4AF9-AF98-E30F6AD30461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300413"/>
            <a:ext cx="794131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912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513912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E502A053-9E28-4D4C-B446-3C2814735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644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438" y="747713"/>
            <a:ext cx="6638925" cy="3735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407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0723" indent="-284893" defTabSz="916407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9574" indent="-227915" defTabSz="916407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5403" indent="-227915" defTabSz="916407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1233" indent="-227915" defTabSz="916407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7062" indent="-227915" defTabSz="9164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2891" indent="-227915" defTabSz="9164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18721" indent="-227915" defTabSz="9164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74550" indent="-227915" defTabSz="9164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26E9EEA-31A5-4588-93AE-B8A95626EF62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707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A053-9E28-4D4C-B446-3C2814735BD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8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98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9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2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56F28-6E5A-4434-9D61-9AA001288A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16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3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8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A053-9E28-4D4C-B446-3C2814735BD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32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0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75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3255195" y="3271046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2731430" y="3271047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24387175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30296344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36205513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1909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2502830" y="3271046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24387175" y="3271047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30296343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36205512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42114681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312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699797" y="3423139"/>
            <a:ext cx="5720861" cy="7127631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1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3DD1C2-C46F-4111-8691-AF13BE6E39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2183524" y="3983089"/>
            <a:ext cx="5720861" cy="7127631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26942" y="3983089"/>
            <a:ext cx="5720861" cy="7127631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68464A-15E7-4D9B-AD60-3451233559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2765468" y="3979282"/>
            <a:ext cx="5144364" cy="7083816"/>
          </a:xfrm>
          <a:custGeom>
            <a:avLst/>
            <a:gdLst>
              <a:gd name="connsiteX0" fmla="*/ 0 w 5144364"/>
              <a:gd name="connsiteY0" fmla="*/ 0 h 7083816"/>
              <a:gd name="connsiteX1" fmla="*/ 5144364 w 5144364"/>
              <a:gd name="connsiteY1" fmla="*/ 0 h 7083816"/>
              <a:gd name="connsiteX2" fmla="*/ 5144364 w 5144364"/>
              <a:gd name="connsiteY2" fmla="*/ 7083816 h 7083816"/>
              <a:gd name="connsiteX3" fmla="*/ 0 w 5144364"/>
              <a:gd name="connsiteY3" fmla="*/ 7083816 h 70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4364" h="7083816">
                <a:moveTo>
                  <a:pt x="0" y="0"/>
                </a:moveTo>
                <a:lnTo>
                  <a:pt x="5144364" y="0"/>
                </a:lnTo>
                <a:lnTo>
                  <a:pt x="5144364" y="7083816"/>
                </a:lnTo>
                <a:lnTo>
                  <a:pt x="0" y="7083816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46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6C5A2-21C0-4124-8346-6F4224A77D4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119805" y="3442446"/>
            <a:ext cx="5889724" cy="3281082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4598808 w 5889724"/>
              <a:gd name="connsiteY3" fmla="*/ 3281082 h 3281082"/>
              <a:gd name="connsiteX4" fmla="*/ 726142 w 5889724"/>
              <a:gd name="connsiteY4" fmla="*/ 3281082 h 3281082"/>
              <a:gd name="connsiteX5" fmla="*/ 0 w 5889724"/>
              <a:gd name="connsiteY5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4598808" y="3281082"/>
                </a:lnTo>
                <a:lnTo>
                  <a:pt x="726142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27DA8D-2981-4111-A228-A72FCA3F970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00958" y="3442446"/>
            <a:ext cx="5889724" cy="3281082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0 w 5889724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6C2B7F-79ED-47F6-8F62-450E015B464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6282113" y="3442446"/>
            <a:ext cx="5889723" cy="3281082"/>
          </a:xfrm>
          <a:custGeom>
            <a:avLst/>
            <a:gdLst>
              <a:gd name="connsiteX0" fmla="*/ 0 w 5889723"/>
              <a:gd name="connsiteY0" fmla="*/ 0 h 3281082"/>
              <a:gd name="connsiteX1" fmla="*/ 5889723 w 5889723"/>
              <a:gd name="connsiteY1" fmla="*/ 0 h 3281082"/>
              <a:gd name="connsiteX2" fmla="*/ 5889723 w 5889723"/>
              <a:gd name="connsiteY2" fmla="*/ 3281082 h 3281082"/>
              <a:gd name="connsiteX3" fmla="*/ 0 w 5889723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3" h="3281082">
                <a:moveTo>
                  <a:pt x="0" y="0"/>
                </a:moveTo>
                <a:lnTo>
                  <a:pt x="5889723" y="0"/>
                </a:lnTo>
                <a:lnTo>
                  <a:pt x="5889723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D70656-C88E-47A8-AF4E-6796ABD0376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72376" y="2962656"/>
            <a:ext cx="4449620" cy="3760873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696FB3-7798-452D-A70D-9F9025FD10F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320576" y="2962656"/>
            <a:ext cx="4449620" cy="3760873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0011766-26D5-4106-9378-06DEFFB04B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968776" y="2962656"/>
            <a:ext cx="4449620" cy="3760873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A1BFBE-A9BC-46DF-B192-ABC87F485EC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616977" y="2962656"/>
            <a:ext cx="4449619" cy="3760873"/>
          </a:xfrm>
          <a:custGeom>
            <a:avLst/>
            <a:gdLst>
              <a:gd name="connsiteX0" fmla="*/ 0 w 4449619"/>
              <a:gd name="connsiteY0" fmla="*/ 0 h 3760873"/>
              <a:gd name="connsiteX1" fmla="*/ 4449619 w 4449619"/>
              <a:gd name="connsiteY1" fmla="*/ 0 h 3760873"/>
              <a:gd name="connsiteX2" fmla="*/ 4449619 w 4449619"/>
              <a:gd name="connsiteY2" fmla="*/ 3760873 h 3760873"/>
              <a:gd name="connsiteX3" fmla="*/ 0 w 4449619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19" h="3760873">
                <a:moveTo>
                  <a:pt x="0" y="0"/>
                </a:moveTo>
                <a:lnTo>
                  <a:pt x="4449619" y="0"/>
                </a:lnTo>
                <a:lnTo>
                  <a:pt x="4449619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B7D466C-A520-4902-99C4-B78E98A6E6C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9265175" y="2962656"/>
            <a:ext cx="4449620" cy="3760873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DED6899-EE35-4C9F-85BC-2800893A7A0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01861" y="382904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8CD014F-DCFE-440B-9C46-DE5E50FC1AC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859836" y="382904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25211DE-2900-41DB-94E0-DADC757876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517811" y="382904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51C6DB-32A3-4464-AE10-5633A7CE53C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201861" y="6524624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30DC47F-8DF3-4F33-B1B6-FF730859D68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859836" y="6524624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F4643DF-0111-4FA8-BE96-A6CE1DA67C8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5517811" y="6524624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95EDDFA-6EB5-48D5-94C9-9CC6B10491F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201861" y="922019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97A33113-4109-4E55-A5EC-1DD0D9F09F4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859836" y="922019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C9EBD72A-C4D9-488C-8B28-C748536236D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17811" y="922019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BA24CCC-EDF0-4391-BDAD-5A1AC3C41ED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26317" y="37642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8C50DEA-9D79-44F2-8F00-34CE2DFBB10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684167" y="37642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47C511FA-F714-464A-AC1B-9514AED5E8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342017" y="37642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9CD4A1BF-2AF8-4D45-921D-BCC41796000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999867" y="37642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10A3D6E-C358-439C-8B8A-28D7DA56AB3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026317" y="690752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176FB6D-30B1-4A91-BF7B-E0B3AC30EFB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684167" y="690752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F6FEED80-41F9-45B8-810F-A371D8C9E3A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2342017" y="690752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6D041EF4-D5CD-4126-B32F-5971C6FA721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7999867" y="690752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EE5E17D-B267-4245-B058-59B9515089D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26317" y="100507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CBC3CA6-B6A2-4EEB-9A63-B3A2ED1EA40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6684167" y="100507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49975133-13E9-47E2-B89B-39D855512B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2342017" y="100507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3CF676C-B8B6-4C40-91EF-D8B604B3000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999867" y="10050779"/>
            <a:ext cx="1905000" cy="1905000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932485" y="33341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B722B3-CFC5-45EA-9ED6-3E100F31BD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2952785" y="33341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932485" y="82109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D065CD-90D1-4F95-954E-57604EA9B4A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2952785" y="82109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92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932485" y="33341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932485" y="8210994"/>
            <a:ext cx="3656713" cy="3656713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99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863609" y="3523729"/>
            <a:ext cx="4966322" cy="67056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94820" y="3523729"/>
            <a:ext cx="4966322" cy="67056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326031" y="3523729"/>
            <a:ext cx="4966322" cy="67056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557243" y="3523729"/>
            <a:ext cx="4966320" cy="6705600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863609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94820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326031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557243" y="3210365"/>
            <a:ext cx="4966320" cy="8925154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488822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20033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951244" y="3210365"/>
            <a:ext cx="4966322" cy="8925154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38000" decel="6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899215" y="2395424"/>
            <a:ext cx="4966322" cy="779744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0F5ECF-FA0D-41F4-BED6-8DC0A070043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120144" y="2395424"/>
            <a:ext cx="4966322" cy="779744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FE8DDD-E08B-487F-939D-C82BD1C71F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341073" y="2395424"/>
            <a:ext cx="4966322" cy="779744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6A14B1-5BD5-4CA2-86FC-A299F612707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562002" y="2395424"/>
            <a:ext cx="4966322" cy="7797447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8000" decel="6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8000" decel="6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373163" y="3657599"/>
            <a:ext cx="4697555" cy="293146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20927" y="3657599"/>
            <a:ext cx="4697555" cy="293146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668691" y="3657599"/>
            <a:ext cx="4697556" cy="293146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CF3998-E81D-49D7-B078-F19837D4418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8316455" y="3657599"/>
            <a:ext cx="4697556" cy="293146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82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407966" y="4049043"/>
            <a:ext cx="5684042" cy="3547067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24672" y="4049043"/>
            <a:ext cx="5684042" cy="3547067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241378" y="4049043"/>
            <a:ext cx="5684043" cy="3547067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7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882587" y="2312893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137493" y="2312893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392399" y="2312893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7E1B70-4896-4420-9B1A-59968879189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647305" y="2312893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410634" y="2474257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665540" y="2474257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920446" y="2474257"/>
            <a:ext cx="5056094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9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640540" y="3073774"/>
            <a:ext cx="10596282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29835A-B777-47DB-A9E0-41743E09CD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2518558" y="3073774"/>
            <a:ext cx="10596282" cy="7568452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88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111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1294" y="887505"/>
            <a:ext cx="17626904" cy="11214847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224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02AE05-6D17-458D-8465-B3FC5393C77D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gradFill>
            <a:gsLst>
              <a:gs pos="0">
                <a:schemeClr val="accent1">
                  <a:alpha val="58000"/>
                </a:schemeClr>
              </a:gs>
              <a:gs pos="100000">
                <a:schemeClr val="tx2">
                  <a:lumMod val="100000"/>
                  <a:alpha val="6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91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9038" y="4260861"/>
            <a:ext cx="20729099" cy="2940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B0EB-6E31-432F-84AF-4B1615331526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14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634E-0DFE-42E5-A758-5FBFE532683B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49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419" y="8813811"/>
            <a:ext cx="20729099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F3FE-8BD4-4994-8054-91B68BFC58EB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83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359" y="3200409"/>
            <a:ext cx="10771002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96814" y="3200409"/>
            <a:ext cx="10771002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A938-286F-4C0E-825A-45729F5C7096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13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88353" y="3070226"/>
            <a:ext cx="10779471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88353" y="4349750"/>
            <a:ext cx="10779471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24A6-32EF-4B54-97EB-60892B9B607D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64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7532-DD6E-4ABF-B3BF-1CF2D9A82E64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40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B553-BD58-49D4-95DE-8EB617DD36ED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4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26659" y="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2253318" y="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" y="691773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126660" y="691773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379976" y="0"/>
            <a:ext cx="6007200" cy="6798269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2253318" y="6917730"/>
            <a:ext cx="6007200" cy="6798269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 userDrawn="1">
          <p15:clr>
            <a:srgbClr val="FBAE40"/>
          </p15:clr>
        </p15:guide>
        <p15:guide id="5" pos="768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359" y="546100"/>
            <a:ext cx="8023213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4712" y="546105"/>
            <a:ext cx="13633108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359" y="2870205"/>
            <a:ext cx="8023213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4555-DD3E-4C13-B25D-4D331D5DBCC3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17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056" y="9601200"/>
            <a:ext cx="14632305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80056" y="1225550"/>
            <a:ext cx="14632305" cy="822960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0056" y="10734676"/>
            <a:ext cx="14632305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CD9B-2D45-4D4C-8ECD-A9748DD8A070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5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512A-ACE2-4498-A75A-DC2F4358D525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82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680702" y="549279"/>
            <a:ext cx="5487114" cy="117030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359" y="549279"/>
            <a:ext cx="16054890" cy="117030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421E-0B6E-470B-903A-184CCF0A9A9D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1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111250"/>
            <a:ext cx="21026122" cy="1174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6" y="14514"/>
            <a:ext cx="19875442" cy="10973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rot="16200000">
            <a:off x="19553178" y="330285"/>
            <a:ext cx="1222376" cy="574507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0451523" y="132496"/>
            <a:ext cx="3935658" cy="109736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  <a:gs pos="38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 userDrawn="1"/>
        </p:nvSpPr>
        <p:spPr>
          <a:xfrm>
            <a:off x="21362227" y="320676"/>
            <a:ext cx="2114338" cy="158432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pic>
        <p:nvPicPr>
          <p:cNvPr id="7" name="Picture 2" descr="C:\Users\kyrbanaliev_aa\Desktop\5-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6262" y="536576"/>
            <a:ext cx="1606269" cy="115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3206898" y="13528676"/>
            <a:ext cx="297023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9" name="Параллелограмм 8"/>
          <p:cNvSpPr/>
          <p:nvPr userDrawn="1"/>
        </p:nvSpPr>
        <p:spPr>
          <a:xfrm>
            <a:off x="23355410" y="13449300"/>
            <a:ext cx="359555" cy="168276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3175633" y="13077827"/>
            <a:ext cx="926245" cy="400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22951" y="13566596"/>
            <a:ext cx="23040723" cy="1494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20791630" y="12842877"/>
            <a:ext cx="5690341" cy="7302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36E7479-8D06-4F46-8180-6D33B261641C}" type="slidenum">
              <a:rPr lang="ru-RU" sz="2400" b="1" smtClean="0">
                <a:solidFill>
                  <a:prstClr val="white"/>
                </a:solidFill>
                <a:cs typeface="Times New Roman" panose="02020603050405020304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2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40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111250"/>
            <a:ext cx="21026122" cy="1174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6" y="14514"/>
            <a:ext cx="19875442" cy="10973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rot="16200000">
            <a:off x="19553178" y="330285"/>
            <a:ext cx="1222376" cy="574507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0451523" y="132496"/>
            <a:ext cx="3935658" cy="109736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  <a:gs pos="38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 userDrawn="1"/>
        </p:nvSpPr>
        <p:spPr>
          <a:xfrm>
            <a:off x="21362227" y="320676"/>
            <a:ext cx="2114338" cy="158432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pic>
        <p:nvPicPr>
          <p:cNvPr id="7" name="Picture 2" descr="C:\Users\kyrbanaliev_aa\Desktop\5-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6262" y="536576"/>
            <a:ext cx="1606269" cy="115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3206898" y="13528676"/>
            <a:ext cx="297023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9" name="Параллелограмм 8"/>
          <p:cNvSpPr/>
          <p:nvPr userDrawn="1"/>
        </p:nvSpPr>
        <p:spPr>
          <a:xfrm>
            <a:off x="23355410" y="13449300"/>
            <a:ext cx="359555" cy="168276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3175633" y="13077827"/>
            <a:ext cx="926245" cy="400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22951" y="13566596"/>
            <a:ext cx="23040723" cy="1494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20791630" y="12842877"/>
            <a:ext cx="5690341" cy="7302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846DEEA-96F6-4450-8192-7B4A4D41A5F3}" type="slidenum">
              <a:rPr lang="ru-RU" sz="2400" b="1" smtClean="0">
                <a:solidFill>
                  <a:prstClr val="white"/>
                </a:solidFill>
                <a:cs typeface="Times New Roman" panose="02020603050405020304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2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91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111250"/>
            <a:ext cx="21026122" cy="1174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6" y="14514"/>
            <a:ext cx="19875442" cy="10973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rot="16200000">
            <a:off x="19553178" y="330285"/>
            <a:ext cx="1222376" cy="574507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0451523" y="132496"/>
            <a:ext cx="3935658" cy="109736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  <a:gs pos="38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 userDrawn="1"/>
        </p:nvSpPr>
        <p:spPr>
          <a:xfrm>
            <a:off x="21362227" y="320676"/>
            <a:ext cx="2114338" cy="158432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pic>
        <p:nvPicPr>
          <p:cNvPr id="7" name="Picture 2" descr="C:\Users\kyrbanaliev_aa\Desktop\5-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6262" y="536576"/>
            <a:ext cx="1606269" cy="115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3206898" y="13528676"/>
            <a:ext cx="297023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9" name="Параллелограмм 8"/>
          <p:cNvSpPr/>
          <p:nvPr userDrawn="1"/>
        </p:nvSpPr>
        <p:spPr>
          <a:xfrm>
            <a:off x="23355410" y="13449300"/>
            <a:ext cx="359555" cy="168276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3175633" y="13077827"/>
            <a:ext cx="926245" cy="400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22951" y="13566596"/>
            <a:ext cx="23040723" cy="1494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  <a:gs pos="71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20791630" y="12842877"/>
            <a:ext cx="5690341" cy="7302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BD3D632-2ADF-4DFF-902A-34CA65A31D90}" type="slidenum">
              <a:rPr lang="ru-RU" sz="2400" b="1" smtClean="0">
                <a:solidFill>
                  <a:prstClr val="white"/>
                </a:solidFill>
                <a:cs typeface="Times New Roman" panose="02020603050405020304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2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00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03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53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4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26659" y="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2253318" y="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" y="691773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126660" y="6917730"/>
            <a:ext cx="6007198" cy="6798269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379976" y="0"/>
            <a:ext cx="6007200" cy="6798269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8379976" y="6917730"/>
            <a:ext cx="6007200" cy="6798269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80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28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13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54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3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82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36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73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5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5"/>
            <a:ext cx="18290381" cy="3311525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11" indent="0" algn="ctr">
              <a:buNone/>
              <a:defRPr sz="4000"/>
            </a:lvl2pPr>
            <a:lvl3pPr marL="1828823" indent="0" algn="ctr">
              <a:buNone/>
              <a:defRPr sz="3600"/>
            </a:lvl3pPr>
            <a:lvl4pPr marL="2743234" indent="0" algn="ctr">
              <a:buNone/>
              <a:defRPr sz="3200"/>
            </a:lvl4pPr>
            <a:lvl5pPr marL="3657646" indent="0" algn="ctr">
              <a:buNone/>
              <a:defRPr sz="3200"/>
            </a:lvl5pPr>
            <a:lvl6pPr marL="4572057" indent="0" algn="ctr">
              <a:buNone/>
              <a:defRPr sz="3200"/>
            </a:lvl6pPr>
            <a:lvl7pPr marL="5486469" indent="0" algn="ctr">
              <a:buNone/>
              <a:defRPr sz="3200"/>
            </a:lvl7pPr>
            <a:lvl8pPr marL="6400880" indent="0" algn="ctr">
              <a:buNone/>
              <a:defRPr sz="3200"/>
            </a:lvl8pPr>
            <a:lvl9pPr marL="7315291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61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547F1D62-536A-4F79-8D37-91A6FFCF877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883150" y="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9E499711-1E7E-4D76-9F28-10113A27F8B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766300" y="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85C28D07-CED7-44E6-9820-1F617E6405B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4649449" y="0"/>
            <a:ext cx="4854574" cy="454914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B81C2D65-5E82-4B96-BA73-1459034AA4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532599" y="0"/>
            <a:ext cx="4854576" cy="454914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F5C9B4A2-BD4C-4613-B1C8-4262464429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458343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1E587B0-5081-4811-BF09-53C52CD7970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883150" y="458343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848F19B3-C3B8-409D-9B9E-FE0E7C5B97C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66300" y="458343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2EF10A99-360C-41AA-821D-107E56A62D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9532599" y="4583430"/>
            <a:ext cx="4854576" cy="454914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F966354A-A564-431F-B7DD-4801994D22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916686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id="{70153A5C-E9DB-46BD-AF67-D5028191A02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66300" y="9166860"/>
            <a:ext cx="4854575" cy="454914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F6E16CAF-F7B5-4D3C-A150-056C8546C97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4649449" y="9166860"/>
            <a:ext cx="4854574" cy="454914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DEA29BFE-0750-4CED-858B-21CC3D43CF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9532599" y="9166860"/>
            <a:ext cx="4854576" cy="454914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5" grpId="0" animBg="1"/>
      <p:bldP spid="96" grpId="0" animBg="1"/>
      <p:bldP spid="97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8" y="3419479"/>
            <a:ext cx="21033938" cy="5705475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8" y="9178928"/>
            <a:ext cx="21033938" cy="3000373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1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2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6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9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5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1"/>
            <a:ext cx="10364549" cy="87026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1"/>
            <a:ext cx="10364549" cy="87026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28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7" y="3362325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11" indent="0">
              <a:buNone/>
              <a:defRPr sz="4000" b="1"/>
            </a:lvl2pPr>
            <a:lvl3pPr marL="1828823" indent="0">
              <a:buNone/>
              <a:defRPr sz="3600" b="1"/>
            </a:lvl3pPr>
            <a:lvl4pPr marL="2743234" indent="0">
              <a:buNone/>
              <a:defRPr sz="3200" b="1"/>
            </a:lvl4pPr>
            <a:lvl5pPr marL="3657646" indent="0">
              <a:buNone/>
              <a:defRPr sz="3200" b="1"/>
            </a:lvl5pPr>
            <a:lvl6pPr marL="4572057" indent="0">
              <a:buNone/>
              <a:defRPr sz="3200" b="1"/>
            </a:lvl6pPr>
            <a:lvl7pPr marL="5486469" indent="0">
              <a:buNone/>
              <a:defRPr sz="3200" b="1"/>
            </a:lvl7pPr>
            <a:lvl8pPr marL="6400880" indent="0">
              <a:buNone/>
              <a:defRPr sz="3200" b="1"/>
            </a:lvl8pPr>
            <a:lvl9pPr marL="7315291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7" y="5010151"/>
            <a:ext cx="10316917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9" y="3362325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11" indent="0">
              <a:buNone/>
              <a:defRPr sz="4000" b="1"/>
            </a:lvl2pPr>
            <a:lvl3pPr marL="1828823" indent="0">
              <a:buNone/>
              <a:defRPr sz="3600" b="1"/>
            </a:lvl3pPr>
            <a:lvl4pPr marL="2743234" indent="0">
              <a:buNone/>
              <a:defRPr sz="3200" b="1"/>
            </a:lvl4pPr>
            <a:lvl5pPr marL="3657646" indent="0">
              <a:buNone/>
              <a:defRPr sz="3200" b="1"/>
            </a:lvl5pPr>
            <a:lvl6pPr marL="4572057" indent="0">
              <a:buNone/>
              <a:defRPr sz="3200" b="1"/>
            </a:lvl6pPr>
            <a:lvl7pPr marL="5486469" indent="0">
              <a:buNone/>
              <a:defRPr sz="3200" b="1"/>
            </a:lvl7pPr>
            <a:lvl8pPr marL="6400880" indent="0">
              <a:buNone/>
              <a:defRPr sz="3200" b="1"/>
            </a:lvl8pPr>
            <a:lvl9pPr marL="7315291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9" y="5010151"/>
            <a:ext cx="1036772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242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89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51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914400"/>
            <a:ext cx="7865499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2"/>
            <a:ext cx="12346007" cy="974725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5" y="4114801"/>
            <a:ext cx="7865499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11" indent="0">
              <a:buNone/>
              <a:defRPr sz="2800"/>
            </a:lvl2pPr>
            <a:lvl3pPr marL="1828823" indent="0">
              <a:buNone/>
              <a:defRPr sz="2400"/>
            </a:lvl3pPr>
            <a:lvl4pPr marL="2743234" indent="0">
              <a:buNone/>
              <a:defRPr sz="2000"/>
            </a:lvl4pPr>
            <a:lvl5pPr marL="3657646" indent="0">
              <a:buNone/>
              <a:defRPr sz="2000"/>
            </a:lvl5pPr>
            <a:lvl6pPr marL="4572057" indent="0">
              <a:buNone/>
              <a:defRPr sz="2000"/>
            </a:lvl6pPr>
            <a:lvl7pPr marL="5486469" indent="0">
              <a:buNone/>
              <a:defRPr sz="2000"/>
            </a:lvl7pPr>
            <a:lvl8pPr marL="6400880" indent="0">
              <a:buNone/>
              <a:defRPr sz="2000"/>
            </a:lvl8pPr>
            <a:lvl9pPr marL="7315291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12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914400"/>
            <a:ext cx="7865499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2"/>
            <a:ext cx="12346007" cy="9747251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11" indent="0">
              <a:buNone/>
              <a:defRPr sz="5600"/>
            </a:lvl2pPr>
            <a:lvl3pPr marL="1828823" indent="0">
              <a:buNone/>
              <a:defRPr sz="4800"/>
            </a:lvl3pPr>
            <a:lvl4pPr marL="2743234" indent="0">
              <a:buNone/>
              <a:defRPr sz="4000"/>
            </a:lvl4pPr>
            <a:lvl5pPr marL="3657646" indent="0">
              <a:buNone/>
              <a:defRPr sz="4000"/>
            </a:lvl5pPr>
            <a:lvl6pPr marL="4572057" indent="0">
              <a:buNone/>
              <a:defRPr sz="4000"/>
            </a:lvl6pPr>
            <a:lvl7pPr marL="5486469" indent="0">
              <a:buNone/>
              <a:defRPr sz="4000"/>
            </a:lvl7pPr>
            <a:lvl8pPr marL="6400880" indent="0">
              <a:buNone/>
              <a:defRPr sz="4000"/>
            </a:lvl8pPr>
            <a:lvl9pPr marL="7315291" indent="0">
              <a:buNone/>
              <a:defRPr sz="4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5" y="4114801"/>
            <a:ext cx="7865499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11" indent="0">
              <a:buNone/>
              <a:defRPr sz="2800"/>
            </a:lvl2pPr>
            <a:lvl3pPr marL="1828823" indent="0">
              <a:buNone/>
              <a:defRPr sz="2400"/>
            </a:lvl3pPr>
            <a:lvl4pPr marL="2743234" indent="0">
              <a:buNone/>
              <a:defRPr sz="2000"/>
            </a:lvl4pPr>
            <a:lvl5pPr marL="3657646" indent="0">
              <a:buNone/>
              <a:defRPr sz="2000"/>
            </a:lvl5pPr>
            <a:lvl6pPr marL="4572057" indent="0">
              <a:buNone/>
              <a:defRPr sz="2000"/>
            </a:lvl6pPr>
            <a:lvl7pPr marL="5486469" indent="0">
              <a:buNone/>
              <a:defRPr sz="2000"/>
            </a:lvl7pPr>
            <a:lvl8pPr marL="6400880" indent="0">
              <a:buNone/>
              <a:defRPr sz="2000"/>
            </a:lvl8pPr>
            <a:lvl9pPr marL="7315291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01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39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3" y="730252"/>
            <a:ext cx="5258485" cy="116236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20" y="730252"/>
            <a:ext cx="15470614" cy="116236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238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11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2939B95A-6CBF-409F-84B3-42C0839203D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-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6" name="Picture Placeholder 115">
            <a:extLst>
              <a:ext uri="{FF2B5EF4-FFF2-40B4-BE49-F238E27FC236}">
                <a16:creationId xmlns:a16="http://schemas.microsoft.com/office/drawing/2014/main" id="{AB40BECF-EB5B-43F0-9FB0-D40B193417E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68497" y="-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53AB5C98-F720-42C1-B036-26353EA021E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2205491" y="-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id="{A7B7ADEA-629D-47FB-960D-A1F8AC8D6DA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6273988" y="-1"/>
            <a:ext cx="4044688" cy="3409723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4F9312AB-9B7D-4B09-959E-75FF662CDFF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0342486" y="-1"/>
            <a:ext cx="4044690" cy="3409723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C21CF143-7CE8-4EDB-8F5B-1EAA4F3EB3D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068497" y="3435425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676C95BA-1B92-4AF1-A0AD-7D39D180284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136994" y="3435425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4" name="Picture Placeholder 123">
            <a:extLst>
              <a:ext uri="{FF2B5EF4-FFF2-40B4-BE49-F238E27FC236}">
                <a16:creationId xmlns:a16="http://schemas.microsoft.com/office/drawing/2014/main" id="{09B06827-9EF7-4EC9-88E0-7E5D477192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2205491" y="3435425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id="{24D86F31-D54B-49AB-BB38-E9ACE3B869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20342486" y="3435425"/>
            <a:ext cx="4044690" cy="3409723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7" name="Picture Placeholder 126">
            <a:extLst>
              <a:ext uri="{FF2B5EF4-FFF2-40B4-BE49-F238E27FC236}">
                <a16:creationId xmlns:a16="http://schemas.microsoft.com/office/drawing/2014/main" id="{49C7DD07-2040-4ADB-A7E0-F22A0345858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0" y="687085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0A16FB21-FEDC-4115-B682-77804B1F15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068497" y="687085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09FBAFEB-6675-4992-9F59-3CDEEB06C1E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2205491" y="6870851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73DE433A-65DB-4D80-BEBA-C0E98C0B13CD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6273988" y="6870851"/>
            <a:ext cx="4044688" cy="3409723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3" name="Picture Placeholder 132">
            <a:extLst>
              <a:ext uri="{FF2B5EF4-FFF2-40B4-BE49-F238E27FC236}">
                <a16:creationId xmlns:a16="http://schemas.microsoft.com/office/drawing/2014/main" id="{1C48A930-F2CC-46AD-B2D2-40758BAF99D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0" y="10306277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5" name="Picture Placeholder 134">
            <a:extLst>
              <a:ext uri="{FF2B5EF4-FFF2-40B4-BE49-F238E27FC236}">
                <a16:creationId xmlns:a16="http://schemas.microsoft.com/office/drawing/2014/main" id="{FF796C8D-5331-4731-A404-B7B2D5A9E52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136994" y="10306277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7F0BA582-E839-40B1-9A4B-DFE0D1A9D75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12205491" y="10306277"/>
            <a:ext cx="4044689" cy="3409723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9376C177-5763-401A-9E03-56709766AA9F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20342486" y="10306277"/>
            <a:ext cx="4044690" cy="3409723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3" grpId="0" animBg="1"/>
      <p:bldP spid="135" grpId="0" animBg="1"/>
      <p:bldP spid="136" grpId="0" animBg="1"/>
      <p:bldP spid="139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198398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8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8" y="7204077"/>
            <a:ext cx="18290381" cy="3311524"/>
          </a:xfrm>
        </p:spPr>
        <p:txBody>
          <a:bodyPr/>
          <a:lstStyle>
            <a:lvl1pPr marL="0" indent="0" algn="ctr">
              <a:buNone/>
              <a:defRPr sz="4801"/>
            </a:lvl1pPr>
            <a:lvl2pPr marL="914407" indent="0" algn="ctr">
              <a:buNone/>
              <a:defRPr sz="4001"/>
            </a:lvl2pPr>
            <a:lvl3pPr marL="1828812" indent="0" algn="ctr">
              <a:buNone/>
              <a:defRPr sz="3600"/>
            </a:lvl3pPr>
            <a:lvl4pPr marL="2743219" indent="0" algn="ctr">
              <a:buNone/>
              <a:defRPr sz="3201"/>
            </a:lvl4pPr>
            <a:lvl5pPr marL="3657624" indent="0" algn="ctr">
              <a:buNone/>
              <a:defRPr sz="3201"/>
            </a:lvl5pPr>
            <a:lvl6pPr marL="4572030" indent="0" algn="ctr">
              <a:buNone/>
              <a:defRPr sz="3201"/>
            </a:lvl6pPr>
            <a:lvl7pPr marL="5486435" indent="0" algn="ctr">
              <a:buNone/>
              <a:defRPr sz="3201"/>
            </a:lvl7pPr>
            <a:lvl8pPr marL="6400842" indent="0" algn="ctr">
              <a:buNone/>
              <a:defRPr sz="3201"/>
            </a:lvl8pPr>
            <a:lvl9pPr marL="7315247" indent="0" algn="ctr">
              <a:buNone/>
              <a:defRPr sz="32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01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467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9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8"/>
            <a:ext cx="21033939" cy="3000373"/>
          </a:xfrm>
        </p:spPr>
        <p:txBody>
          <a:bodyPr/>
          <a:lstStyle>
            <a:lvl1pPr marL="0" indent="0">
              <a:buNone/>
              <a:defRPr sz="4801">
                <a:solidFill>
                  <a:schemeClr val="tx1">
                    <a:tint val="75000"/>
                  </a:schemeClr>
                </a:solidFill>
              </a:defRPr>
            </a:lvl1pPr>
            <a:lvl2pPr marL="914407" indent="0">
              <a:buNone/>
              <a:defRPr sz="4001">
                <a:solidFill>
                  <a:schemeClr val="tx1">
                    <a:tint val="75000"/>
                  </a:schemeClr>
                </a:solidFill>
              </a:defRPr>
            </a:lvl2pPr>
            <a:lvl3pPr marL="182881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19" indent="0">
              <a:buNone/>
              <a:defRPr sz="3201">
                <a:solidFill>
                  <a:schemeClr val="tx1">
                    <a:tint val="75000"/>
                  </a:schemeClr>
                </a:solidFill>
              </a:defRPr>
            </a:lvl4pPr>
            <a:lvl5pPr marL="3657624" indent="0">
              <a:buNone/>
              <a:defRPr sz="3201">
                <a:solidFill>
                  <a:schemeClr val="tx1">
                    <a:tint val="75000"/>
                  </a:schemeClr>
                </a:solidFill>
              </a:defRPr>
            </a:lvl5pPr>
            <a:lvl6pPr marL="4572030" indent="0">
              <a:buNone/>
              <a:defRPr sz="3201">
                <a:solidFill>
                  <a:schemeClr val="tx1">
                    <a:tint val="75000"/>
                  </a:schemeClr>
                </a:solidFill>
              </a:defRPr>
            </a:lvl6pPr>
            <a:lvl7pPr marL="5486435" indent="0">
              <a:buNone/>
              <a:defRPr sz="3201">
                <a:solidFill>
                  <a:schemeClr val="tx1">
                    <a:tint val="75000"/>
                  </a:schemeClr>
                </a:solidFill>
              </a:defRPr>
            </a:lvl7pPr>
            <a:lvl8pPr marL="6400842" indent="0">
              <a:buNone/>
              <a:defRPr sz="3201">
                <a:solidFill>
                  <a:schemeClr val="tx1">
                    <a:tint val="75000"/>
                  </a:schemeClr>
                </a:solidFill>
              </a:defRPr>
            </a:lvl8pPr>
            <a:lvl9pPr marL="7315247" indent="0">
              <a:buNone/>
              <a:defRPr sz="3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06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9" y="3651251"/>
            <a:ext cx="10364549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7" y="3651251"/>
            <a:ext cx="10364549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662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4" y="730251"/>
            <a:ext cx="21033939" cy="26511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3"/>
          </a:xfrm>
        </p:spPr>
        <p:txBody>
          <a:bodyPr anchor="b"/>
          <a:lstStyle>
            <a:lvl1pPr marL="0" indent="0">
              <a:buNone/>
              <a:defRPr sz="4801" b="1"/>
            </a:lvl1pPr>
            <a:lvl2pPr marL="914407" indent="0">
              <a:buNone/>
              <a:defRPr sz="4001" b="1"/>
            </a:lvl2pPr>
            <a:lvl3pPr marL="1828812" indent="0">
              <a:buNone/>
              <a:defRPr sz="3600" b="1"/>
            </a:lvl3pPr>
            <a:lvl4pPr marL="2743219" indent="0">
              <a:buNone/>
              <a:defRPr sz="3201" b="1"/>
            </a:lvl4pPr>
            <a:lvl5pPr marL="3657624" indent="0">
              <a:buNone/>
              <a:defRPr sz="3201" b="1"/>
            </a:lvl5pPr>
            <a:lvl6pPr marL="4572030" indent="0">
              <a:buNone/>
              <a:defRPr sz="3201" b="1"/>
            </a:lvl6pPr>
            <a:lvl7pPr marL="5486435" indent="0">
              <a:buNone/>
              <a:defRPr sz="3201" b="1"/>
            </a:lvl7pPr>
            <a:lvl8pPr marL="6400842" indent="0">
              <a:buNone/>
              <a:defRPr sz="3201" b="1"/>
            </a:lvl8pPr>
            <a:lvl9pPr marL="7315247" indent="0">
              <a:buNone/>
              <a:defRPr sz="3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8" y="3362326"/>
            <a:ext cx="10367726" cy="1647823"/>
          </a:xfrm>
        </p:spPr>
        <p:txBody>
          <a:bodyPr anchor="b"/>
          <a:lstStyle>
            <a:lvl1pPr marL="0" indent="0">
              <a:buNone/>
              <a:defRPr sz="4801" b="1"/>
            </a:lvl1pPr>
            <a:lvl2pPr marL="914407" indent="0">
              <a:buNone/>
              <a:defRPr sz="4001" b="1"/>
            </a:lvl2pPr>
            <a:lvl3pPr marL="1828812" indent="0">
              <a:buNone/>
              <a:defRPr sz="3600" b="1"/>
            </a:lvl3pPr>
            <a:lvl4pPr marL="2743219" indent="0">
              <a:buNone/>
              <a:defRPr sz="3201" b="1"/>
            </a:lvl4pPr>
            <a:lvl5pPr marL="3657624" indent="0">
              <a:buNone/>
              <a:defRPr sz="3201" b="1"/>
            </a:lvl5pPr>
            <a:lvl6pPr marL="4572030" indent="0">
              <a:buNone/>
              <a:defRPr sz="3201" b="1"/>
            </a:lvl6pPr>
            <a:lvl7pPr marL="5486435" indent="0">
              <a:buNone/>
              <a:defRPr sz="3201" b="1"/>
            </a:lvl7pPr>
            <a:lvl8pPr marL="6400842" indent="0">
              <a:buNone/>
              <a:defRPr sz="3201" b="1"/>
            </a:lvl8pPr>
            <a:lvl9pPr marL="7315247" indent="0">
              <a:buNone/>
              <a:defRPr sz="3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8" y="5010150"/>
            <a:ext cx="1036772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07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981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2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7" y="914399"/>
            <a:ext cx="7865498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2"/>
            <a:ext cx="12346007" cy="9747250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1"/>
            </a:lvl3pPr>
            <a:lvl4pPr>
              <a:defRPr sz="4001"/>
            </a:lvl4pPr>
            <a:lvl5pPr>
              <a:defRPr sz="4001"/>
            </a:lvl5pPr>
            <a:lvl6pPr>
              <a:defRPr sz="4001"/>
            </a:lvl6pPr>
            <a:lvl7pPr>
              <a:defRPr sz="4001"/>
            </a:lvl7pPr>
            <a:lvl8pPr>
              <a:defRPr sz="4001"/>
            </a:lvl8pPr>
            <a:lvl9pPr>
              <a:defRPr sz="40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7" y="4114799"/>
            <a:ext cx="7865498" cy="7623176"/>
          </a:xfrm>
        </p:spPr>
        <p:txBody>
          <a:bodyPr/>
          <a:lstStyle>
            <a:lvl1pPr marL="0" indent="0">
              <a:buNone/>
              <a:defRPr sz="3201"/>
            </a:lvl1pPr>
            <a:lvl2pPr marL="914407" indent="0">
              <a:buNone/>
              <a:defRPr sz="2800"/>
            </a:lvl2pPr>
            <a:lvl3pPr marL="1828812" indent="0">
              <a:buNone/>
              <a:defRPr sz="2400"/>
            </a:lvl3pPr>
            <a:lvl4pPr marL="2743219" indent="0">
              <a:buNone/>
              <a:defRPr sz="1999"/>
            </a:lvl4pPr>
            <a:lvl5pPr marL="3657624" indent="0">
              <a:buNone/>
              <a:defRPr sz="1999"/>
            </a:lvl5pPr>
            <a:lvl6pPr marL="4572030" indent="0">
              <a:buNone/>
              <a:defRPr sz="1999"/>
            </a:lvl6pPr>
            <a:lvl7pPr marL="5486435" indent="0">
              <a:buNone/>
              <a:defRPr sz="1999"/>
            </a:lvl7pPr>
            <a:lvl8pPr marL="6400842" indent="0">
              <a:buNone/>
              <a:defRPr sz="1999"/>
            </a:lvl8pPr>
            <a:lvl9pPr marL="7315247" indent="0">
              <a:buNone/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36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7" y="914399"/>
            <a:ext cx="7865498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2"/>
            <a:ext cx="12346007" cy="9747250"/>
          </a:xfrm>
        </p:spPr>
        <p:txBody>
          <a:bodyPr anchor="t"/>
          <a:lstStyle>
            <a:lvl1pPr marL="0" indent="0">
              <a:buNone/>
              <a:defRPr sz="6399"/>
            </a:lvl1pPr>
            <a:lvl2pPr marL="914407" indent="0">
              <a:buNone/>
              <a:defRPr sz="5599"/>
            </a:lvl2pPr>
            <a:lvl3pPr marL="1828812" indent="0">
              <a:buNone/>
              <a:defRPr sz="4801"/>
            </a:lvl3pPr>
            <a:lvl4pPr marL="2743219" indent="0">
              <a:buNone/>
              <a:defRPr sz="4001"/>
            </a:lvl4pPr>
            <a:lvl5pPr marL="3657624" indent="0">
              <a:buNone/>
              <a:defRPr sz="4001"/>
            </a:lvl5pPr>
            <a:lvl6pPr marL="4572030" indent="0">
              <a:buNone/>
              <a:defRPr sz="4001"/>
            </a:lvl6pPr>
            <a:lvl7pPr marL="5486435" indent="0">
              <a:buNone/>
              <a:defRPr sz="4001"/>
            </a:lvl7pPr>
            <a:lvl8pPr marL="6400842" indent="0">
              <a:buNone/>
              <a:defRPr sz="4001"/>
            </a:lvl8pPr>
            <a:lvl9pPr marL="7315247" indent="0">
              <a:buNone/>
              <a:defRPr sz="4001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7" y="4114799"/>
            <a:ext cx="7865498" cy="7623176"/>
          </a:xfrm>
        </p:spPr>
        <p:txBody>
          <a:bodyPr/>
          <a:lstStyle>
            <a:lvl1pPr marL="0" indent="0">
              <a:buNone/>
              <a:defRPr sz="3201"/>
            </a:lvl1pPr>
            <a:lvl2pPr marL="914407" indent="0">
              <a:buNone/>
              <a:defRPr sz="2800"/>
            </a:lvl2pPr>
            <a:lvl3pPr marL="1828812" indent="0">
              <a:buNone/>
              <a:defRPr sz="2400"/>
            </a:lvl3pPr>
            <a:lvl4pPr marL="2743219" indent="0">
              <a:buNone/>
              <a:defRPr sz="1999"/>
            </a:lvl4pPr>
            <a:lvl5pPr marL="3657624" indent="0">
              <a:buNone/>
              <a:defRPr sz="1999"/>
            </a:lvl5pPr>
            <a:lvl6pPr marL="4572030" indent="0">
              <a:buNone/>
              <a:defRPr sz="1999"/>
            </a:lvl6pPr>
            <a:lvl7pPr marL="5486435" indent="0">
              <a:buNone/>
              <a:defRPr sz="1999"/>
            </a:lvl7pPr>
            <a:lvl8pPr marL="6400842" indent="0">
              <a:buNone/>
              <a:defRPr sz="1999"/>
            </a:lvl8pPr>
            <a:lvl9pPr marL="7315247" indent="0">
              <a:buNone/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3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5189719" y="3271046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9203094" y="3271047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3216469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2770157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24387175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849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47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3" y="730251"/>
            <a:ext cx="5258484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20" y="730251"/>
            <a:ext cx="15470614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66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229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03736" y="2844801"/>
            <a:ext cx="21979723" cy="920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3729" y="407725"/>
            <a:ext cx="21150937" cy="338401"/>
          </a:xfrm>
        </p:spPr>
        <p:txBody>
          <a:bodyPr anchor="b"/>
          <a:lstStyle>
            <a:lvl1pPr>
              <a:spcAft>
                <a:spcPts val="0"/>
              </a:spcAft>
              <a:defRPr sz="2359"/>
            </a:lvl1pPr>
          </a:lstStyle>
          <a:p>
            <a:pPr lvl="0"/>
            <a:r>
              <a:rPr lang="en-US" dirty="0"/>
              <a:t>Super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CDCB8-2F8F-4A0A-9688-FB1DB59D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Рисунок 11">
            <a:extLst>
              <a:ext uri="{FF2B5EF4-FFF2-40B4-BE49-F238E27FC236}">
                <a16:creationId xmlns:a16="http://schemas.microsoft.com/office/drawing/2014/main" id="{9F298A70-4B33-452C-AD72-CCF32B7D8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627" y="160168"/>
            <a:ext cx="1346135" cy="140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9197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нец">
  <p:cSld name="2_Конец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38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Morph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9203093" y="3271046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3216468" y="3271047"/>
            <a:ext cx="5909168" cy="7173467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2770157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24387175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30296344" y="3271048"/>
            <a:ext cx="5909169" cy="7173468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282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8D28AC-B281-595E-2740-2574AD714AC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3515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7014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8" r:id="rId3"/>
    <p:sldLayoutId id="2147483767" r:id="rId4"/>
    <p:sldLayoutId id="2147483768" r:id="rId5"/>
    <p:sldLayoutId id="2147483769" r:id="rId6"/>
    <p:sldLayoutId id="2147483770" r:id="rId7"/>
    <p:sldLayoutId id="2147483763" r:id="rId8"/>
    <p:sldLayoutId id="2147483764" r:id="rId9"/>
    <p:sldLayoutId id="2147483765" r:id="rId10"/>
    <p:sldLayoutId id="2147483766" r:id="rId11"/>
    <p:sldLayoutId id="2147483771" r:id="rId12"/>
    <p:sldLayoutId id="2147483772" r:id="rId13"/>
    <p:sldLayoutId id="2147483777" r:id="rId14"/>
    <p:sldLayoutId id="2147483773" r:id="rId15"/>
    <p:sldLayoutId id="2147483774" r:id="rId16"/>
    <p:sldLayoutId id="2147483775" r:id="rId17"/>
    <p:sldLayoutId id="2147483776" r:id="rId18"/>
    <p:sldLayoutId id="2147483778" r:id="rId19"/>
    <p:sldLayoutId id="2147483779" r:id="rId20"/>
    <p:sldLayoutId id="2147483781" r:id="rId21"/>
    <p:sldLayoutId id="2147483780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84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6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5012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8C4FF6-E099-A191-06A5-276B130BFEF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3515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97122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fld id="{F5B65083-523B-4F8B-9036-FE1E8A61C4F3}" type="slidenum">
              <a:rPr lang="en-US" alt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1828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20722C-0905-EA03-A277-8D807B8C428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3515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8348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5pPr>
      <a:lvl6pPr marL="9144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6pPr>
      <a:lvl7pPr marL="18288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7pPr>
      <a:lvl8pPr marL="27432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8pPr>
      <a:lvl9pPr marL="36576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49DCB378-8AB7-445A-B573-CFC2DFB9AB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4FE56-7F4D-0D61-7051-8126F692B3E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3515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49299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1"/>
            <a:ext cx="21033938" cy="870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1835172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DA964-1900-21FF-0A2F-D857DBB0345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3515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9167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ftr="0" dt="0"/>
  <p:txStyles>
    <p:titleStyle>
      <a:lvl1pPr algn="l" defTabSz="1828823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82882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17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29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40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51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63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74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86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97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23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34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57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69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80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91" algn="l" defTabSz="182882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9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1"/>
            <a:ext cx="21033939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20" y="12712701"/>
            <a:ext cx="5487114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8948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3" y="12712701"/>
            <a:ext cx="8230671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8948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89489"/>
            <a:fld id="{2B3EF006-A5C7-4C08-A98F-FCC83FEA81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8948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9884E-8826-257E-FC88-2C4159B13D6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3515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5679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p:hf hdr="0" dt="0"/>
  <p:txStyles>
    <p:titleStyle>
      <a:lvl1pPr algn="l" defTabSz="1828812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3" indent="-457203" algn="l" defTabSz="1828812" rtl="0" eaLnBrk="1" latinLnBrk="0" hangingPunct="1">
        <a:lnSpc>
          <a:spcPct val="90000"/>
        </a:lnSpc>
        <a:spcBef>
          <a:spcPts val="1999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8" indent="-457203" algn="l" defTabSz="18288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15" indent="-457203" algn="l" defTabSz="18288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420" indent="-457203" algn="l" defTabSz="18288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27" indent="-457203" algn="l" defTabSz="18288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34" indent="-457203" algn="l" defTabSz="18288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39" indent="-457203" algn="l" defTabSz="18288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46" indent="-457203" algn="l" defTabSz="18288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51" indent="-457203" algn="l" defTabSz="182881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1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7" algn="l" defTabSz="182881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12" algn="l" defTabSz="182881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19" algn="l" defTabSz="182881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24" algn="l" defTabSz="182881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30" algn="l" defTabSz="182881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35" algn="l" defTabSz="182881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42" algn="l" defTabSz="182881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47" algn="l" defTabSz="182881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chart" Target="../charts/chart2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chart" Target="../charts/chart3.xml"/><Relationship Id="rId4" Type="http://schemas.openxmlformats.org/officeDocument/2006/relationships/image" Target="../media/image11.png"/><Relationship Id="rId9" Type="http://schemas.microsoft.com/office/2007/relationships/hdphoto" Target="../media/hdphoto1.wdp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1DBCF3F-4326-45CA-88F3-D9CCC3D12D6A}"/>
              </a:ext>
            </a:extLst>
          </p:cNvPr>
          <p:cNvGrpSpPr/>
          <p:nvPr/>
        </p:nvGrpSpPr>
        <p:grpSpPr>
          <a:xfrm>
            <a:off x="1175215" y="342899"/>
            <a:ext cx="23211961" cy="13373102"/>
            <a:chOff x="1724920" y="114300"/>
            <a:chExt cx="8984928" cy="6686551"/>
          </a:xfrm>
        </p:grpSpPr>
        <p:pic>
          <p:nvPicPr>
            <p:cNvPr id="16386" name="Рисунок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920" y="3260246"/>
              <a:ext cx="2586038" cy="199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00" y="4633385"/>
              <a:ext cx="554038" cy="99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00" y="2400302"/>
              <a:ext cx="2586038" cy="199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ый треугольник 32"/>
            <p:cNvSpPr/>
            <p:nvPr/>
          </p:nvSpPr>
          <p:spPr>
            <a:xfrm flipH="1">
              <a:off x="4760711" y="2385486"/>
              <a:ext cx="1571625" cy="2696633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76" tIns="91438" rIns="182876" bIns="91438" anchor="ctr"/>
            <a:lstStyle/>
            <a:p>
              <a:pPr algn="ctr">
                <a:defRPr/>
              </a:pPr>
              <a:endParaRPr lang="ru-RU" sz="6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332336" y="2395145"/>
              <a:ext cx="4319587" cy="26966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76" tIns="91438" rIns="182876" bIns="91438" anchor="ctr"/>
            <a:lstStyle/>
            <a:p>
              <a:pPr algn="ctr">
                <a:defRPr/>
              </a:pPr>
              <a:endParaRPr lang="ru-RU" sz="6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ый треугольник 33"/>
            <p:cNvSpPr/>
            <p:nvPr/>
          </p:nvSpPr>
          <p:spPr>
            <a:xfrm rot="10800000" flipH="1">
              <a:off x="4802188" y="5065186"/>
              <a:ext cx="715962" cy="1212849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76" tIns="91438" rIns="182876" bIns="91438" anchor="ctr"/>
            <a:lstStyle/>
            <a:p>
              <a:pPr algn="ctr">
                <a:defRPr/>
              </a:pPr>
              <a:endParaRPr lang="ru-RU" sz="3600"/>
            </a:p>
          </p:txBody>
        </p:sp>
        <p:sp>
          <p:nvSpPr>
            <p:cNvPr id="16393" name="Прямоугольник 15"/>
            <p:cNvSpPr>
              <a:spLocks noChangeArrowheads="1"/>
            </p:cNvSpPr>
            <p:nvPr/>
          </p:nvSpPr>
          <p:spPr bwMode="auto">
            <a:xfrm>
              <a:off x="5912423" y="3296798"/>
              <a:ext cx="4797425" cy="147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76" tIns="91438" rIns="182876" bIns="914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60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Developments in the energy sector of the Republic of Kazakhstan</a:t>
              </a:r>
              <a:endParaRPr lang="ru-RU" sz="60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401" name="Рисунок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00" y="209553"/>
              <a:ext cx="2592388" cy="2000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Рисунок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920" y="875648"/>
              <a:ext cx="2586038" cy="1996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3810000" y="114300"/>
              <a:ext cx="3714750" cy="6553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3795713" y="247651"/>
              <a:ext cx="3714750" cy="6553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Равнобедренный треугольник 63"/>
            <p:cNvSpPr/>
            <p:nvPr/>
          </p:nvSpPr>
          <p:spPr>
            <a:xfrm>
              <a:off x="6294438" y="1183219"/>
              <a:ext cx="706438" cy="1096433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anchor="ctr"/>
            <a:lstStyle/>
            <a:p>
              <a:pPr algn="ctr">
                <a:defRPr/>
              </a:pPr>
              <a:endParaRPr lang="ru-RU" sz="3600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>
              <a:off x="3824290" y="5981701"/>
              <a:ext cx="473075" cy="8001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anchor="ctr"/>
            <a:lstStyle/>
            <a:p>
              <a:pPr algn="ctr">
                <a:defRPr/>
              </a:pPr>
              <a:endParaRPr lang="ru-RU" sz="360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4453193" y="5101436"/>
              <a:ext cx="348995" cy="5461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68580" rIns="137160" bIns="68580" anchor="ctr"/>
            <a:lstStyle/>
            <a:p>
              <a:pPr algn="ctr">
                <a:defRPr/>
              </a:pPr>
              <a:endParaRPr lang="ru-RU" sz="360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B3AB979-B90E-40B2-A6D2-534AE2B4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8736" y="3012629"/>
            <a:ext cx="8787726" cy="96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86" tIns="53494" rIns="106986" bIns="534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MINISTRY OF ENERGY OF THE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REPUBLIC OF KAZAKHSTAN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B362FD2-C2B3-4F5F-AE96-8AD6A68C3A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636" y="978338"/>
            <a:ext cx="2024018" cy="209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25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3928" y="1886812"/>
            <a:ext cx="9549802" cy="861770"/>
          </a:xfrm>
          <a:prstGeom prst="rect">
            <a:avLst/>
          </a:prstGeom>
        </p:spPr>
        <p:txBody>
          <a:bodyPr wrap="square" lIns="182877" tIns="91438" rIns="182877" bIns="91438">
            <a:spAutoFit/>
          </a:bodyPr>
          <a:lstStyle/>
          <a:p>
            <a:pPr algn="ctr" defTabSz="1589489">
              <a:spcBef>
                <a:spcPts val="2729"/>
              </a:spcBef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Auction results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-1"/>
            <a:ext cx="24387175" cy="1545326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Параллелограмм 47">
            <a:extLst>
              <a:ext uri="{FF2B5EF4-FFF2-40B4-BE49-F238E27FC236}">
                <a16:creationId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18691669" y="1"/>
            <a:ext cx="3947528" cy="1545324"/>
          </a:xfrm>
          <a:prstGeom prst="parallelogram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Рисунок 52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0" y="240554"/>
            <a:ext cx="1044280" cy="109261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474777" y="207560"/>
            <a:ext cx="215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ENERGY OF THE REPUBLIC OF KAZAKHSTAN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FE2D951-1608-6857-E0E0-B790DAA27E88}"/>
              </a:ext>
            </a:extLst>
          </p:cNvPr>
          <p:cNvSpPr txBox="1"/>
          <p:nvPr/>
        </p:nvSpPr>
        <p:spPr>
          <a:xfrm>
            <a:off x="327653" y="68530"/>
            <a:ext cx="149643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825583" hangingPunct="0">
              <a:defRPr sz="6600" b="1" ker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ea typeface="Helvetica Neue"/>
                <a:cs typeface="Helvetica Neue"/>
              </a:defRPr>
            </a:lvl1pPr>
          </a:lstStyle>
          <a:p>
            <a:r>
              <a:rPr lang="en-US" sz="4400" spc="-8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Helvetica Neue"/>
              </a:rPr>
              <a:t>Auctions for selection of projects for RES construction (2018-2022).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13353691"/>
            <a:ext cx="24387175" cy="34257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02611"/>
              </p:ext>
            </p:extLst>
          </p:nvPr>
        </p:nvGraphicFramePr>
        <p:xfrm>
          <a:off x="12807617" y="2426588"/>
          <a:ext cx="11097330" cy="3258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9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9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79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WPP</a:t>
                      </a:r>
                      <a:endParaRPr lang="ru-RU" sz="3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latin typeface="Century Gothic" panose="020B0502020202020204" pitchFamily="34" charset="0"/>
                        </a:rPr>
                        <a:t>2018</a:t>
                      </a:r>
                      <a:endParaRPr lang="ru-RU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latin typeface="Century Gothic" panose="020B0502020202020204" pitchFamily="34" charset="0"/>
                        </a:rPr>
                        <a:t>2019</a:t>
                      </a:r>
                      <a:endParaRPr lang="ru-RU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latin typeface="Century Gothic" panose="020B0502020202020204" pitchFamily="34" charset="0"/>
                        </a:rPr>
                        <a:t>2020</a:t>
                      </a:r>
                      <a:endParaRPr lang="ru-RU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latin typeface="Century Gothic" panose="020B0502020202020204" pitchFamily="34" charset="0"/>
                        </a:rPr>
                        <a:t>2021</a:t>
                      </a:r>
                      <a:endParaRPr lang="ru-RU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latin typeface="Century Gothic" panose="020B0502020202020204" pitchFamily="34" charset="0"/>
                        </a:rPr>
                        <a:t>2022</a:t>
                      </a:r>
                      <a:endParaRPr lang="ru-RU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63">
                <a:tc>
                  <a:txBody>
                    <a:bodyPr/>
                    <a:lstStyle/>
                    <a:p>
                      <a:pPr marL="0" marR="0" indent="0" algn="ctr" defTabSz="1828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Starting price</a:t>
                      </a:r>
                      <a:r>
                        <a:rPr lang="kk-KZ" sz="24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KZT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828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dirty="0">
                          <a:latin typeface="Century Gothic" panose="020B0502020202020204" pitchFamily="34" charset="0"/>
                        </a:rPr>
                        <a:t>22</a:t>
                      </a:r>
                      <a:r>
                        <a:rPr lang="en-US" sz="2800" dirty="0"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kk-KZ" sz="2800" dirty="0">
                          <a:latin typeface="Century Gothic" panose="020B0502020202020204" pitchFamily="34" charset="0"/>
                        </a:rPr>
                        <a:t>68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22,66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21,69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21,53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21,53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3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Min. price, KZT</a:t>
                      </a:r>
                      <a:endParaRPr lang="ru-RU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17,39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19,27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15,9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14,08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12,39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35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entury Gothic" panose="020B0502020202020204" pitchFamily="34" charset="0"/>
                        </a:rPr>
                        <a:t>price reduction </a:t>
                      </a:r>
                      <a:r>
                        <a:rPr lang="ru-RU" sz="2400" b="0" baseline="0" dirty="0">
                          <a:latin typeface="Century Gothic" panose="020B0502020202020204" pitchFamily="34" charset="0"/>
                        </a:rPr>
                        <a:t>%</a:t>
                      </a:r>
                      <a:endParaRPr lang="ru-RU" sz="2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23,3 %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26,7%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34,6%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42,45%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59458"/>
              </p:ext>
            </p:extLst>
          </p:nvPr>
        </p:nvGraphicFramePr>
        <p:xfrm>
          <a:off x="12807616" y="5980938"/>
          <a:ext cx="11156564" cy="326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1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66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Gothic" panose="020B0502020202020204" pitchFamily="34" charset="0"/>
                        </a:rPr>
                        <a:t>SPP</a:t>
                      </a:r>
                      <a:endParaRPr lang="ru-RU" sz="3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0" dirty="0">
                          <a:latin typeface="Century Gothic" panose="020B0502020202020204" pitchFamily="34" charset="0"/>
                        </a:rPr>
                        <a:t>2018</a:t>
                      </a:r>
                      <a:endParaRPr lang="ru-RU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0" dirty="0">
                          <a:latin typeface="Century Gothic" panose="020B0502020202020204" pitchFamily="34" charset="0"/>
                        </a:rPr>
                        <a:t>2019</a:t>
                      </a:r>
                      <a:endParaRPr lang="ru-RU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0" dirty="0">
                          <a:latin typeface="Century Gothic" panose="020B0502020202020204" pitchFamily="34" charset="0"/>
                        </a:rPr>
                        <a:t>2020</a:t>
                      </a:r>
                      <a:endParaRPr lang="ru-RU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0" dirty="0">
                          <a:latin typeface="Century Gothic" panose="020B0502020202020204" pitchFamily="34" charset="0"/>
                        </a:rPr>
                        <a:t>2021</a:t>
                      </a:r>
                      <a:endParaRPr lang="ru-RU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0" dirty="0">
                          <a:latin typeface="Century Gothic" panose="020B0502020202020204" pitchFamily="34" charset="0"/>
                        </a:rPr>
                        <a:t>2022</a:t>
                      </a:r>
                      <a:endParaRPr lang="ru-RU" sz="2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881">
                <a:tc>
                  <a:txBody>
                    <a:bodyPr/>
                    <a:lstStyle/>
                    <a:p>
                      <a:pPr marL="0" marR="0" indent="0" algn="ctr" defTabSz="1828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Starting price</a:t>
                      </a:r>
                      <a:r>
                        <a:rPr lang="kk-KZ" sz="24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KZT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828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dirty="0">
                          <a:latin typeface="Century Gothic" panose="020B0502020202020204" pitchFamily="34" charset="0"/>
                        </a:rPr>
                        <a:t>34,61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29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16,97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16,96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16,96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9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Min. price, KZT</a:t>
                      </a:r>
                      <a:endParaRPr lang="ru-RU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12,49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14,58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12,87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16,95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98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entury Gothic" panose="020B0502020202020204" pitchFamily="34" charset="0"/>
                        </a:rPr>
                        <a:t>price reduction </a:t>
                      </a:r>
                      <a:r>
                        <a:rPr lang="ru-RU" sz="2400" b="0" baseline="0" dirty="0">
                          <a:latin typeface="Century Gothic" panose="020B0502020202020204" pitchFamily="34" charset="0"/>
                        </a:rPr>
                        <a:t>%</a:t>
                      </a:r>
                      <a:endParaRPr lang="ru-RU" sz="2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82495"/>
              </p:ext>
            </p:extLst>
          </p:nvPr>
        </p:nvGraphicFramePr>
        <p:xfrm>
          <a:off x="12807616" y="9527065"/>
          <a:ext cx="11097881" cy="330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0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9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18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Gothic" panose="020B0502020202020204" pitchFamily="34" charset="0"/>
                        </a:rPr>
                        <a:t>HPP</a:t>
                      </a:r>
                      <a:endParaRPr lang="ru-RU" sz="3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2018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2019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2020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2021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2022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900">
                <a:tc>
                  <a:txBody>
                    <a:bodyPr/>
                    <a:lstStyle/>
                    <a:p>
                      <a:pPr marL="0" marR="0" indent="0" algn="ctr" defTabSz="1828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Starting price</a:t>
                      </a:r>
                      <a:r>
                        <a:rPr lang="kk-KZ" sz="24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KZT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828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dirty="0">
                          <a:latin typeface="Century Gothic" panose="020B0502020202020204" pitchFamily="34" charset="0"/>
                        </a:rPr>
                        <a:t>16,71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15,48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15,48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15,2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latin typeface="Century Gothic" panose="020B0502020202020204" pitchFamily="34" charset="0"/>
                        </a:rPr>
                        <a:t>15,48</a:t>
                      </a:r>
                      <a:endParaRPr lang="ru-RU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Min. price, KZT</a:t>
                      </a:r>
                      <a:endParaRPr lang="ru-RU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12,8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15,43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13,48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15,48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39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entury Gothic" panose="020B0502020202020204" pitchFamily="34" charset="0"/>
                        </a:rPr>
                        <a:t>price reduction </a:t>
                      </a:r>
                      <a:r>
                        <a:rPr lang="ru-RU" sz="2400" b="0" baseline="0" dirty="0">
                          <a:latin typeface="Century Gothic" panose="020B0502020202020204" pitchFamily="34" charset="0"/>
                        </a:rPr>
                        <a:t>%</a:t>
                      </a:r>
                      <a:endParaRPr lang="ru-RU" sz="2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23,4%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" name="Rectangle 46">
            <a:extLst>
              <a:ext uri="{FF2B5EF4-FFF2-40B4-BE49-F238E27FC236}">
                <a16:creationId xmlns:a16="http://schemas.microsoft.com/office/drawing/2014/main" id="{4C883BAE-E835-4DC9-A44E-0FE03882E29B}"/>
              </a:ext>
            </a:extLst>
          </p:cNvPr>
          <p:cNvSpPr/>
          <p:nvPr/>
        </p:nvSpPr>
        <p:spPr>
          <a:xfrm>
            <a:off x="14526184" y="1613856"/>
            <a:ext cx="8330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89489">
              <a:spcBef>
                <a:spcPts val="2729"/>
              </a:spcBef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auction prices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669" y="3374351"/>
            <a:ext cx="5515523" cy="800215"/>
          </a:xfrm>
          <a:prstGeom prst="rect">
            <a:avLst/>
          </a:prstGeom>
        </p:spPr>
        <p:txBody>
          <a:bodyPr wrap="square" lIns="182877" tIns="91438" rIns="182877" bIns="91438">
            <a:spAutoFit/>
          </a:bodyPr>
          <a:lstStyle/>
          <a:p>
            <a:pPr algn="ctr" defTabSz="1589489">
              <a:spcBef>
                <a:spcPts val="2729"/>
              </a:spcBef>
            </a:pPr>
            <a:r>
              <a:rPr lang="en-US" sz="4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Auctioned capacity</a:t>
            </a:r>
            <a:endParaRPr lang="ru-RU" sz="40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650992" y="3692177"/>
            <a:ext cx="1756300" cy="1489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906047" y="3066574"/>
            <a:ext cx="4518008" cy="2646874"/>
          </a:xfrm>
          <a:prstGeom prst="rect">
            <a:avLst/>
          </a:prstGeom>
        </p:spPr>
        <p:txBody>
          <a:bodyPr wrap="square" lIns="182877" tIns="91438" rIns="182877" bIns="91438">
            <a:spAutoFit/>
          </a:bodyPr>
          <a:lstStyle/>
          <a:p>
            <a:pPr algn="ctr" defTabSz="1589489">
              <a:spcBef>
                <a:spcPts val="2729"/>
              </a:spcBef>
            </a:pPr>
            <a:r>
              <a:rPr lang="kk-KZ" sz="80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2395</a:t>
            </a:r>
            <a:r>
              <a:rPr lang="kk-KZ" sz="8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MW</a:t>
            </a:r>
            <a:endParaRPr lang="ru-RU" sz="80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68608" y="9719752"/>
            <a:ext cx="4992886" cy="2339098"/>
          </a:xfrm>
          <a:prstGeom prst="rect">
            <a:avLst/>
          </a:prstGeom>
        </p:spPr>
        <p:txBody>
          <a:bodyPr wrap="square" lIns="182877" tIns="91438" rIns="182877" bIns="91438">
            <a:spAutoFit/>
          </a:bodyPr>
          <a:lstStyle/>
          <a:p>
            <a:pPr algn="ctr" defTabSz="1589489">
              <a:spcBef>
                <a:spcPts val="2729"/>
              </a:spcBef>
            </a:pPr>
            <a:r>
              <a:rPr lang="kk-KZ" sz="80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64</a:t>
            </a:r>
            <a:r>
              <a:rPr lang="kk-KZ" sz="8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companies</a:t>
            </a:r>
            <a:endParaRPr lang="ru-RU" sz="80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668" y="10181417"/>
            <a:ext cx="5515523" cy="1415768"/>
          </a:xfrm>
          <a:prstGeom prst="rect">
            <a:avLst/>
          </a:prstGeom>
        </p:spPr>
        <p:txBody>
          <a:bodyPr wrap="square" lIns="182877" tIns="91438" rIns="182877" bIns="91438">
            <a:spAutoFit/>
          </a:bodyPr>
          <a:lstStyle/>
          <a:p>
            <a:pPr algn="ctr" defTabSz="1589489">
              <a:spcBef>
                <a:spcPts val="2729"/>
              </a:spcBef>
            </a:pPr>
            <a:r>
              <a:rPr lang="en-US" sz="4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a contract with FSC</a:t>
            </a:r>
            <a:endParaRPr lang="ru-RU" sz="40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07290" y="6355077"/>
            <a:ext cx="5515523" cy="2646874"/>
          </a:xfrm>
          <a:prstGeom prst="rect">
            <a:avLst/>
          </a:prstGeom>
        </p:spPr>
        <p:txBody>
          <a:bodyPr wrap="square" lIns="182877" tIns="91438" rIns="182877" bIns="91438">
            <a:spAutoFit/>
          </a:bodyPr>
          <a:lstStyle/>
          <a:p>
            <a:pPr algn="ctr" defTabSz="1589489">
              <a:spcBef>
                <a:spcPts val="2729"/>
              </a:spcBef>
            </a:pPr>
            <a:r>
              <a:rPr lang="kk-KZ" sz="80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232</a:t>
            </a:r>
            <a:r>
              <a:rPr lang="kk-KZ" sz="8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companies</a:t>
            </a:r>
            <a:r>
              <a:rPr lang="kk-KZ" sz="8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kk-KZ" sz="8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8000" b="1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kk-KZ" sz="8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countries</a:t>
            </a:r>
            <a:endParaRPr lang="ru-RU" sz="40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667" y="7278407"/>
            <a:ext cx="5515523" cy="800215"/>
          </a:xfrm>
          <a:prstGeom prst="rect">
            <a:avLst/>
          </a:prstGeom>
        </p:spPr>
        <p:txBody>
          <a:bodyPr wrap="square" lIns="182877" tIns="91438" rIns="182877" bIns="91438">
            <a:spAutoFit/>
          </a:bodyPr>
          <a:lstStyle/>
          <a:p>
            <a:pPr algn="ctr" defTabSz="1589489">
              <a:spcBef>
                <a:spcPts val="2729"/>
              </a:spcBef>
            </a:pPr>
            <a:r>
              <a:rPr lang="en-US" sz="4000" dirty="0">
                <a:solidFill>
                  <a:srgbClr val="002060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</a:t>
            </a:r>
            <a:endParaRPr lang="ru-RU" sz="4000" dirty="0">
              <a:solidFill>
                <a:srgbClr val="002060"/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650992" y="6960074"/>
            <a:ext cx="1756300" cy="1489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650992" y="10144730"/>
            <a:ext cx="1756300" cy="1489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Google Shape;194;gfb1b6f187c_0_87"/>
          <p:cNvSpPr/>
          <p:nvPr/>
        </p:nvSpPr>
        <p:spPr>
          <a:xfrm>
            <a:off x="22639197" y="390767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11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02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-1" y="7033"/>
            <a:ext cx="24387175" cy="138833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C883BAE-E835-4DC9-A44E-0FE03882E29B}"/>
              </a:ext>
            </a:extLst>
          </p:cNvPr>
          <p:cNvSpPr/>
          <p:nvPr/>
        </p:nvSpPr>
        <p:spPr>
          <a:xfrm>
            <a:off x="2593690" y="1740460"/>
            <a:ext cx="17255540" cy="47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9000"/>
              </a:lnSpc>
            </a:pPr>
            <a:r>
              <a:rPr lang="en-US" sz="2800" b="1" dirty="0">
                <a:solidFill>
                  <a:srgbClr val="272E3A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Guaranteed purchase of all electricity generated and supplied to the grid</a:t>
            </a:r>
            <a:endParaRPr lang="ru-RU" sz="2800" b="1" dirty="0">
              <a:solidFill>
                <a:srgbClr val="272E3A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B3FDFC74-50C4-457B-849E-DE3FEC434AD8}"/>
              </a:ext>
            </a:extLst>
          </p:cNvPr>
          <p:cNvSpPr txBox="1">
            <a:spLocks/>
          </p:cNvSpPr>
          <p:nvPr/>
        </p:nvSpPr>
        <p:spPr>
          <a:xfrm>
            <a:off x="-665878" y="308432"/>
            <a:ext cx="18443275" cy="1373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Legislative conditions for RES development</a:t>
            </a:r>
            <a:endParaRPr lang="ru-RU" b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46">
            <a:extLst>
              <a:ext uri="{FF2B5EF4-FFF2-40B4-BE49-F238E27FC236}">
                <a16:creationId xmlns:a16="http://schemas.microsoft.com/office/drawing/2014/main" id="{4C883BAE-E835-4DC9-A44E-0FE03882E29B}"/>
              </a:ext>
            </a:extLst>
          </p:cNvPr>
          <p:cNvSpPr/>
          <p:nvPr/>
        </p:nvSpPr>
        <p:spPr>
          <a:xfrm>
            <a:off x="2639627" y="2594788"/>
            <a:ext cx="21114727" cy="47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9000"/>
              </a:lnSpc>
            </a:pPr>
            <a:r>
              <a:rPr lang="en-US" sz="2800" b="1" dirty="0">
                <a:solidFill>
                  <a:srgbClr val="272E3A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Distribution of RES power through the Financial Settlements Center (FSC) to conditional consumers</a:t>
            </a:r>
            <a:endParaRPr lang="ru-RU" sz="2800" b="1" dirty="0">
              <a:solidFill>
                <a:srgbClr val="272E3A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46">
            <a:extLst>
              <a:ext uri="{FF2B5EF4-FFF2-40B4-BE49-F238E27FC236}">
                <a16:creationId xmlns:a16="http://schemas.microsoft.com/office/drawing/2014/main" id="{4C883BAE-E835-4DC9-A44E-0FE03882E29B}"/>
              </a:ext>
            </a:extLst>
          </p:cNvPr>
          <p:cNvSpPr/>
          <p:nvPr/>
        </p:nvSpPr>
        <p:spPr>
          <a:xfrm>
            <a:off x="2591646" y="6209408"/>
            <a:ext cx="19055016" cy="47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9000"/>
              </a:lnSpc>
            </a:pPr>
            <a:r>
              <a:rPr lang="en-US" sz="2800" b="1" dirty="0">
                <a:solidFill>
                  <a:srgbClr val="272E3A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Provision of investment preferences under the Entrepreneurship Code</a:t>
            </a:r>
            <a:endParaRPr lang="ru-RU" sz="2800" b="1" dirty="0">
              <a:solidFill>
                <a:srgbClr val="272E3A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46">
            <a:extLst>
              <a:ext uri="{FF2B5EF4-FFF2-40B4-BE49-F238E27FC236}">
                <a16:creationId xmlns:a16="http://schemas.microsoft.com/office/drawing/2014/main" id="{4C883BAE-E835-4DC9-A44E-0FE03882E29B}"/>
              </a:ext>
            </a:extLst>
          </p:cNvPr>
          <p:cNvSpPr/>
          <p:nvPr/>
        </p:nvSpPr>
        <p:spPr>
          <a:xfrm>
            <a:off x="2745244" y="8862444"/>
            <a:ext cx="7658213" cy="47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9000"/>
              </a:lnSpc>
            </a:pPr>
            <a:r>
              <a:rPr lang="en-US" sz="2800" b="1" dirty="0">
                <a:solidFill>
                  <a:srgbClr val="272E3A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Establishment of a reserve fund at the FSC</a:t>
            </a:r>
            <a:endParaRPr lang="ru-RU" sz="2800" b="1" dirty="0">
              <a:solidFill>
                <a:srgbClr val="272E3A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46">
            <a:extLst>
              <a:ext uri="{FF2B5EF4-FFF2-40B4-BE49-F238E27FC236}">
                <a16:creationId xmlns:a16="http://schemas.microsoft.com/office/drawing/2014/main" id="{4C883BAE-E835-4DC9-A44E-0FE03882E29B}"/>
              </a:ext>
            </a:extLst>
          </p:cNvPr>
          <p:cNvSpPr/>
          <p:nvPr/>
        </p:nvSpPr>
        <p:spPr>
          <a:xfrm>
            <a:off x="2639628" y="4580286"/>
            <a:ext cx="11832265" cy="47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9000"/>
              </a:lnSpc>
            </a:pPr>
            <a:r>
              <a:rPr lang="en-US" sz="2800" b="1" dirty="0">
                <a:solidFill>
                  <a:srgbClr val="272E3A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Contract on connection to the grid of RES facilities</a:t>
            </a:r>
            <a:endParaRPr lang="ru-RU" sz="2800" b="1" dirty="0">
              <a:solidFill>
                <a:srgbClr val="272E3A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46">
            <a:extLst>
              <a:ext uri="{FF2B5EF4-FFF2-40B4-BE49-F238E27FC236}">
                <a16:creationId xmlns:a16="http://schemas.microsoft.com/office/drawing/2014/main" id="{4C883BAE-E835-4DC9-A44E-0FE03882E29B}"/>
              </a:ext>
            </a:extLst>
          </p:cNvPr>
          <p:cNvSpPr/>
          <p:nvPr/>
        </p:nvSpPr>
        <p:spPr>
          <a:xfrm>
            <a:off x="2591646" y="3718453"/>
            <a:ext cx="8609217" cy="47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9000"/>
              </a:lnSpc>
            </a:pPr>
            <a:r>
              <a:rPr lang="en-US" sz="2800" b="1" dirty="0">
                <a:solidFill>
                  <a:srgbClr val="272E3A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Increase of PPA duration from 15 to 20 years</a:t>
            </a:r>
            <a:endParaRPr lang="ru-RU" sz="2800" b="1" dirty="0">
              <a:solidFill>
                <a:srgbClr val="272E3A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6">
            <a:extLst>
              <a:ext uri="{FF2B5EF4-FFF2-40B4-BE49-F238E27FC236}">
                <a16:creationId xmlns:a16="http://schemas.microsoft.com/office/drawing/2014/main" id="{4C883BAE-E835-4DC9-A44E-0FE03882E29B}"/>
              </a:ext>
            </a:extLst>
          </p:cNvPr>
          <p:cNvSpPr/>
          <p:nvPr/>
        </p:nvSpPr>
        <p:spPr>
          <a:xfrm>
            <a:off x="2639628" y="7121587"/>
            <a:ext cx="18321234" cy="47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9000"/>
              </a:lnSpc>
            </a:pPr>
            <a:r>
              <a:rPr lang="en-US" sz="2800" b="1" dirty="0">
                <a:solidFill>
                  <a:srgbClr val="272E3A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Financial support to FSC in case of default risk</a:t>
            </a:r>
            <a:endParaRPr lang="ru-RU" sz="2800" b="1" dirty="0">
              <a:solidFill>
                <a:srgbClr val="272E3A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4C883BAE-E835-4DC9-A44E-0FE03882E29B}"/>
              </a:ext>
            </a:extLst>
          </p:cNvPr>
          <p:cNvSpPr/>
          <p:nvPr/>
        </p:nvSpPr>
        <p:spPr>
          <a:xfrm>
            <a:off x="2639628" y="5461470"/>
            <a:ext cx="14390304" cy="47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9000"/>
              </a:lnSpc>
            </a:pPr>
            <a:r>
              <a:rPr lang="en-US" sz="2800" b="1" dirty="0">
                <a:solidFill>
                  <a:srgbClr val="272E3A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Reserved land plots and grid connection points</a:t>
            </a:r>
            <a:endParaRPr lang="ru-RU" sz="2800" b="1" dirty="0">
              <a:solidFill>
                <a:srgbClr val="272E3A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4C883BAE-E835-4DC9-A44E-0FE03882E29B}"/>
              </a:ext>
            </a:extLst>
          </p:cNvPr>
          <p:cNvSpPr/>
          <p:nvPr/>
        </p:nvSpPr>
        <p:spPr>
          <a:xfrm>
            <a:off x="2745244" y="8033766"/>
            <a:ext cx="10232202" cy="47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9000"/>
              </a:lnSpc>
            </a:pPr>
            <a:r>
              <a:rPr lang="en-US" sz="2800" b="1" dirty="0">
                <a:solidFill>
                  <a:srgbClr val="272E3A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Annual indexation of tariffs</a:t>
            </a:r>
            <a:endParaRPr lang="ru-RU" sz="2800" b="1" dirty="0">
              <a:solidFill>
                <a:srgbClr val="272E3A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CA5A8CD7-8B05-4B15-B5FD-242841E694E1}"/>
              </a:ext>
            </a:extLst>
          </p:cNvPr>
          <p:cNvSpPr/>
          <p:nvPr/>
        </p:nvSpPr>
        <p:spPr>
          <a:xfrm>
            <a:off x="1406561" y="9900563"/>
            <a:ext cx="6454784" cy="3342896"/>
          </a:xfrm>
          <a:prstGeom prst="rect">
            <a:avLst/>
          </a:prstGeom>
          <a:solidFill>
            <a:srgbClr val="002060"/>
          </a:solidFill>
          <a:ln>
            <a:solidFill>
              <a:srgbClr val="1A416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INVESTOR’S GUIDE TO RENEWABLE ENERGY PROJECTS IN KAZAKHSTAN</a:t>
            </a:r>
            <a:endParaRPr lang="ru-RU" sz="28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object 10">
            <a:extLst>
              <a:ext uri="{FF2B5EF4-FFF2-40B4-BE49-F238E27FC236}">
                <a16:creationId xmlns:a16="http://schemas.microsoft.com/office/drawing/2014/main" id="{9788F7A9-E0FC-E042-9A59-E9ACDD6D1B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350" y="12091295"/>
            <a:ext cx="2775843" cy="924607"/>
          </a:xfrm>
          <a:prstGeom prst="rect">
            <a:avLst/>
          </a:prstGeom>
        </p:spPr>
      </p:pic>
      <p:sp>
        <p:nvSpPr>
          <p:cNvPr id="52" name="Rectangle 15">
            <a:extLst>
              <a:ext uri="{FF2B5EF4-FFF2-40B4-BE49-F238E27FC236}">
                <a16:creationId xmlns:a16="http://schemas.microsoft.com/office/drawing/2014/main" id="{CA5A8CD7-8B05-4B15-B5FD-242841E694E1}"/>
              </a:ext>
            </a:extLst>
          </p:cNvPr>
          <p:cNvSpPr/>
          <p:nvPr/>
        </p:nvSpPr>
        <p:spPr>
          <a:xfrm>
            <a:off x="9324520" y="9905326"/>
            <a:ext cx="6582229" cy="3333370"/>
          </a:xfrm>
          <a:prstGeom prst="rect">
            <a:avLst/>
          </a:prstGeom>
          <a:solidFill>
            <a:srgbClr val="002060"/>
          </a:solidFill>
          <a:ln>
            <a:solidFill>
              <a:srgbClr val="1A416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endParaRPr lang="ru-RU" sz="28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defTabSz="1828800"/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KOREM JSC's website:</a:t>
            </a:r>
            <a:r>
              <a:rPr lang="ru-RU" sz="28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https://auction.korem.kz/rus/investor/ruk_investora/</a:t>
            </a:r>
            <a:endParaRPr lang="ru-RU" sz="2800" b="1" u="sng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defTabSz="1828800"/>
            <a:endParaRPr lang="ru-RU" sz="2400" b="1" u="sng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defTabSz="1828800"/>
            <a:endParaRPr lang="ru-RU" sz="28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5">
            <a:extLst>
              <a:ext uri="{FF2B5EF4-FFF2-40B4-BE49-F238E27FC236}">
                <a16:creationId xmlns:a16="http://schemas.microsoft.com/office/drawing/2014/main" id="{CA5A8CD7-8B05-4B15-B5FD-242841E694E1}"/>
              </a:ext>
            </a:extLst>
          </p:cNvPr>
          <p:cNvSpPr/>
          <p:nvPr/>
        </p:nvSpPr>
        <p:spPr>
          <a:xfrm>
            <a:off x="17258821" y="9914823"/>
            <a:ext cx="6313147" cy="3333370"/>
          </a:xfrm>
          <a:prstGeom prst="rect">
            <a:avLst/>
          </a:prstGeom>
          <a:solidFill>
            <a:srgbClr val="002060"/>
          </a:solidFill>
          <a:ln>
            <a:solidFill>
              <a:srgbClr val="1A416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r>
              <a:rPr lang="en-US" sz="32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Financial Settlement Center of Renewable Energy LLP: </a:t>
            </a:r>
            <a:r>
              <a:rPr lang="en-US" sz="2800" b="1" u="sng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https://rfc.kegoc.kz/auctions/materials</a:t>
            </a:r>
            <a:endParaRPr lang="ru-RU" sz="28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11" descr="https://o.remove.bg/downloads/e81ecb2a-932e-4b1f-b5ca-328546914200/%D0%A0%D0%B5%D1%81%D1%83%D1%80%D1%81_9_2x-100__1_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6" t="33400" r="61143" b="33200"/>
          <a:stretch>
            <a:fillRect/>
          </a:stretch>
        </p:blipFill>
        <p:spPr bwMode="auto">
          <a:xfrm>
            <a:off x="14471893" y="10277522"/>
            <a:ext cx="739284" cy="12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C:\Users\z.daulet\Desktop\252_156646326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91547" y="10718314"/>
            <a:ext cx="800100" cy="800100"/>
          </a:xfrm>
          <a:prstGeom prst="rect">
            <a:avLst/>
          </a:prstGeom>
          <a:noFill/>
        </p:spPr>
      </p:pic>
      <p:pic>
        <p:nvPicPr>
          <p:cNvPr id="56" name="Picture 9" descr="C:\Users\tukenov\Downloads\PngItem_52844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0" y="1727975"/>
            <a:ext cx="517221" cy="5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C:\Users\tukenov\Downloads\PngItem_52844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9" y="2742160"/>
            <a:ext cx="522061" cy="5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9" descr="C:\Users\tukenov\Downloads\PngItem_52844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0" y="3681333"/>
            <a:ext cx="522061" cy="5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9" descr="C:\Users\tukenov\Downloads\PngItem_52844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0" y="4528915"/>
            <a:ext cx="522061" cy="5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 descr="C:\Users\tukenov\Downloads\PngItem_52844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0" y="5395546"/>
            <a:ext cx="522061" cy="5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9" descr="C:\Users\tukenov\Downloads\PngItem_52844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1" y="6224080"/>
            <a:ext cx="522061" cy="5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9" descr="C:\Users\tukenov\Downloads\PngItem_52844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2" y="7148338"/>
            <a:ext cx="522061" cy="5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9" descr="C:\Users\tukenov\Downloads\PngItem_52844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2" y="7955127"/>
            <a:ext cx="522061" cy="5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9" descr="C:\Users\tukenov\Downloads\PngItem_528448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2" y="8761917"/>
            <a:ext cx="522061" cy="5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18691668" y="7034"/>
            <a:ext cx="3947528" cy="1388333"/>
          </a:xfrm>
          <a:prstGeom prst="parallelogram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Рисунок 29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629" y="100725"/>
            <a:ext cx="1265522" cy="109261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415395" y="46867"/>
            <a:ext cx="215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ENERGY OF THE REPUBLIC OF KAZAKHSTAN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13353691"/>
            <a:ext cx="24387175" cy="34257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Google Shape;194;gfb1b6f187c_0_87"/>
          <p:cNvSpPr/>
          <p:nvPr/>
        </p:nvSpPr>
        <p:spPr>
          <a:xfrm>
            <a:off x="22707440" y="292160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1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5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8" grpId="0"/>
      <p:bldP spid="36" grpId="0"/>
      <p:bldP spid="37" grpId="0"/>
      <p:bldP spid="38" grpId="0"/>
      <p:bldP spid="40" grpId="0"/>
      <p:bldP spid="41" grpId="0"/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-35091" y="-41806"/>
            <a:ext cx="24422265" cy="146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x-none" sz="40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араллелограмм 33">
            <a:extLst>
              <a:ext uri="{FF2B5EF4-FFF2-40B4-BE49-F238E27FC236}">
                <a16:creationId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18684815" y="-38346"/>
            <a:ext cx="4018006" cy="149991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x-none" sz="3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Рисунок 34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8" y="247948"/>
            <a:ext cx="1081430" cy="11152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433613" y="261235"/>
            <a:ext cx="226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ENERGY OF THE REPUBLIC OF KAZAKHSTAN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219763" y="250447"/>
            <a:ext cx="1790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4400" b="1" spc="-2" dirty="0">
                <a:solidFill>
                  <a:prstClr val="white"/>
                </a:solidFill>
                <a:latin typeface="Century Gothic" panose="020B0502020202020204" pitchFamily="34" charset="0"/>
              </a:rPr>
              <a:t>Plan of auction trades</a:t>
            </a:r>
            <a:endParaRPr lang="ru-RU" sz="4400" b="1" spc="-2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22">
            <a:extLst>
              <a:ext uri="{FF2B5EF4-FFF2-40B4-BE49-F238E27FC236}">
                <a16:creationId xmlns:a16="http://schemas.microsoft.com/office/drawing/2014/main" id="{E11960F4-C056-FDBE-557C-2CAB3126F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48296"/>
              </p:ext>
            </p:extLst>
          </p:nvPr>
        </p:nvGraphicFramePr>
        <p:xfrm>
          <a:off x="2455588" y="2145150"/>
          <a:ext cx="15668311" cy="97326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3344341">
                  <a:extLst>
                    <a:ext uri="{9D8B030D-6E8A-4147-A177-3AD203B41FA5}">
                      <a16:colId xmlns:a16="http://schemas.microsoft.com/office/drawing/2014/main" val="2489414530"/>
                    </a:ext>
                  </a:extLst>
                </a:gridCol>
                <a:gridCol w="3248850">
                  <a:extLst>
                    <a:ext uri="{9D8B030D-6E8A-4147-A177-3AD203B41FA5}">
                      <a16:colId xmlns:a16="http://schemas.microsoft.com/office/drawing/2014/main" val="2206083753"/>
                    </a:ext>
                  </a:extLst>
                </a:gridCol>
                <a:gridCol w="3025040">
                  <a:extLst>
                    <a:ext uri="{9D8B030D-6E8A-4147-A177-3AD203B41FA5}">
                      <a16:colId xmlns:a16="http://schemas.microsoft.com/office/drawing/2014/main" val="2732019090"/>
                    </a:ext>
                  </a:extLst>
                </a:gridCol>
                <a:gridCol w="3025040">
                  <a:extLst>
                    <a:ext uri="{9D8B030D-6E8A-4147-A177-3AD203B41FA5}">
                      <a16:colId xmlns:a16="http://schemas.microsoft.com/office/drawing/2014/main" val="1477250911"/>
                    </a:ext>
                  </a:extLst>
                </a:gridCol>
                <a:gridCol w="3025040">
                  <a:extLst>
                    <a:ext uri="{9D8B030D-6E8A-4147-A177-3AD203B41FA5}">
                      <a16:colId xmlns:a16="http://schemas.microsoft.com/office/drawing/2014/main" val="785609099"/>
                    </a:ext>
                  </a:extLst>
                </a:gridCol>
              </a:tblGrid>
              <a:tr h="135892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  <a:p>
                      <a:pPr algn="ctr"/>
                      <a:endParaRPr lang="aa-ET" sz="400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aa-ET" sz="400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aa-ET" sz="400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67243235"/>
                  </a:ext>
                </a:extLst>
              </a:tr>
              <a:tr h="156135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ru-RU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  <a:p>
                      <a:pPr algn="ctr"/>
                      <a:r>
                        <a:rPr lang="ru-RU" sz="3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177828281"/>
                  </a:ext>
                </a:extLst>
              </a:tr>
              <a:tr h="18115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560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913676467"/>
                  </a:ext>
                </a:extLst>
              </a:tr>
              <a:tr h="189781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7471686"/>
                  </a:ext>
                </a:extLst>
              </a:tr>
              <a:tr h="146649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kk-KZ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aa-ET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ru-RU" sz="3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80666658"/>
                  </a:ext>
                </a:extLst>
              </a:tr>
              <a:tr h="159339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 "/>
                          <a:cs typeface="Arial" panose="020B0604020202020204" pitchFamily="34" charset="0"/>
                        </a:rPr>
                        <a:t>860</a:t>
                      </a:r>
                      <a:endParaRPr lang="aa-ET" sz="4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 Narrow 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 "/>
                          <a:cs typeface="Arial" panose="020B0604020202020204" pitchFamily="34" charset="0"/>
                        </a:rPr>
                        <a:t>1370</a:t>
                      </a:r>
                      <a:endParaRPr lang="aa-ET" sz="4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 Narrow 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 "/>
                          <a:cs typeface="Arial" panose="020B0604020202020204" pitchFamily="34" charset="0"/>
                        </a:rPr>
                        <a:t>1340</a:t>
                      </a:r>
                      <a:endParaRPr lang="aa-ET" sz="4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 Narrow 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 "/>
                          <a:cs typeface="Arial" panose="020B0604020202020204" pitchFamily="34" charset="0"/>
                        </a:rPr>
                        <a:t>1590</a:t>
                      </a:r>
                      <a:endParaRPr lang="aa-ET" sz="4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 Narrow 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 "/>
                          <a:cs typeface="Arial" panose="020B0604020202020204" pitchFamily="34" charset="0"/>
                        </a:rPr>
                        <a:t>1560</a:t>
                      </a:r>
                      <a:endParaRPr lang="aa-ET" sz="4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 Narrow 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81100352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C9C6B889-DA34-D210-2541-A37F8EE657E4}"/>
              </a:ext>
            </a:extLst>
          </p:cNvPr>
          <p:cNvSpPr txBox="1"/>
          <p:nvPr userDrawn="1"/>
        </p:nvSpPr>
        <p:spPr>
          <a:xfrm>
            <a:off x="18491037" y="3825703"/>
            <a:ext cx="5227612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000" tIns="0" rIns="48000" bIns="0" rtlCol="0">
            <a:spAutoFit/>
          </a:bodyPr>
          <a:lstStyle/>
          <a:p>
            <a:pPr algn="ctr" defTabSz="1828800"/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22.68 kWh</a:t>
            </a:r>
            <a:r>
              <a:rPr lang="ru-RU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$0.</a:t>
            </a:r>
            <a:r>
              <a:rPr lang="ru-RU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047</a:t>
            </a:r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endParaRPr lang="ko-KR" altLang="en-US" sz="4000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2B4E69-C319-3C46-A95E-B59A1806EA33}"/>
              </a:ext>
            </a:extLst>
          </p:cNvPr>
          <p:cNvSpPr txBox="1"/>
          <p:nvPr userDrawn="1"/>
        </p:nvSpPr>
        <p:spPr>
          <a:xfrm>
            <a:off x="18535651" y="5619543"/>
            <a:ext cx="5318126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000" tIns="0" rIns="48000" bIns="0" rtlCol="0">
            <a:spAutoFit/>
          </a:bodyPr>
          <a:lstStyle/>
          <a:p>
            <a:pPr algn="ctr" defTabSz="1828800"/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41.23</a:t>
            </a:r>
            <a:r>
              <a:rPr lang="ru-RU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kWh</a:t>
            </a:r>
            <a:r>
              <a:rPr lang="ru-RU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$0.</a:t>
            </a:r>
            <a:r>
              <a:rPr lang="ru-RU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086</a:t>
            </a:r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endParaRPr lang="ko-KR" altLang="en-US" sz="4000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5F6D485-96A4-968E-9327-835FC2FDDB75}"/>
              </a:ext>
            </a:extLst>
          </p:cNvPr>
          <p:cNvSpPr txBox="1"/>
          <p:nvPr/>
        </p:nvSpPr>
        <p:spPr>
          <a:xfrm>
            <a:off x="770461" y="6135209"/>
            <a:ext cx="1865577" cy="495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0"/>
            <a:r>
              <a:rPr lang="kk-KZ" altLang="ko-KR" sz="28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СЭС</a:t>
            </a:r>
            <a:endParaRPr lang="ko-KR" altLang="en-US" sz="28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E095CF0-A0FF-1B7F-C8B4-9D39E6A67074}"/>
              </a:ext>
            </a:extLst>
          </p:cNvPr>
          <p:cNvSpPr txBox="1"/>
          <p:nvPr/>
        </p:nvSpPr>
        <p:spPr>
          <a:xfrm>
            <a:off x="3382826" y="6201116"/>
            <a:ext cx="2732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800"/>
            <a:r>
              <a:rPr lang="kk-KZ" altLang="ko-KR" sz="32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Био</a:t>
            </a:r>
            <a:endParaRPr lang="ko-KR" altLang="en-US" sz="320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52C6B2B-FF76-A4E7-02A3-4EF8450DF465}"/>
              </a:ext>
            </a:extLst>
          </p:cNvPr>
          <p:cNvSpPr txBox="1"/>
          <p:nvPr/>
        </p:nvSpPr>
        <p:spPr>
          <a:xfrm>
            <a:off x="18491039" y="9120211"/>
            <a:ext cx="5362737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000" tIns="0" rIns="48000" bIns="0" rtlCol="0">
            <a:spAutoFit/>
          </a:bodyPr>
          <a:lstStyle/>
          <a:p>
            <a:pPr algn="ctr" defTabSz="1828800"/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32.23</a:t>
            </a:r>
            <a:r>
              <a:rPr lang="ru-RU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kWh</a:t>
            </a:r>
            <a:r>
              <a:rPr lang="ru-RU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$0.</a:t>
            </a:r>
            <a:r>
              <a:rPr lang="ru-RU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067</a:t>
            </a:r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endParaRPr lang="ko-KR" altLang="en-US" sz="4000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D70F17F-9DDA-12B1-87BE-7B56F670B891}"/>
              </a:ext>
            </a:extLst>
          </p:cNvPr>
          <p:cNvSpPr txBox="1"/>
          <p:nvPr/>
        </p:nvSpPr>
        <p:spPr>
          <a:xfrm>
            <a:off x="18489451" y="7319758"/>
            <a:ext cx="5364325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000" tIns="0" rIns="48000" bIns="0" rtlCol="0">
            <a:spAutoFit/>
          </a:bodyPr>
          <a:lstStyle/>
          <a:p>
            <a:pPr algn="ctr" defTabSz="1828800"/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34.61</a:t>
            </a:r>
            <a:r>
              <a:rPr lang="ru-RU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kWh</a:t>
            </a:r>
            <a:r>
              <a:rPr lang="ru-RU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$0.</a:t>
            </a:r>
            <a:r>
              <a:rPr lang="ru-RU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072</a:t>
            </a:r>
            <a:r>
              <a:rPr lang="en-US" altLang="ko-KR" sz="4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endParaRPr lang="ko-KR" altLang="en-US" sz="4000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9F8B9B1-B9D7-A8B2-EB75-5490F6F4CBF5}"/>
              </a:ext>
            </a:extLst>
          </p:cNvPr>
          <p:cNvSpPr txBox="1"/>
          <p:nvPr/>
        </p:nvSpPr>
        <p:spPr>
          <a:xfrm>
            <a:off x="2432649" y="11882818"/>
            <a:ext cx="15691250" cy="769441"/>
          </a:xfrm>
          <a:prstGeom prst="homePlate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ru-RU" sz="4400" dirty="0" err="1">
                <a:solidFill>
                  <a:prstClr val="white"/>
                </a:solidFill>
                <a:latin typeface="Century Gothic"/>
                <a:ea typeface="+mn-lt"/>
                <a:cs typeface="Arial"/>
                <a:sym typeface="Varela Round"/>
              </a:rPr>
              <a:t>installed</a:t>
            </a:r>
            <a:r>
              <a:rPr lang="ru-RU" sz="4400" dirty="0">
                <a:solidFill>
                  <a:prstClr val="white"/>
                </a:solidFill>
                <a:latin typeface="Century Gothic"/>
                <a:ea typeface="+mn-lt"/>
                <a:cs typeface="Arial"/>
                <a:sym typeface="Varela Round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Century Gothic"/>
                <a:ea typeface="+mn-lt"/>
                <a:cs typeface="Arial"/>
                <a:sym typeface="Varela Round"/>
              </a:rPr>
              <a:t>capacity</a:t>
            </a:r>
            <a:r>
              <a:rPr lang="ru-RU" sz="4400" dirty="0">
                <a:solidFill>
                  <a:prstClr val="white"/>
                </a:solidFill>
                <a:latin typeface="Century Gothic"/>
                <a:ea typeface="Calibri"/>
                <a:cs typeface="Arial"/>
                <a:sym typeface="Varela Round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Century Gothic"/>
                <a:ea typeface="Calibri"/>
                <a:cs typeface="Arial"/>
                <a:sym typeface="Varela Round"/>
              </a:rPr>
              <a:t>by</a:t>
            </a:r>
            <a:r>
              <a:rPr lang="ru-RU" sz="4400" dirty="0">
                <a:solidFill>
                  <a:prstClr val="white"/>
                </a:solidFill>
                <a:latin typeface="Century Gothic"/>
                <a:ea typeface="Calibri"/>
                <a:cs typeface="Arial"/>
                <a:sym typeface="Varela Round"/>
              </a:rPr>
              <a:t> 2027: 6.7GW</a:t>
            </a:r>
            <a:r>
              <a:rPr lang="ru-RU" sz="4400" dirty="0">
                <a:solidFill>
                  <a:prstClr val="white"/>
                </a:solidFill>
                <a:latin typeface="Century Gothic"/>
                <a:cs typeface="Arial"/>
                <a:sym typeface="Varela Round"/>
              </a:rPr>
              <a:t> </a:t>
            </a:r>
            <a:endParaRPr lang="en-US" dirty="0">
              <a:solidFill>
                <a:prstClr val="white"/>
              </a:solidFill>
              <a:ea typeface="Calibri"/>
              <a:cs typeface="Calibri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9763" y="6531529"/>
            <a:ext cx="2789017" cy="22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D1BEAB2-AD90-0CFD-20DF-7AB59EF6C2E1}"/>
              </a:ext>
            </a:extLst>
          </p:cNvPr>
          <p:cNvSpPr txBox="1"/>
          <p:nvPr/>
        </p:nvSpPr>
        <p:spPr>
          <a:xfrm>
            <a:off x="18216811" y="1808987"/>
            <a:ext cx="55559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kk-KZ" sz="3600" b="1" err="1">
                <a:solidFill>
                  <a:srgbClr val="0070C0"/>
                </a:solidFill>
                <a:latin typeface="Century Gothic"/>
                <a:cs typeface="Arial"/>
                <a:sym typeface="Varela Round"/>
              </a:rPr>
              <a:t>Maximum</a:t>
            </a:r>
            <a:r>
              <a:rPr lang="kk-KZ" sz="3600" b="1">
                <a:solidFill>
                  <a:srgbClr val="0070C0"/>
                </a:solidFill>
                <a:latin typeface="Century Gothic"/>
                <a:cs typeface="Arial"/>
                <a:sym typeface="Varela Round"/>
              </a:rPr>
              <a:t> </a:t>
            </a:r>
            <a:r>
              <a:rPr lang="kk-KZ" sz="3600" b="1" err="1">
                <a:solidFill>
                  <a:srgbClr val="0070C0"/>
                </a:solidFill>
                <a:latin typeface="Century Gothic"/>
                <a:cs typeface="Arial"/>
                <a:sym typeface="Varela Round"/>
              </a:rPr>
              <a:t>auction</a:t>
            </a:r>
            <a:r>
              <a:rPr lang="kk-KZ" sz="3600" b="1">
                <a:solidFill>
                  <a:srgbClr val="0070C0"/>
                </a:solidFill>
                <a:latin typeface="Century Gothic"/>
                <a:cs typeface="Arial"/>
                <a:sym typeface="Varela Round"/>
              </a:rPr>
              <a:t> </a:t>
            </a:r>
            <a:r>
              <a:rPr lang="kk-KZ" sz="3600" b="1" err="1">
                <a:solidFill>
                  <a:srgbClr val="0070C0"/>
                </a:solidFill>
                <a:latin typeface="Century Gothic"/>
                <a:cs typeface="Arial"/>
                <a:sym typeface="Varela Round"/>
              </a:rPr>
              <a:t>prices</a:t>
            </a:r>
            <a:r>
              <a:rPr lang="kk-KZ" sz="3600" b="1">
                <a:solidFill>
                  <a:srgbClr val="0070C0"/>
                </a:solidFill>
                <a:latin typeface="Century Gothic"/>
                <a:cs typeface="Arial"/>
                <a:sym typeface="Varela Round"/>
              </a:rPr>
              <a:t>, </a:t>
            </a:r>
            <a:r>
              <a:rPr lang="kk-KZ" sz="3600" b="1" err="1">
                <a:solidFill>
                  <a:srgbClr val="0070C0"/>
                </a:solidFill>
                <a:latin typeface="Century Gothic"/>
                <a:cs typeface="Arial"/>
                <a:sym typeface="Varela Round"/>
              </a:rPr>
              <a:t>tenge</a:t>
            </a:r>
            <a:r>
              <a:rPr lang="kk-KZ" sz="3600" b="1">
                <a:solidFill>
                  <a:srgbClr val="0070C0"/>
                </a:solidFill>
                <a:latin typeface="Century Gothic"/>
                <a:cs typeface="Arial"/>
                <a:sym typeface="Varela Round"/>
              </a:rPr>
              <a:t>/</a:t>
            </a:r>
            <a:r>
              <a:rPr lang="kk-KZ" sz="3600" b="1" err="1">
                <a:solidFill>
                  <a:srgbClr val="0070C0"/>
                </a:solidFill>
                <a:latin typeface="Century Gothic"/>
                <a:cs typeface="Arial"/>
                <a:sym typeface="Varela Round"/>
              </a:rPr>
              <a:t>kWh</a:t>
            </a:r>
            <a:r>
              <a:rPr lang="kk-KZ" sz="3600" b="1">
                <a:solidFill>
                  <a:srgbClr val="0070C0"/>
                </a:solidFill>
                <a:latin typeface="Century Gothic"/>
                <a:cs typeface="Arial"/>
                <a:sym typeface="Varela Round"/>
              </a:rPr>
              <a:t>.</a:t>
            </a:r>
            <a:endParaRPr lang="en-US">
              <a:cs typeface="Arial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0" y="7026839"/>
            <a:ext cx="1171167" cy="132254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4" y="3348395"/>
            <a:ext cx="1602220" cy="1312449"/>
          </a:xfrm>
          <a:prstGeom prst="rect">
            <a:avLst/>
          </a:prstGeom>
        </p:spPr>
      </p:pic>
      <p:pic>
        <p:nvPicPr>
          <p:cNvPr id="51" name="Picture 12" descr="https://cdn-icons.flaticon.com/png/512/3574/premium/3574296.png?token=exp=1653653377~hmac=6cc63afdb23efb9c488cb1a8d712361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1" y="5427848"/>
            <a:ext cx="1171166" cy="11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6" y="9230618"/>
            <a:ext cx="1075791" cy="1010292"/>
          </a:xfrm>
          <a:prstGeom prst="rect">
            <a:avLst/>
          </a:prstGeom>
        </p:spPr>
      </p:pic>
      <p:sp>
        <p:nvSpPr>
          <p:cNvPr id="53" name="Google Shape;194;gfb1b6f187c_0_87"/>
          <p:cNvSpPr/>
          <p:nvPr/>
        </p:nvSpPr>
        <p:spPr>
          <a:xfrm>
            <a:off x="219763" y="4655408"/>
            <a:ext cx="2530963" cy="60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WPP</a:t>
            </a:r>
          </a:p>
        </p:txBody>
      </p:sp>
      <p:sp>
        <p:nvSpPr>
          <p:cNvPr id="54" name="Google Shape;194;gfb1b6f187c_0_87"/>
          <p:cNvSpPr/>
          <p:nvPr/>
        </p:nvSpPr>
        <p:spPr>
          <a:xfrm>
            <a:off x="164278" y="6502395"/>
            <a:ext cx="2530963" cy="60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HPP</a:t>
            </a:r>
          </a:p>
        </p:txBody>
      </p:sp>
      <p:sp>
        <p:nvSpPr>
          <p:cNvPr id="55" name="Google Shape;194;gfb1b6f187c_0_87"/>
          <p:cNvSpPr/>
          <p:nvPr/>
        </p:nvSpPr>
        <p:spPr>
          <a:xfrm>
            <a:off x="138248" y="8319329"/>
            <a:ext cx="2530963" cy="60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SPP</a:t>
            </a:r>
          </a:p>
        </p:txBody>
      </p:sp>
      <p:sp>
        <p:nvSpPr>
          <p:cNvPr id="56" name="Google Shape;194;gfb1b6f187c_0_87"/>
          <p:cNvSpPr/>
          <p:nvPr/>
        </p:nvSpPr>
        <p:spPr>
          <a:xfrm>
            <a:off x="138249" y="10138109"/>
            <a:ext cx="2530963" cy="60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BioPP</a:t>
            </a: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27" name="Google Shape;194;gfb1b6f187c_0_87"/>
          <p:cNvSpPr/>
          <p:nvPr/>
        </p:nvSpPr>
        <p:spPr>
          <a:xfrm>
            <a:off x="348789" y="11050938"/>
            <a:ext cx="2530963" cy="60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Total</a:t>
            </a:r>
            <a:r>
              <a:rPr lang="kk-KZ" sz="32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:</a:t>
            </a: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13353691"/>
            <a:ext cx="24387175" cy="34257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Google Shape;194;gfb1b6f187c_0_87"/>
          <p:cNvSpPr/>
          <p:nvPr/>
        </p:nvSpPr>
        <p:spPr>
          <a:xfrm>
            <a:off x="22672634" y="328307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1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3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073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92;gfb1b6f187c_0_87"/>
          <p:cNvSpPr/>
          <p:nvPr/>
        </p:nvSpPr>
        <p:spPr>
          <a:xfrm>
            <a:off x="1027756" y="1578594"/>
            <a:ext cx="4355030" cy="155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088" tIns="99016" rIns="198088" bIns="99016" anchor="t" anchorCtr="0">
            <a:noAutofit/>
          </a:bodyPr>
          <a:lstStyle/>
          <a:p>
            <a:pPr algn="ctr" defTabSz="1835172" eaLnBrk="0" fontAlgn="base" hangingPunct="0"/>
            <a:r>
              <a:rPr lang="ru-RU" sz="4000" b="1" dirty="0">
                <a:solidFill>
                  <a:srgbClr val="00B05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213</a:t>
            </a:r>
            <a:endParaRPr lang="ru-RU" sz="40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algn="ctr" defTabSz="1835172" eaLnBrk="0" fontAlgn="base" hangingPunct="0"/>
            <a:r>
              <a:rPr lang="ru-RU" sz="3467" dirty="0">
                <a:solidFill>
                  <a:srgbClr val="002060"/>
                </a:solidFill>
                <a:latin typeface="Arial Narrow" panose="020B0606020202030204" pitchFamily="34" charset="0"/>
                <a:ea typeface="Century Gothic"/>
                <a:cs typeface="Century Gothic"/>
                <a:sym typeface="Century Gothic"/>
              </a:rPr>
              <a:t>  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power plants</a:t>
            </a:r>
            <a:endParaRPr sz="3200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194;gfb1b6f187c_0_87"/>
          <p:cNvSpPr/>
          <p:nvPr/>
        </p:nvSpPr>
        <p:spPr>
          <a:xfrm>
            <a:off x="6407247" y="2193613"/>
            <a:ext cx="6383616" cy="11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088" tIns="99016" rIns="198088" bIns="99016" anchor="t" anchorCtr="0">
            <a:noAutofit/>
          </a:bodyPr>
          <a:lstStyle/>
          <a:p>
            <a:pPr defTabSz="1835172" eaLnBrk="0" fontAlgn="base" hangingPunct="0"/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Installed capacity</a:t>
            </a:r>
            <a:endParaRPr lang="ru-RU" sz="3467" b="1" dirty="0">
              <a:solidFill>
                <a:prstClr val="black"/>
              </a:solidFill>
              <a:latin typeface="Century Gothic" pitchFamily="34" charset="0"/>
              <a:ea typeface="Century Gothic"/>
              <a:cs typeface="Century Gothic"/>
              <a:sym typeface="Century Gothic"/>
            </a:endParaRPr>
          </a:p>
          <a:p>
            <a:pPr defTabSz="1835172" eaLnBrk="0" fontAlgn="base" hangingPunct="0"/>
            <a:endParaRPr lang="ru-RU" sz="3467" b="1" dirty="0">
              <a:solidFill>
                <a:prstClr val="black"/>
              </a:solidFill>
              <a:latin typeface="Century Gothic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196;gfb1b6f187c_0_87"/>
          <p:cNvSpPr/>
          <p:nvPr/>
        </p:nvSpPr>
        <p:spPr>
          <a:xfrm>
            <a:off x="7589991" y="1613441"/>
            <a:ext cx="3339555" cy="82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088" tIns="99016" rIns="198088" bIns="99016" anchor="t" anchorCtr="0">
            <a:noAutofit/>
          </a:bodyPr>
          <a:lstStyle/>
          <a:p>
            <a:pPr algn="ctr" defTabSz="1835172" eaLnBrk="0" fontAlgn="base" hangingPunct="0"/>
            <a:r>
              <a:rPr lang="ru-RU" sz="4000" b="1" dirty="0">
                <a:solidFill>
                  <a:srgbClr val="00B05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24,77 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GW</a:t>
            </a:r>
            <a:endParaRPr sz="4000" dirty="0">
              <a:solidFill>
                <a:srgbClr val="00B05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537235" y="4146062"/>
            <a:ext cx="4119082" cy="4031890"/>
            <a:chOff x="527958" y="2371695"/>
            <a:chExt cx="1972460" cy="20003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8" t="18191" r="45769" b="22373"/>
            <a:stretch/>
          </p:blipFill>
          <p:spPr bwMode="auto">
            <a:xfrm>
              <a:off x="527958" y="2371695"/>
              <a:ext cx="1972460" cy="2000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 descr="An icon set with icons representing power and energy generation ">
              <a:extLst>
                <a:ext uri="{FF2B5EF4-FFF2-40B4-BE49-F238E27FC236}">
                  <a16:creationId xmlns:a16="http://schemas.microsoft.com/office/drawing/2014/main" id="{BBD28324-801A-4443-A1E2-B8854AF7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06" y="2925283"/>
              <a:ext cx="841414" cy="841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EF4E4AE-105E-4507-AD0C-D3798065F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976" y="3455806"/>
            <a:ext cx="1209676" cy="95950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6E13DC0-29F3-4066-ADF7-6095E713D3CC}"/>
              </a:ext>
            </a:extLst>
          </p:cNvPr>
          <p:cNvSpPr txBox="1"/>
          <p:nvPr/>
        </p:nvSpPr>
        <p:spPr>
          <a:xfrm>
            <a:off x="15905912" y="3356867"/>
            <a:ext cx="1754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Wind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ea typeface="Tahoma" panose="020B0604030504040204" pitchFamily="34" charset="0"/>
              <a:cs typeface="Segoe UI Semibold" panose="020B0702040204020203" pitchFamily="34" charset="0"/>
            </a:endParaRPr>
          </a:p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1246,6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MG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55</a:t>
            </a:r>
            <a:r>
              <a:rPr lang="ru-RU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farms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46415F-C059-4658-9893-B5AC1E39C6ED}"/>
              </a:ext>
            </a:extLst>
          </p:cNvPr>
          <p:cNvSpPr txBox="1"/>
          <p:nvPr/>
        </p:nvSpPr>
        <p:spPr>
          <a:xfrm>
            <a:off x="13194575" y="3367572"/>
            <a:ext cx="185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Solar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ea typeface="Tahoma" panose="020B0604030504040204" pitchFamily="34" charset="0"/>
              <a:cs typeface="Segoe UI Semibold" panose="020B0702040204020203" pitchFamily="34" charset="0"/>
            </a:endParaRPr>
          </a:p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11</a:t>
            </a:r>
            <a:r>
              <a:rPr lang="kk-KZ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97</a:t>
            </a:r>
            <a:r>
              <a:rPr lang="ru-RU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MW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44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PPs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07880D-D6F8-4632-95DC-5462F2E5FF52}"/>
              </a:ext>
            </a:extLst>
          </p:cNvPr>
          <p:cNvSpPr txBox="1"/>
          <p:nvPr/>
        </p:nvSpPr>
        <p:spPr>
          <a:xfrm>
            <a:off x="22338561" y="3379059"/>
            <a:ext cx="212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BioPP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ea typeface="Tahoma" panose="020B0604030504040204" pitchFamily="34" charset="0"/>
              <a:cs typeface="Segoe UI Semibold" panose="020B0702040204020203" pitchFamily="34" charset="0"/>
            </a:endParaRPr>
          </a:p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1,77</a:t>
            </a:r>
            <a:r>
              <a:rPr lang="ru-RU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MW</a:t>
            </a:r>
            <a:endParaRPr lang="ru-RU" sz="2400" dirty="0">
              <a:solidFill>
                <a:prstClr val="black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3</a:t>
            </a:r>
            <a:r>
              <a:rPr lang="ru-RU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PP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3CE060-8318-4533-8A40-57D5AE94EE38}"/>
              </a:ext>
            </a:extLst>
          </p:cNvPr>
          <p:cNvSpPr txBox="1"/>
          <p:nvPr/>
        </p:nvSpPr>
        <p:spPr>
          <a:xfrm>
            <a:off x="19176153" y="3334678"/>
            <a:ext cx="1996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Segoe UI Semibold" panose="020B0702040204020203" pitchFamily="34" charset="0"/>
              </a:rPr>
              <a:t>Hydro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ea typeface="Tahoma" panose="020B0604030504040204" pitchFamily="34" charset="0"/>
              <a:cs typeface="Segoe UI Semibold" panose="020B0702040204020203" pitchFamily="34" charset="0"/>
            </a:endParaRPr>
          </a:p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</a:t>
            </a:r>
            <a:r>
              <a:rPr lang="kk-KZ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69,6</a:t>
            </a:r>
            <a:r>
              <a:rPr lang="ru-RU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MW</a:t>
            </a:r>
            <a:endParaRPr lang="ru-RU" sz="2400" dirty="0">
              <a:solidFill>
                <a:prstClr val="black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>
                <a:solidFill>
                  <a:srgbClr val="00B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39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PP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106" y="3512649"/>
            <a:ext cx="1078340" cy="9101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12" y="3366114"/>
            <a:ext cx="829617" cy="93926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955" y="3512649"/>
            <a:ext cx="1238816" cy="101029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E841292-95C3-422B-BC61-F4F9C35318A0}"/>
              </a:ext>
            </a:extLst>
          </p:cNvPr>
          <p:cNvSpPr txBox="1"/>
          <p:nvPr/>
        </p:nvSpPr>
        <p:spPr>
          <a:xfrm>
            <a:off x="14588109" y="1664261"/>
            <a:ext cx="6646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35172" eaLnBrk="0" fontAlgn="base" hangingPunct="0">
              <a:spcBef>
                <a:spcPts val="320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As of November 2023, Kazakhstan has </a:t>
            </a:r>
            <a:r>
              <a:rPr lang="en-US" sz="2800" b="1" dirty="0">
                <a:solidFill>
                  <a:srgbClr val="00B05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141 RES facilities</a:t>
            </a: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 with a capacity of </a:t>
            </a:r>
            <a:r>
              <a:rPr lang="en-US" sz="2800" b="1" dirty="0">
                <a:solidFill>
                  <a:srgbClr val="00B05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2,715.8 MW </a:t>
            </a: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(excluding large hydropower plants) </a:t>
            </a:r>
            <a:endParaRPr lang="ru-RU" sz="2800" dirty="0">
              <a:solidFill>
                <a:srgbClr val="00B050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44" name="Picture 6">
            <a:extLst>
              <a:ext uri="{FF2B5EF4-FFF2-40B4-BE49-F238E27FC236}">
                <a16:creationId xmlns:a16="http://schemas.microsoft.com/office/drawing/2014/main" id="{CFC070E8-F595-5F4B-9F44-E53D357A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6" y="1775456"/>
            <a:ext cx="915703" cy="87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2968661" y="6373830"/>
            <a:ext cx="410837" cy="397341"/>
          </a:xfrm>
          <a:prstGeom prst="rect">
            <a:avLst/>
          </a:prstGeom>
          <a:solidFill>
            <a:srgbClr val="38A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944660" y="4698477"/>
            <a:ext cx="410837" cy="397341"/>
          </a:xfrm>
          <a:prstGeom prst="rect">
            <a:avLst/>
          </a:prstGeom>
          <a:solidFill>
            <a:srgbClr val="295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51292" y="5531476"/>
            <a:ext cx="410837" cy="397341"/>
          </a:xfrm>
          <a:prstGeom prst="rect">
            <a:avLst/>
          </a:prstGeom>
          <a:solidFill>
            <a:srgbClr val="248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68660" y="7137530"/>
            <a:ext cx="410837" cy="3973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Google Shape;194;gfb1b6f187c_0_87"/>
          <p:cNvSpPr/>
          <p:nvPr/>
        </p:nvSpPr>
        <p:spPr>
          <a:xfrm>
            <a:off x="3073711" y="5484849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Gas</a:t>
            </a:r>
          </a:p>
        </p:txBody>
      </p:sp>
      <p:sp>
        <p:nvSpPr>
          <p:cNvPr id="73" name="Google Shape;194;gfb1b6f187c_0_87"/>
          <p:cNvSpPr/>
          <p:nvPr/>
        </p:nvSpPr>
        <p:spPr>
          <a:xfrm>
            <a:off x="3192984" y="6975909"/>
            <a:ext cx="1546437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Coal</a:t>
            </a:r>
          </a:p>
        </p:txBody>
      </p:sp>
      <p:sp>
        <p:nvSpPr>
          <p:cNvPr id="74" name="Google Shape;194;gfb1b6f187c_0_87"/>
          <p:cNvSpPr/>
          <p:nvPr/>
        </p:nvSpPr>
        <p:spPr>
          <a:xfrm>
            <a:off x="3191745" y="6304818"/>
            <a:ext cx="1359717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RES</a:t>
            </a:r>
          </a:p>
        </p:txBody>
      </p:sp>
      <p:pic>
        <p:nvPicPr>
          <p:cNvPr id="75" name="Picture 8" descr="Coal Icon #212351 - Free Icons Librar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60" y="6896547"/>
            <a:ext cx="891899" cy="8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Автономная газификация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85" y="5423085"/>
            <a:ext cx="702451" cy="6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133">
            <a:extLst>
              <a:ext uri="{FF2B5EF4-FFF2-40B4-BE49-F238E27FC236}">
                <a16:creationId xmlns:a16="http://schemas.microsoft.com/office/drawing/2014/main" id="{E43F4970-3A62-4C4F-B5C6-B641768923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/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55121" y="6169791"/>
            <a:ext cx="700853" cy="70085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194;gfb1b6f187c_0_87"/>
          <p:cNvSpPr/>
          <p:nvPr/>
        </p:nvSpPr>
        <p:spPr>
          <a:xfrm>
            <a:off x="3347234" y="4595564"/>
            <a:ext cx="2530963" cy="60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Bid HPPs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-1" y="7034"/>
            <a:ext cx="24387175" cy="139145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Параллелограмм 56">
            <a:extLst>
              <a:ext uri="{FF2B5EF4-FFF2-40B4-BE49-F238E27FC236}">
                <a16:creationId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18929238" y="7034"/>
            <a:ext cx="3709958" cy="1391453"/>
          </a:xfrm>
          <a:prstGeom prst="parallelogram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8" name="Рисунок 57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641" y="157132"/>
            <a:ext cx="1152998" cy="109261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520407" y="102595"/>
            <a:ext cx="215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ENERGY OF THE REPUBLIC OF KAZAKHSTAN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Google Shape;194;gfb1b6f187c_0_87"/>
          <p:cNvSpPr/>
          <p:nvPr/>
        </p:nvSpPr>
        <p:spPr>
          <a:xfrm>
            <a:off x="-997339" y="221983"/>
            <a:ext cx="9267571" cy="75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Структура генерации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3713" y="3381222"/>
            <a:ext cx="11013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617"/>
            <a:r>
              <a:rPr lang="en-US" sz="3200" b="1" dirty="0">
                <a:solidFill>
                  <a:srgbClr val="0CA8DA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Kazakhstan’s generation structure</a:t>
            </a:r>
            <a:endParaRPr lang="en-IN" sz="3200" b="1" dirty="0">
              <a:solidFill>
                <a:srgbClr val="0CA8DA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3">
            <a:extLst>
              <a:ext uri="{FF2B5EF4-FFF2-40B4-BE49-F238E27FC236}">
                <a16:creationId xmlns:a16="http://schemas.microsoft.com/office/drawing/2014/main" id="{1A12C27C-0BE4-0645-9297-E7030874AF6C}"/>
              </a:ext>
            </a:extLst>
          </p:cNvPr>
          <p:cNvCxnSpPr>
            <a:cxnSpLocks/>
          </p:cNvCxnSpPr>
          <p:nvPr/>
        </p:nvCxnSpPr>
        <p:spPr>
          <a:xfrm flipH="1">
            <a:off x="12090068" y="1370493"/>
            <a:ext cx="103518" cy="12345507"/>
          </a:xfrm>
          <a:prstGeom prst="line">
            <a:avLst/>
          </a:prstGeom>
          <a:noFill/>
          <a:ln w="15875" cap="flat" cmpd="sng" algn="ctr">
            <a:solidFill>
              <a:srgbClr val="1F497D"/>
            </a:solidFill>
            <a:prstDash val="dash"/>
            <a:miter lim="800000"/>
          </a:ln>
          <a:effectLst/>
        </p:spPr>
      </p:cxnSp>
      <p:pic>
        <p:nvPicPr>
          <p:cNvPr id="66" name="Picture 6">
            <a:extLst>
              <a:ext uri="{FF2B5EF4-FFF2-40B4-BE49-F238E27FC236}">
                <a16:creationId xmlns:a16="http://schemas.microsoft.com/office/drawing/2014/main" id="{CFC070E8-F595-5F4B-9F44-E53D357A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40" y="1790937"/>
            <a:ext cx="915703" cy="87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2" descr="https://cdn-icons.flaticon.com/png/512/3574/premium/3574296.png?token=exp=1653653377~hmac=6cc63afdb23efb9c488cb1a8d712361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90" y="4553627"/>
            <a:ext cx="640626" cy="6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Google Shape;197;gfb1b6f187c_0_87"/>
          <p:cNvSpPr/>
          <p:nvPr/>
        </p:nvSpPr>
        <p:spPr>
          <a:xfrm>
            <a:off x="8080440" y="12736938"/>
            <a:ext cx="5892800" cy="8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088" tIns="99016" rIns="198088" bIns="99016" anchor="t" anchorCtr="0">
            <a:noAutofit/>
          </a:bodyPr>
          <a:lstStyle/>
          <a:p>
            <a:pPr algn="ctr" defTabSz="1835172" eaLnBrk="0" fontAlgn="base" hangingPunct="0"/>
            <a:endParaRPr sz="1200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0" name="Диаграмма 89"/>
          <p:cNvGraphicFramePr/>
          <p:nvPr>
            <p:extLst>
              <p:ext uri="{D42A27DB-BD31-4B8C-83A1-F6EECF244321}">
                <p14:modId xmlns:p14="http://schemas.microsoft.com/office/powerpoint/2010/main" val="1672692392"/>
              </p:ext>
            </p:extLst>
          </p:nvPr>
        </p:nvGraphicFramePr>
        <p:xfrm>
          <a:off x="12336912" y="4969067"/>
          <a:ext cx="11799689" cy="420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774643482"/>
              </p:ext>
            </p:extLst>
          </p:nvPr>
        </p:nvGraphicFramePr>
        <p:xfrm>
          <a:off x="12336912" y="8886703"/>
          <a:ext cx="11550051" cy="415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99" name="Content Placeholder 5">
            <a:extLst>
              <a:ext uri="{FF2B5EF4-FFF2-40B4-BE49-F238E27FC236}">
                <a16:creationId xmlns:a16="http://schemas.microsoft.com/office/drawing/2014/main" id="{DFBC3223-C274-EA41-A7CA-F4133B706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969389"/>
              </p:ext>
            </p:extLst>
          </p:nvPr>
        </p:nvGraphicFramePr>
        <p:xfrm>
          <a:off x="614771" y="9174016"/>
          <a:ext cx="11475297" cy="413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00" name="TextBox 61">
            <a:extLst>
              <a:ext uri="{FF2B5EF4-FFF2-40B4-BE49-F238E27FC236}">
                <a16:creationId xmlns:a16="http://schemas.microsoft.com/office/drawing/2014/main" id="{6EE5BA67-BCB0-CD44-8F97-89E1BDFD7CD8}"/>
              </a:ext>
            </a:extLst>
          </p:cNvPr>
          <p:cNvSpPr txBox="1"/>
          <p:nvPr/>
        </p:nvSpPr>
        <p:spPr>
          <a:xfrm>
            <a:off x="70981" y="8478342"/>
            <a:ext cx="1201908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617">
              <a:defRPr/>
            </a:pPr>
            <a:r>
              <a:rPr lang="en-US" sz="3200" b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Electricity generation/consumption dynamics in Kazakhstan billion kWh.</a:t>
            </a:r>
            <a:endParaRPr lang="en-IN" sz="3200" b="1" kern="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13353691"/>
            <a:ext cx="24387175" cy="34257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Google Shape;194;gfb1b6f187c_0_87"/>
          <p:cNvSpPr/>
          <p:nvPr/>
        </p:nvSpPr>
        <p:spPr>
          <a:xfrm>
            <a:off x="22675964" y="251085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7C9716-A919-1C4D-8E98-32BB4BA02A88}"/>
              </a:ext>
            </a:extLst>
          </p:cNvPr>
          <p:cNvSpPr txBox="1"/>
          <p:nvPr/>
        </p:nvSpPr>
        <p:spPr>
          <a:xfrm>
            <a:off x="3618167" y="12900496"/>
            <a:ext cx="13584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Generation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8DDAC39-EC59-5948-939E-42CCD9DF0150}"/>
              </a:ext>
            </a:extLst>
          </p:cNvPr>
          <p:cNvSpPr txBox="1"/>
          <p:nvPr/>
        </p:nvSpPr>
        <p:spPr>
          <a:xfrm>
            <a:off x="7381578" y="12845260"/>
            <a:ext cx="15797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Consumption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1B3EB7-7E5C-C04E-A01D-F805265C289E}"/>
              </a:ext>
            </a:extLst>
          </p:cNvPr>
          <p:cNvSpPr txBox="1"/>
          <p:nvPr/>
        </p:nvSpPr>
        <p:spPr>
          <a:xfrm>
            <a:off x="18857796" y="8774827"/>
            <a:ext cx="6367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plan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BC3F41-8624-834C-A807-87E2CDB8F551}"/>
              </a:ext>
            </a:extLst>
          </p:cNvPr>
          <p:cNvSpPr txBox="1"/>
          <p:nvPr/>
        </p:nvSpPr>
        <p:spPr>
          <a:xfrm>
            <a:off x="18582511" y="12692463"/>
            <a:ext cx="6367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plan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0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3"/>
          <p:cNvSpPr/>
          <p:nvPr/>
        </p:nvSpPr>
        <p:spPr>
          <a:xfrm>
            <a:off x="-37069" y="1129248"/>
            <a:ext cx="24422656" cy="12637552"/>
          </a:xfrm>
          <a:custGeom>
            <a:avLst/>
            <a:gdLst/>
            <a:ahLst/>
            <a:cxnLst/>
            <a:rect l="l" t="t" r="r" b="b"/>
            <a:pathLst>
              <a:path w="8959850" h="4459605">
                <a:moveTo>
                  <a:pt x="8959596" y="0"/>
                </a:moveTo>
                <a:lnTo>
                  <a:pt x="0" y="0"/>
                </a:lnTo>
                <a:lnTo>
                  <a:pt x="0" y="4459224"/>
                </a:lnTo>
                <a:lnTo>
                  <a:pt x="8959596" y="4459224"/>
                </a:lnTo>
                <a:lnTo>
                  <a:pt x="89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02625-0A4F-4418-9FA1-66C03CE0E84D}"/>
              </a:ext>
            </a:extLst>
          </p:cNvPr>
          <p:cNvSpPr txBox="1"/>
          <p:nvPr/>
        </p:nvSpPr>
        <p:spPr>
          <a:xfrm>
            <a:off x="1938511" y="1516288"/>
            <a:ext cx="1577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tx2"/>
                </a:solidFill>
                <a:cs typeface="Calibri" panose="020F0502020204030204" pitchFamily="34" charset="0"/>
              </a:rPr>
              <a:t>Electricity purchase and sale process description</a:t>
            </a:r>
            <a:endParaRPr lang="ru-RU" sz="48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C5478B-AC8C-412D-ACBB-E96B3B815A90}"/>
              </a:ext>
            </a:extLst>
          </p:cNvPr>
          <p:cNvSpPr/>
          <p:nvPr/>
        </p:nvSpPr>
        <p:spPr>
          <a:xfrm>
            <a:off x="1644721" y="3515926"/>
            <a:ext cx="17685920" cy="6159843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1"/>
            </a:solidFill>
            <a:prstDash val="solid"/>
            <a:round/>
            <a:headEnd type="stealth" w="lg" len="lg"/>
            <a:tailEnd type="oval" w="lg" len="lg"/>
            <a:extLst>
              <a:ext uri="{C807C97D-BFC1-408E-A445-0C87EB9F89A2}">
                <ask:lineSketchStyleProps xmlns:ask="http://schemas.microsoft.com/office/drawing/2018/sketchyshapes" sd="471683226">
                  <a:custGeom>
                    <a:avLst/>
                    <a:gdLst>
                      <a:gd name="connsiteX0" fmla="*/ 0 w 8311144"/>
                      <a:gd name="connsiteY0" fmla="*/ 0 h 3590615"/>
                      <a:gd name="connsiteX1" fmla="*/ 8311144 w 8311144"/>
                      <a:gd name="connsiteY1" fmla="*/ 0 h 3590615"/>
                      <a:gd name="connsiteX2" fmla="*/ 8311144 w 8311144"/>
                      <a:gd name="connsiteY2" fmla="*/ 3590615 h 3590615"/>
                      <a:gd name="connsiteX3" fmla="*/ 0 w 8311144"/>
                      <a:gd name="connsiteY3" fmla="*/ 3590615 h 3590615"/>
                      <a:gd name="connsiteX4" fmla="*/ 0 w 8311144"/>
                      <a:gd name="connsiteY4" fmla="*/ 0 h 3590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11144" h="3590615" fill="none" extrusionOk="0">
                        <a:moveTo>
                          <a:pt x="0" y="0"/>
                        </a:moveTo>
                        <a:cubicBezTo>
                          <a:pt x="1177538" y="76450"/>
                          <a:pt x="6380670" y="-152028"/>
                          <a:pt x="8311144" y="0"/>
                        </a:cubicBezTo>
                        <a:cubicBezTo>
                          <a:pt x="8280095" y="1621521"/>
                          <a:pt x="8314429" y="2098955"/>
                          <a:pt x="8311144" y="3590615"/>
                        </a:cubicBezTo>
                        <a:cubicBezTo>
                          <a:pt x="6788225" y="3559790"/>
                          <a:pt x="2773592" y="3689194"/>
                          <a:pt x="0" y="3590615"/>
                        </a:cubicBezTo>
                        <a:cubicBezTo>
                          <a:pt x="162759" y="2066806"/>
                          <a:pt x="47975" y="1507901"/>
                          <a:pt x="0" y="0"/>
                        </a:cubicBezTo>
                        <a:close/>
                      </a:path>
                      <a:path w="8311144" h="3590615" stroke="0" extrusionOk="0">
                        <a:moveTo>
                          <a:pt x="0" y="0"/>
                        </a:moveTo>
                        <a:cubicBezTo>
                          <a:pt x="1600654" y="96104"/>
                          <a:pt x="6993941" y="72899"/>
                          <a:pt x="8311144" y="0"/>
                        </a:cubicBezTo>
                        <a:cubicBezTo>
                          <a:pt x="8326702" y="1399791"/>
                          <a:pt x="8342097" y="2916647"/>
                          <a:pt x="8311144" y="3590615"/>
                        </a:cubicBezTo>
                        <a:cubicBezTo>
                          <a:pt x="5078792" y="3573166"/>
                          <a:pt x="1823567" y="3555709"/>
                          <a:pt x="0" y="3590615"/>
                        </a:cubicBezTo>
                        <a:cubicBezTo>
                          <a:pt x="-52595" y="1831643"/>
                          <a:pt x="-67152" y="10083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EB6EE0C-3E48-48F3-AC60-6BB7FE91E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2464" y="2770093"/>
            <a:ext cx="3242080" cy="17278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217677" tIns="108840" rIns="217677" bIns="108840" anchor="ctr"/>
          <a:lstStyle>
            <a:defPPr>
              <a:defRPr lang="ru-RU"/>
            </a:defPPr>
            <a:lvl1pPr algn="ctr">
              <a:spcBef>
                <a:spcPct val="5000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Generator</a:t>
            </a:r>
            <a:r>
              <a:rPr lang="ru-RU" sz="3600" dirty="0"/>
              <a:t>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(</a:t>
            </a:r>
            <a:r>
              <a:rPr lang="en-US" sz="2400" dirty="0"/>
              <a:t>free capacity</a:t>
            </a:r>
            <a:r>
              <a:rPr lang="ru-RU" sz="2400" dirty="0"/>
              <a:t>)</a:t>
            </a:r>
            <a:endParaRPr lang="ru-RU" sz="3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A527ED-3510-4119-A049-137FDE66A94F}"/>
              </a:ext>
            </a:extLst>
          </p:cNvPr>
          <p:cNvSpPr/>
          <p:nvPr/>
        </p:nvSpPr>
        <p:spPr>
          <a:xfrm>
            <a:off x="4052730" y="7359395"/>
            <a:ext cx="16042509" cy="78519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860585454">
                  <a:custGeom>
                    <a:avLst/>
                    <a:gdLst>
                      <a:gd name="connsiteX0" fmla="*/ 0 w 8311144"/>
                      <a:gd name="connsiteY0" fmla="*/ 0 h 812580"/>
                      <a:gd name="connsiteX1" fmla="*/ 8311144 w 8311144"/>
                      <a:gd name="connsiteY1" fmla="*/ 0 h 812580"/>
                      <a:gd name="connsiteX2" fmla="*/ 8311144 w 8311144"/>
                      <a:gd name="connsiteY2" fmla="*/ 812580 h 812580"/>
                      <a:gd name="connsiteX3" fmla="*/ 0 w 8311144"/>
                      <a:gd name="connsiteY3" fmla="*/ 812580 h 812580"/>
                      <a:gd name="connsiteX4" fmla="*/ 0 w 8311144"/>
                      <a:gd name="connsiteY4" fmla="*/ 0 h 812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11144" h="812580" fill="none" extrusionOk="0">
                        <a:moveTo>
                          <a:pt x="0" y="0"/>
                        </a:moveTo>
                        <a:cubicBezTo>
                          <a:pt x="3438076" y="16700"/>
                          <a:pt x="4442101" y="-88076"/>
                          <a:pt x="8311144" y="0"/>
                        </a:cubicBezTo>
                        <a:cubicBezTo>
                          <a:pt x="8321985" y="224821"/>
                          <a:pt x="8320034" y="501514"/>
                          <a:pt x="8311144" y="812580"/>
                        </a:cubicBezTo>
                        <a:cubicBezTo>
                          <a:pt x="5522809" y="928252"/>
                          <a:pt x="3779259" y="711150"/>
                          <a:pt x="0" y="812580"/>
                        </a:cubicBezTo>
                        <a:cubicBezTo>
                          <a:pt x="-3925" y="676019"/>
                          <a:pt x="-55102" y="186372"/>
                          <a:pt x="0" y="0"/>
                        </a:cubicBezTo>
                        <a:close/>
                      </a:path>
                      <a:path w="8311144" h="812580" stroke="0" extrusionOk="0">
                        <a:moveTo>
                          <a:pt x="0" y="0"/>
                        </a:moveTo>
                        <a:cubicBezTo>
                          <a:pt x="1312892" y="29306"/>
                          <a:pt x="4775281" y="-29695"/>
                          <a:pt x="8311144" y="0"/>
                        </a:cubicBezTo>
                        <a:cubicBezTo>
                          <a:pt x="8254425" y="154810"/>
                          <a:pt x="8332285" y="583145"/>
                          <a:pt x="8311144" y="812580"/>
                        </a:cubicBezTo>
                        <a:cubicBezTo>
                          <a:pt x="6042016" y="690758"/>
                          <a:pt x="2195977" y="972807"/>
                          <a:pt x="0" y="812580"/>
                        </a:cubicBezTo>
                        <a:cubicBezTo>
                          <a:pt x="-15042" y="636037"/>
                          <a:pt x="18214" y="1804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lIns="217677" tIns="108840" rIns="217677" bIns="10884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 single buyer buys at different prices, then averages a single price to charge consumers</a:t>
            </a:r>
            <a:endParaRPr lang="aa-E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5860C01-ECDF-4860-A1E1-104E79B08681}"/>
              </a:ext>
            </a:extLst>
          </p:cNvPr>
          <p:cNvCxnSpPr>
            <a:cxnSpLocks/>
          </p:cNvCxnSpPr>
          <p:nvPr/>
        </p:nvCxnSpPr>
        <p:spPr>
          <a:xfrm>
            <a:off x="6513808" y="4471440"/>
            <a:ext cx="0" cy="286146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18D0E1-FBC2-4570-86D6-E09CED672A6D}"/>
              </a:ext>
            </a:extLst>
          </p:cNvPr>
          <p:cNvSpPr/>
          <p:nvPr/>
        </p:nvSpPr>
        <p:spPr>
          <a:xfrm>
            <a:off x="4603606" y="5039125"/>
            <a:ext cx="3820405" cy="17278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860585454">
                  <a:custGeom>
                    <a:avLst/>
                    <a:gdLst>
                      <a:gd name="connsiteX0" fmla="*/ 0 w 8311144"/>
                      <a:gd name="connsiteY0" fmla="*/ 0 h 812580"/>
                      <a:gd name="connsiteX1" fmla="*/ 8311144 w 8311144"/>
                      <a:gd name="connsiteY1" fmla="*/ 0 h 812580"/>
                      <a:gd name="connsiteX2" fmla="*/ 8311144 w 8311144"/>
                      <a:gd name="connsiteY2" fmla="*/ 812580 h 812580"/>
                      <a:gd name="connsiteX3" fmla="*/ 0 w 8311144"/>
                      <a:gd name="connsiteY3" fmla="*/ 812580 h 812580"/>
                      <a:gd name="connsiteX4" fmla="*/ 0 w 8311144"/>
                      <a:gd name="connsiteY4" fmla="*/ 0 h 812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11144" h="812580" fill="none" extrusionOk="0">
                        <a:moveTo>
                          <a:pt x="0" y="0"/>
                        </a:moveTo>
                        <a:cubicBezTo>
                          <a:pt x="3438076" y="16700"/>
                          <a:pt x="4442101" y="-88076"/>
                          <a:pt x="8311144" y="0"/>
                        </a:cubicBezTo>
                        <a:cubicBezTo>
                          <a:pt x="8321985" y="224821"/>
                          <a:pt x="8320034" y="501514"/>
                          <a:pt x="8311144" y="812580"/>
                        </a:cubicBezTo>
                        <a:cubicBezTo>
                          <a:pt x="5522809" y="928252"/>
                          <a:pt x="3779259" y="711150"/>
                          <a:pt x="0" y="812580"/>
                        </a:cubicBezTo>
                        <a:cubicBezTo>
                          <a:pt x="-3925" y="676019"/>
                          <a:pt x="-55102" y="186372"/>
                          <a:pt x="0" y="0"/>
                        </a:cubicBezTo>
                        <a:close/>
                      </a:path>
                      <a:path w="8311144" h="812580" stroke="0" extrusionOk="0">
                        <a:moveTo>
                          <a:pt x="0" y="0"/>
                        </a:moveTo>
                        <a:cubicBezTo>
                          <a:pt x="1312892" y="29306"/>
                          <a:pt x="4775281" y="-29695"/>
                          <a:pt x="8311144" y="0"/>
                        </a:cubicBezTo>
                        <a:cubicBezTo>
                          <a:pt x="8254425" y="154810"/>
                          <a:pt x="8332285" y="583145"/>
                          <a:pt x="8311144" y="812580"/>
                        </a:cubicBezTo>
                        <a:cubicBezTo>
                          <a:pt x="6042016" y="690758"/>
                          <a:pt x="2195977" y="972807"/>
                          <a:pt x="0" y="812580"/>
                        </a:cubicBezTo>
                        <a:cubicBezTo>
                          <a:pt x="-15042" y="636037"/>
                          <a:pt x="18214" y="1804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lIns="217677" tIns="108840" rIns="217677" bIns="10884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Direct sale out of bidding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 пред. тарифам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aa-E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5BCF110-37B8-4E02-AEF1-A9A67B9A3A14}"/>
              </a:ext>
            </a:extLst>
          </p:cNvPr>
          <p:cNvSpPr/>
          <p:nvPr/>
        </p:nvSpPr>
        <p:spPr>
          <a:xfrm>
            <a:off x="4603606" y="4877188"/>
            <a:ext cx="431989" cy="41516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1</a:t>
            </a:r>
            <a:endParaRPr lang="aa-ET" sz="22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C154E66-A558-4457-954F-93BCCA6627CD}"/>
              </a:ext>
            </a:extLst>
          </p:cNvPr>
          <p:cNvCxnSpPr>
            <a:cxnSpLocks/>
          </p:cNvCxnSpPr>
          <p:nvPr/>
        </p:nvCxnSpPr>
        <p:spPr>
          <a:xfrm>
            <a:off x="10653814" y="4529029"/>
            <a:ext cx="56907" cy="280387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799DA1-13CD-4120-B905-E5AC7EBB12EA}"/>
              </a:ext>
            </a:extLst>
          </p:cNvPr>
          <p:cNvSpPr/>
          <p:nvPr/>
        </p:nvSpPr>
        <p:spPr>
          <a:xfrm>
            <a:off x="8844679" y="5001981"/>
            <a:ext cx="3557117" cy="17278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860585454">
                  <a:custGeom>
                    <a:avLst/>
                    <a:gdLst>
                      <a:gd name="connsiteX0" fmla="*/ 0 w 8311144"/>
                      <a:gd name="connsiteY0" fmla="*/ 0 h 812580"/>
                      <a:gd name="connsiteX1" fmla="*/ 8311144 w 8311144"/>
                      <a:gd name="connsiteY1" fmla="*/ 0 h 812580"/>
                      <a:gd name="connsiteX2" fmla="*/ 8311144 w 8311144"/>
                      <a:gd name="connsiteY2" fmla="*/ 812580 h 812580"/>
                      <a:gd name="connsiteX3" fmla="*/ 0 w 8311144"/>
                      <a:gd name="connsiteY3" fmla="*/ 812580 h 812580"/>
                      <a:gd name="connsiteX4" fmla="*/ 0 w 8311144"/>
                      <a:gd name="connsiteY4" fmla="*/ 0 h 812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11144" h="812580" fill="none" extrusionOk="0">
                        <a:moveTo>
                          <a:pt x="0" y="0"/>
                        </a:moveTo>
                        <a:cubicBezTo>
                          <a:pt x="3438076" y="16700"/>
                          <a:pt x="4442101" y="-88076"/>
                          <a:pt x="8311144" y="0"/>
                        </a:cubicBezTo>
                        <a:cubicBezTo>
                          <a:pt x="8321985" y="224821"/>
                          <a:pt x="8320034" y="501514"/>
                          <a:pt x="8311144" y="812580"/>
                        </a:cubicBezTo>
                        <a:cubicBezTo>
                          <a:pt x="5522809" y="928252"/>
                          <a:pt x="3779259" y="711150"/>
                          <a:pt x="0" y="812580"/>
                        </a:cubicBezTo>
                        <a:cubicBezTo>
                          <a:pt x="-3925" y="676019"/>
                          <a:pt x="-55102" y="186372"/>
                          <a:pt x="0" y="0"/>
                        </a:cubicBezTo>
                        <a:close/>
                      </a:path>
                      <a:path w="8311144" h="812580" stroke="0" extrusionOk="0">
                        <a:moveTo>
                          <a:pt x="0" y="0"/>
                        </a:moveTo>
                        <a:cubicBezTo>
                          <a:pt x="1312892" y="29306"/>
                          <a:pt x="4775281" y="-29695"/>
                          <a:pt x="8311144" y="0"/>
                        </a:cubicBezTo>
                        <a:cubicBezTo>
                          <a:pt x="8254425" y="154810"/>
                          <a:pt x="8332285" y="583145"/>
                          <a:pt x="8311144" y="812580"/>
                        </a:cubicBezTo>
                        <a:cubicBezTo>
                          <a:pt x="6042016" y="690758"/>
                          <a:pt x="2195977" y="972807"/>
                          <a:pt x="0" y="812580"/>
                        </a:cubicBezTo>
                        <a:cubicBezTo>
                          <a:pt x="-15042" y="636037"/>
                          <a:pt x="18214" y="1804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lIns="217677" tIns="108840" rIns="217677" bIns="10884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Direct sale out of bidding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 fix price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aa-E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E3DB699-1678-431D-A76A-C9D215F5A904}"/>
              </a:ext>
            </a:extLst>
          </p:cNvPr>
          <p:cNvSpPr/>
          <p:nvPr/>
        </p:nvSpPr>
        <p:spPr>
          <a:xfrm>
            <a:off x="8953486" y="4811641"/>
            <a:ext cx="431989" cy="41516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2</a:t>
            </a:r>
            <a:endParaRPr lang="aa-ET" sz="22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79B2E7B-FEC2-4E34-AB68-F6701CB1748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4443504" y="4497933"/>
            <a:ext cx="40763" cy="280387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5ED5B5-035B-4991-91F6-DE0231F5AF6B}"/>
              </a:ext>
            </a:extLst>
          </p:cNvPr>
          <p:cNvSpPr/>
          <p:nvPr/>
        </p:nvSpPr>
        <p:spPr>
          <a:xfrm>
            <a:off x="12822468" y="4990117"/>
            <a:ext cx="3242083" cy="17278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860585454">
                  <a:custGeom>
                    <a:avLst/>
                    <a:gdLst>
                      <a:gd name="connsiteX0" fmla="*/ 0 w 8311144"/>
                      <a:gd name="connsiteY0" fmla="*/ 0 h 812580"/>
                      <a:gd name="connsiteX1" fmla="*/ 8311144 w 8311144"/>
                      <a:gd name="connsiteY1" fmla="*/ 0 h 812580"/>
                      <a:gd name="connsiteX2" fmla="*/ 8311144 w 8311144"/>
                      <a:gd name="connsiteY2" fmla="*/ 812580 h 812580"/>
                      <a:gd name="connsiteX3" fmla="*/ 0 w 8311144"/>
                      <a:gd name="connsiteY3" fmla="*/ 812580 h 812580"/>
                      <a:gd name="connsiteX4" fmla="*/ 0 w 8311144"/>
                      <a:gd name="connsiteY4" fmla="*/ 0 h 812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11144" h="812580" fill="none" extrusionOk="0">
                        <a:moveTo>
                          <a:pt x="0" y="0"/>
                        </a:moveTo>
                        <a:cubicBezTo>
                          <a:pt x="3438076" y="16700"/>
                          <a:pt x="4442101" y="-88076"/>
                          <a:pt x="8311144" y="0"/>
                        </a:cubicBezTo>
                        <a:cubicBezTo>
                          <a:pt x="8321985" y="224821"/>
                          <a:pt x="8320034" y="501514"/>
                          <a:pt x="8311144" y="812580"/>
                        </a:cubicBezTo>
                        <a:cubicBezTo>
                          <a:pt x="5522809" y="928252"/>
                          <a:pt x="3779259" y="711150"/>
                          <a:pt x="0" y="812580"/>
                        </a:cubicBezTo>
                        <a:cubicBezTo>
                          <a:pt x="-3925" y="676019"/>
                          <a:pt x="-55102" y="186372"/>
                          <a:pt x="0" y="0"/>
                        </a:cubicBezTo>
                        <a:close/>
                      </a:path>
                      <a:path w="8311144" h="812580" stroke="0" extrusionOk="0">
                        <a:moveTo>
                          <a:pt x="0" y="0"/>
                        </a:moveTo>
                        <a:cubicBezTo>
                          <a:pt x="1312892" y="29306"/>
                          <a:pt x="4775281" y="-29695"/>
                          <a:pt x="8311144" y="0"/>
                        </a:cubicBezTo>
                        <a:cubicBezTo>
                          <a:pt x="8254425" y="154810"/>
                          <a:pt x="8332285" y="583145"/>
                          <a:pt x="8311144" y="812580"/>
                        </a:cubicBezTo>
                        <a:cubicBezTo>
                          <a:pt x="6042016" y="690758"/>
                          <a:pt x="2195977" y="972807"/>
                          <a:pt x="0" y="812580"/>
                        </a:cubicBezTo>
                        <a:cubicBezTo>
                          <a:pt x="-15042" y="636037"/>
                          <a:pt x="18214" y="1804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lIns="217677" tIns="108840" rIns="217677" bIns="10884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Centralized bidding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not higher than prev. tariffs.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aa-E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7BB0E2-442E-4AFC-B22F-9ACE179F2889}"/>
              </a:ext>
            </a:extLst>
          </p:cNvPr>
          <p:cNvSpPr/>
          <p:nvPr/>
        </p:nvSpPr>
        <p:spPr>
          <a:xfrm>
            <a:off x="13316382" y="4804383"/>
            <a:ext cx="431989" cy="41516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3</a:t>
            </a:r>
            <a:endParaRPr lang="aa-ET" sz="2200" dirty="0">
              <a:solidFill>
                <a:schemeClr val="tx1"/>
              </a:solidFill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4E7FF8E0-3BAA-426B-AA5B-44DC34737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6507" y="2770093"/>
            <a:ext cx="3113541" cy="172784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217677" tIns="108840" rIns="217677" bIns="108840" anchor="ctr"/>
          <a:lstStyle>
            <a:defPPr>
              <a:defRPr lang="ru-RU"/>
            </a:defPPr>
            <a:lvl1pPr algn="ctr">
              <a:spcBef>
                <a:spcPct val="5000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RF</a:t>
            </a: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2400" dirty="0"/>
              <a:t>(</a:t>
            </a:r>
            <a:r>
              <a:rPr lang="en-US" sz="2400" dirty="0"/>
              <a:t>constrained import</a:t>
            </a:r>
            <a:r>
              <a:rPr lang="ru-RU" sz="2400" dirty="0"/>
              <a:t>)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B446036-3D65-4E1B-89AE-D6DF925A1CE2}"/>
              </a:ext>
            </a:extLst>
          </p:cNvPr>
          <p:cNvCxnSpPr>
            <a:cxnSpLocks/>
          </p:cNvCxnSpPr>
          <p:nvPr/>
        </p:nvCxnSpPr>
        <p:spPr>
          <a:xfrm>
            <a:off x="18090112" y="4472319"/>
            <a:ext cx="0" cy="287324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FD27357-40F9-4470-8784-EE5378FBB44D}"/>
              </a:ext>
            </a:extLst>
          </p:cNvPr>
          <p:cNvSpPr/>
          <p:nvPr/>
        </p:nvSpPr>
        <p:spPr>
          <a:xfrm>
            <a:off x="16485220" y="4990117"/>
            <a:ext cx="3099768" cy="17278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860585454">
                  <a:custGeom>
                    <a:avLst/>
                    <a:gdLst>
                      <a:gd name="connsiteX0" fmla="*/ 0 w 8311144"/>
                      <a:gd name="connsiteY0" fmla="*/ 0 h 812580"/>
                      <a:gd name="connsiteX1" fmla="*/ 8311144 w 8311144"/>
                      <a:gd name="connsiteY1" fmla="*/ 0 h 812580"/>
                      <a:gd name="connsiteX2" fmla="*/ 8311144 w 8311144"/>
                      <a:gd name="connsiteY2" fmla="*/ 812580 h 812580"/>
                      <a:gd name="connsiteX3" fmla="*/ 0 w 8311144"/>
                      <a:gd name="connsiteY3" fmla="*/ 812580 h 812580"/>
                      <a:gd name="connsiteX4" fmla="*/ 0 w 8311144"/>
                      <a:gd name="connsiteY4" fmla="*/ 0 h 812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11144" h="812580" fill="none" extrusionOk="0">
                        <a:moveTo>
                          <a:pt x="0" y="0"/>
                        </a:moveTo>
                        <a:cubicBezTo>
                          <a:pt x="3438076" y="16700"/>
                          <a:pt x="4442101" y="-88076"/>
                          <a:pt x="8311144" y="0"/>
                        </a:cubicBezTo>
                        <a:cubicBezTo>
                          <a:pt x="8321985" y="224821"/>
                          <a:pt x="8320034" y="501514"/>
                          <a:pt x="8311144" y="812580"/>
                        </a:cubicBezTo>
                        <a:cubicBezTo>
                          <a:pt x="5522809" y="928252"/>
                          <a:pt x="3779259" y="711150"/>
                          <a:pt x="0" y="812580"/>
                        </a:cubicBezTo>
                        <a:cubicBezTo>
                          <a:pt x="-3925" y="676019"/>
                          <a:pt x="-55102" y="186372"/>
                          <a:pt x="0" y="0"/>
                        </a:cubicBezTo>
                        <a:close/>
                      </a:path>
                      <a:path w="8311144" h="812580" stroke="0" extrusionOk="0">
                        <a:moveTo>
                          <a:pt x="0" y="0"/>
                        </a:moveTo>
                        <a:cubicBezTo>
                          <a:pt x="1312892" y="29306"/>
                          <a:pt x="4775281" y="-29695"/>
                          <a:pt x="8311144" y="0"/>
                        </a:cubicBezTo>
                        <a:cubicBezTo>
                          <a:pt x="8254425" y="154810"/>
                          <a:pt x="8332285" y="583145"/>
                          <a:pt x="8311144" y="812580"/>
                        </a:cubicBezTo>
                        <a:cubicBezTo>
                          <a:pt x="6042016" y="690758"/>
                          <a:pt x="2195977" y="972807"/>
                          <a:pt x="0" y="812580"/>
                        </a:cubicBezTo>
                        <a:cubicBezTo>
                          <a:pt x="-15042" y="636037"/>
                          <a:pt x="18214" y="1804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lIns="217677" tIns="108840" rIns="217677" bIns="10884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 case of shortage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 RF’s prices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aa-E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6CA370FB-FAD7-4011-8C8A-FD793BF0C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606" y="2766957"/>
            <a:ext cx="3836581" cy="17278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217677" tIns="108840" rIns="217677" bIns="108840" anchor="ctr"/>
          <a:lstStyle>
            <a:defPPr>
              <a:defRPr lang="ru-RU"/>
            </a:defPPr>
            <a:lvl1pPr algn="ctr">
              <a:spcBef>
                <a:spcPct val="50000"/>
              </a:spcBef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dirty="0"/>
              <a:t>Generator</a:t>
            </a: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2400" dirty="0"/>
              <a:t>(</a:t>
            </a:r>
            <a:r>
              <a:rPr lang="en-US" sz="2400" dirty="0"/>
              <a:t>CHP</a:t>
            </a:r>
            <a:r>
              <a:rPr lang="ru-RU" sz="2400" dirty="0"/>
              <a:t>)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306C6946-339D-41BD-A6CA-E4BE9803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405" y="2766957"/>
            <a:ext cx="3557117" cy="17278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217677" tIns="108840" rIns="217677" bIns="108840" anchor="ctr"/>
          <a:lstStyle>
            <a:defPPr>
              <a:defRPr lang="ru-RU"/>
            </a:defPPr>
            <a:lvl1pPr algn="ctr">
              <a:spcBef>
                <a:spcPct val="50000"/>
              </a:spcBef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dirty="0"/>
              <a:t>RES</a:t>
            </a:r>
            <a:r>
              <a:rPr lang="ru-RU" sz="3600" dirty="0"/>
              <a:t>, </a:t>
            </a:r>
            <a:r>
              <a:rPr lang="en-US" sz="3600" dirty="0"/>
              <a:t>new PPs </a:t>
            </a:r>
            <a:r>
              <a:rPr lang="ru-RU" sz="2400" dirty="0"/>
              <a:t>(о</a:t>
            </a:r>
            <a:r>
              <a:rPr lang="en-US" sz="2400" dirty="0" err="1"/>
              <a:t>fftake</a:t>
            </a:r>
            <a:r>
              <a:rPr lang="ru-RU" sz="2400" dirty="0"/>
              <a:t>)</a:t>
            </a:r>
          </a:p>
        </p:txBody>
      </p:sp>
      <p:sp>
        <p:nvSpPr>
          <p:cNvPr id="21" name="Стрелка: вниз 26">
            <a:extLst>
              <a:ext uri="{FF2B5EF4-FFF2-40B4-BE49-F238E27FC236}">
                <a16:creationId xmlns:a16="http://schemas.microsoft.com/office/drawing/2014/main" id="{753C6FE6-5B23-4452-8F56-5D1621D92C71}"/>
              </a:ext>
            </a:extLst>
          </p:cNvPr>
          <p:cNvSpPr/>
          <p:nvPr/>
        </p:nvSpPr>
        <p:spPr>
          <a:xfrm>
            <a:off x="11561900" y="8603279"/>
            <a:ext cx="1599571" cy="929288"/>
          </a:xfrm>
          <a:prstGeom prst="downArrow">
            <a:avLst>
              <a:gd name="adj1" fmla="val 50000"/>
              <a:gd name="adj2" fmla="val 61060"/>
            </a:avLst>
          </a:prstGeom>
          <a:solidFill>
            <a:schemeClr val="accent6">
              <a:lumMod val="75000"/>
            </a:schemeClr>
          </a:solidFill>
          <a:ln w="3175">
            <a:noFill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a-ET" sz="2400" dirty="0">
              <a:solidFill>
                <a:srgbClr val="0070C0"/>
              </a:solidFill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74A8F2F0-7E96-49E0-9ABE-EE0C2ACE7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0620" y="10299922"/>
            <a:ext cx="2258525" cy="12883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217677" tIns="108840" rIns="217677" bIns="108840" anchor="ctr"/>
          <a:lstStyle>
            <a:defPPr>
              <a:defRPr lang="ru-RU"/>
            </a:defPPr>
            <a:lvl1pPr algn="ctr">
              <a:spcBef>
                <a:spcPct val="5000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2200" dirty="0"/>
              <a:t>Wholesale consumers, ESCs</a:t>
            </a:r>
            <a:endParaRPr lang="ru-RU" sz="220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5BCF110-37B8-4E02-AEF1-A9A67B9A3A14}"/>
              </a:ext>
            </a:extLst>
          </p:cNvPr>
          <p:cNvSpPr/>
          <p:nvPr/>
        </p:nvSpPr>
        <p:spPr>
          <a:xfrm>
            <a:off x="6759205" y="11349390"/>
            <a:ext cx="788627" cy="33688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1</a:t>
            </a:r>
            <a:endParaRPr lang="aa-ET" sz="2200" dirty="0">
              <a:solidFill>
                <a:schemeClr val="tx1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5BCF110-37B8-4E02-AEF1-A9A67B9A3A14}"/>
              </a:ext>
            </a:extLst>
          </p:cNvPr>
          <p:cNvSpPr/>
          <p:nvPr/>
        </p:nvSpPr>
        <p:spPr>
          <a:xfrm>
            <a:off x="6762751" y="10287686"/>
            <a:ext cx="788627" cy="33688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3</a:t>
            </a:r>
            <a:endParaRPr lang="aa-ET" sz="2200" dirty="0">
              <a:solidFill>
                <a:schemeClr val="tx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5BCF110-37B8-4E02-AEF1-A9A67B9A3A14}"/>
              </a:ext>
            </a:extLst>
          </p:cNvPr>
          <p:cNvSpPr/>
          <p:nvPr/>
        </p:nvSpPr>
        <p:spPr>
          <a:xfrm>
            <a:off x="6759205" y="10967299"/>
            <a:ext cx="788627" cy="33688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2</a:t>
            </a:r>
            <a:endParaRPr lang="aa-ET" sz="2200" dirty="0">
              <a:solidFill>
                <a:schemeClr val="tx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5BCF110-37B8-4E02-AEF1-A9A67B9A3A14}"/>
              </a:ext>
            </a:extLst>
          </p:cNvPr>
          <p:cNvSpPr/>
          <p:nvPr/>
        </p:nvSpPr>
        <p:spPr>
          <a:xfrm>
            <a:off x="6759205" y="9628427"/>
            <a:ext cx="788627" cy="33688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4</a:t>
            </a:r>
            <a:endParaRPr lang="aa-ET" sz="2200" dirty="0">
              <a:solidFill>
                <a:schemeClr val="tx1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C7BB0E2-442E-4AFC-B22F-9ACE179F2889}"/>
              </a:ext>
            </a:extLst>
          </p:cNvPr>
          <p:cNvSpPr/>
          <p:nvPr/>
        </p:nvSpPr>
        <p:spPr>
          <a:xfrm>
            <a:off x="16743550" y="4859367"/>
            <a:ext cx="431989" cy="41516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4</a:t>
            </a:r>
            <a:endParaRPr lang="aa-ET" sz="2200" dirty="0">
              <a:solidFill>
                <a:schemeClr val="tx1"/>
              </a:solidFill>
            </a:endParaRP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391159"/>
              </p:ext>
            </p:extLst>
          </p:nvPr>
        </p:nvGraphicFramePr>
        <p:xfrm>
          <a:off x="7547832" y="9005951"/>
          <a:ext cx="9627707" cy="353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Прямоугольник 32">
            <a:extLst>
              <a:ext uri="{FF2B5EF4-FFF2-40B4-BE49-F238E27FC236}">
                <a16:creationId xmlns:a16="http://schemas.microsoft.com/office/drawing/2014/main" id="{65B77C72-3CB7-8B4F-EA8E-FFECBE88648A}"/>
              </a:ext>
            </a:extLst>
          </p:cNvPr>
          <p:cNvSpPr/>
          <p:nvPr/>
        </p:nvSpPr>
        <p:spPr>
          <a:xfrm>
            <a:off x="1587" y="4"/>
            <a:ext cx="24384000" cy="1078445"/>
          </a:xfrm>
          <a:prstGeom prst="rect">
            <a:avLst/>
          </a:prstGeom>
          <a:solidFill>
            <a:srgbClr val="5B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-1" y="7034"/>
            <a:ext cx="24387175" cy="139145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18929238" y="7034"/>
            <a:ext cx="3709958" cy="1391453"/>
          </a:xfrm>
          <a:prstGeom prst="parallelogram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Google Shape;194;gfb1b6f187c_0_87"/>
          <p:cNvSpPr/>
          <p:nvPr/>
        </p:nvSpPr>
        <p:spPr>
          <a:xfrm>
            <a:off x="22675964" y="251085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9FD9DF-EDE3-176D-36F6-13B58CAA53DD}"/>
              </a:ext>
            </a:extLst>
          </p:cNvPr>
          <p:cNvSpPr txBox="1"/>
          <p:nvPr/>
        </p:nvSpPr>
        <p:spPr>
          <a:xfrm>
            <a:off x="384068" y="85006"/>
            <a:ext cx="17706044" cy="815610"/>
          </a:xfrm>
          <a:prstGeom prst="rect">
            <a:avLst/>
          </a:prstGeom>
          <a:noFill/>
        </p:spPr>
        <p:txBody>
          <a:bodyPr wrap="square" lIns="137160" tIns="68581" rIns="137160" bIns="68581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all" spc="0" normalizeH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711209" algn="l" defTabSz="2438430"/>
            <a:r>
              <a:rPr lang="en-US" sz="4400" b="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</a:rPr>
              <a:t>Sector reforms</a:t>
            </a:r>
            <a:endParaRPr lang="ru-RU" sz="4400" b="1" dirty="0">
              <a:solidFill>
                <a:prstClr val="white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</a:endParaRPr>
          </a:p>
        </p:txBody>
      </p:sp>
      <p:pic>
        <p:nvPicPr>
          <p:cNvPr id="39" name="Рисунок 38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641" y="157132"/>
            <a:ext cx="1152998" cy="109261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520407" y="102595"/>
            <a:ext cx="215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ENERGY OF THE REPUBLIC OF KAZAKHSTAN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13353691"/>
            <a:ext cx="24387175" cy="34257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1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71"/>
          <p:cNvGrpSpPr/>
          <p:nvPr/>
        </p:nvGrpSpPr>
        <p:grpSpPr>
          <a:xfrm>
            <a:off x="-37069" y="4"/>
            <a:ext cx="24422656" cy="13766797"/>
            <a:chOff x="-14496" y="1"/>
            <a:chExt cx="9158496" cy="5162549"/>
          </a:xfrm>
        </p:grpSpPr>
        <p:sp>
          <p:nvSpPr>
            <p:cNvPr id="125" name="object 3"/>
            <p:cNvSpPr/>
            <p:nvPr/>
          </p:nvSpPr>
          <p:spPr>
            <a:xfrm>
              <a:off x="-14496" y="423468"/>
              <a:ext cx="9158496" cy="4739082"/>
            </a:xfrm>
            <a:custGeom>
              <a:avLst/>
              <a:gdLst/>
              <a:ahLst/>
              <a:cxnLst/>
              <a:rect l="l" t="t" r="r" b="b"/>
              <a:pathLst>
                <a:path w="8959850" h="4459605">
                  <a:moveTo>
                    <a:pt x="8959596" y="0"/>
                  </a:moveTo>
                  <a:lnTo>
                    <a:pt x="0" y="0"/>
                  </a:lnTo>
                  <a:lnTo>
                    <a:pt x="0" y="4459224"/>
                  </a:lnTo>
                  <a:lnTo>
                    <a:pt x="8959596" y="4459224"/>
                  </a:lnTo>
                  <a:lnTo>
                    <a:pt x="8959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Прямоугольник 32">
              <a:extLst>
                <a:ext uri="{FF2B5EF4-FFF2-40B4-BE49-F238E27FC236}">
                  <a16:creationId xmlns:a16="http://schemas.microsoft.com/office/drawing/2014/main" id="{65B77C72-3CB7-8B4F-EA8E-FFECBE88648A}"/>
                </a:ext>
              </a:extLst>
            </p:cNvPr>
            <p:cNvSpPr/>
            <p:nvPr/>
          </p:nvSpPr>
          <p:spPr>
            <a:xfrm>
              <a:off x="0" y="1"/>
              <a:ext cx="9144000" cy="404417"/>
            </a:xfrm>
            <a:prstGeom prst="rect">
              <a:avLst/>
            </a:prstGeom>
            <a:solidFill>
              <a:srgbClr val="5B9B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D9FD9DF-EDE3-176D-36F6-13B58CAA53DD}"/>
              </a:ext>
            </a:extLst>
          </p:cNvPr>
          <p:cNvSpPr txBox="1"/>
          <p:nvPr/>
        </p:nvSpPr>
        <p:spPr>
          <a:xfrm>
            <a:off x="1859628" y="86908"/>
            <a:ext cx="23745160" cy="754055"/>
          </a:xfrm>
          <a:prstGeom prst="rect">
            <a:avLst/>
          </a:prstGeom>
          <a:noFill/>
        </p:spPr>
        <p:txBody>
          <a:bodyPr wrap="square" lIns="137160" tIns="68581" rIns="137160" bIns="68581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all" spc="0" normalizeH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711209" algn="l" defTabSz="2438430"/>
            <a:r>
              <a:rPr lang="ru-RU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Реформы в отрасли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F239A94-5EE6-4610-8B7C-CF3540576491}"/>
              </a:ext>
            </a:extLst>
          </p:cNvPr>
          <p:cNvSpPr txBox="1"/>
          <p:nvPr/>
        </p:nvSpPr>
        <p:spPr>
          <a:xfrm>
            <a:off x="6182750" y="1875272"/>
            <a:ext cx="11983011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2438430">
              <a:defRPr/>
            </a:pPr>
            <a:r>
              <a:rPr lang="en-US" sz="3200" b="1" kern="0" dirty="0">
                <a:solidFill>
                  <a:srgbClr val="021F43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INTRODUCTION OF BALANCING ELECTRICITY MARKET</a:t>
            </a:r>
            <a:endParaRPr lang="ru-RU" sz="3200" b="1" kern="0" dirty="0">
              <a:solidFill>
                <a:srgbClr val="021F43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5304" y="10745403"/>
            <a:ext cx="6670816" cy="1539322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prstDash val="lgDash"/>
          </a:ln>
        </p:spPr>
        <p:txBody>
          <a:bodyPr wrap="square" lIns="325112" tIns="162555" rIns="325112" bIns="162555" anchor="ctr">
            <a:spAutoFit/>
          </a:bodyPr>
          <a:lstStyle/>
          <a:p>
            <a:pPr algn="ctr" defTabSz="2438430">
              <a:lnSpc>
                <a:spcPct val="130000"/>
              </a:lnSpc>
              <a:defRPr/>
            </a:pPr>
            <a:r>
              <a:rPr lang="en-US" sz="3200" b="1" kern="0" dirty="0">
                <a:solidFill>
                  <a:prstClr val="black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Smoothing of peak load </a:t>
            </a:r>
            <a:r>
              <a:rPr lang="en-US" sz="3200" kern="0" dirty="0">
                <a:solidFill>
                  <a:prstClr val="black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power system</a:t>
            </a:r>
            <a:endParaRPr lang="ru-RU" sz="3200" kern="0" dirty="0">
              <a:solidFill>
                <a:prstClr val="black"/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203832" y="10745399"/>
            <a:ext cx="7978555" cy="1539322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prstDash val="lgDash"/>
          </a:ln>
        </p:spPr>
        <p:txBody>
          <a:bodyPr wrap="square" lIns="325112" tIns="162555" rIns="325112" bIns="162555" anchor="ctr">
            <a:spAutoFit/>
          </a:bodyPr>
          <a:lstStyle/>
          <a:p>
            <a:pPr algn="ctr" defTabSz="2438430">
              <a:lnSpc>
                <a:spcPct val="130000"/>
              </a:lnSpc>
              <a:defRPr/>
            </a:pPr>
            <a:r>
              <a:rPr lang="en-US" sz="3200" b="1" kern="0" dirty="0">
                <a:solidFill>
                  <a:prstClr val="black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the impact of unstable RES </a:t>
            </a:r>
            <a:r>
              <a:rPr lang="en-US" sz="3200" kern="0" dirty="0">
                <a:solidFill>
                  <a:prstClr val="black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daily schedule</a:t>
            </a:r>
            <a:endParaRPr lang="ru-RU" sz="3200" kern="0" dirty="0">
              <a:solidFill>
                <a:prstClr val="black"/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>
            <a:spLocks/>
          </p:cNvSpPr>
          <p:nvPr/>
        </p:nvSpPr>
        <p:spPr>
          <a:xfrm>
            <a:off x="8473003" y="10745403"/>
            <a:ext cx="7402507" cy="1539322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prstDash val="lgDash"/>
          </a:ln>
        </p:spPr>
        <p:txBody>
          <a:bodyPr wrap="square" lIns="325112" tIns="162555" rIns="325112" bIns="162555" anchor="ctr">
            <a:spAutoFit/>
          </a:bodyPr>
          <a:lstStyle/>
          <a:p>
            <a:pPr algn="ctr" defTabSz="2438430">
              <a:lnSpc>
                <a:spcPct val="130000"/>
              </a:lnSpc>
              <a:defRPr/>
            </a:pPr>
            <a:r>
              <a:rPr lang="en-US" sz="3200" b="1" kern="0" dirty="0">
                <a:solidFill>
                  <a:prstClr val="black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dependence </a:t>
            </a:r>
            <a:r>
              <a:rPr lang="en-US" sz="3200" kern="0" dirty="0">
                <a:solidFill>
                  <a:prstClr val="black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neighboring power systems</a:t>
            </a:r>
            <a:endParaRPr lang="ru-RU" sz="3200" kern="0" dirty="0">
              <a:solidFill>
                <a:prstClr val="black"/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8164013" y="8122063"/>
            <a:ext cx="8059149" cy="112901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325112" tIns="162555" rIns="325112" bIns="162555" anchor="ctr"/>
          <a:lstStyle/>
          <a:p>
            <a:pPr algn="ctr" defTabSz="2438430">
              <a:defRPr/>
            </a:pPr>
            <a:r>
              <a:rPr lang="en-US" altLang="ru-RU" sz="4267" b="1" kern="0" dirty="0">
                <a:solidFill>
                  <a:prstClr val="black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</a:t>
            </a:r>
            <a:endParaRPr lang="ru-RU" altLang="ru-RU" sz="4267" b="1" kern="0" dirty="0">
              <a:solidFill>
                <a:prstClr val="black"/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3">
            <a:extLst>
              <a:ext uri="{FF2B5EF4-FFF2-40B4-BE49-F238E27FC236}">
                <a16:creationId xmlns:a16="http://schemas.microsoft.com/office/drawing/2014/main" id="{BB149BEE-BCF4-524C-93FB-95CF2CF34D9A}"/>
              </a:ext>
            </a:extLst>
          </p:cNvPr>
          <p:cNvSpPr/>
          <p:nvPr/>
        </p:nvSpPr>
        <p:spPr>
          <a:xfrm>
            <a:off x="7486122" y="2867588"/>
            <a:ext cx="9258024" cy="984940"/>
          </a:xfrm>
          <a:prstGeom prst="rect">
            <a:avLst/>
          </a:prstGeom>
        </p:spPr>
        <p:txBody>
          <a:bodyPr wrap="square" lIns="325112" tIns="162555" rIns="325112" bIns="162555">
            <a:spAutoFit/>
          </a:bodyPr>
          <a:lstStyle/>
          <a:p>
            <a:pPr algn="ctr"/>
            <a:r>
              <a:rPr lang="en-US" sz="4267" b="1" dirty="0">
                <a:solidFill>
                  <a:prstClr val="black"/>
                </a:solidFill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principles</a:t>
            </a:r>
            <a:endParaRPr lang="ru-RU" sz="4267" b="1" dirty="0">
              <a:solidFill>
                <a:prstClr val="black"/>
              </a:solidFill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23">
            <a:extLst>
              <a:ext uri="{FF2B5EF4-FFF2-40B4-BE49-F238E27FC236}">
                <a16:creationId xmlns:a16="http://schemas.microsoft.com/office/drawing/2014/main" id="{2E62E235-D3D9-1442-9860-1DCECF528113}"/>
              </a:ext>
            </a:extLst>
          </p:cNvPr>
          <p:cNvSpPr/>
          <p:nvPr/>
        </p:nvSpPr>
        <p:spPr>
          <a:xfrm>
            <a:off x="781438" y="4849835"/>
            <a:ext cx="6670816" cy="180561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lIns="325112" tIns="162555" rIns="325112" bIns="162555">
            <a:spAutoFit/>
          </a:bodyPr>
          <a:lstStyle/>
          <a:p>
            <a:pPr algn="ctr" defTabSz="2438430">
              <a:defRPr/>
            </a:pPr>
            <a:r>
              <a:rPr lang="en-US" sz="3200" b="1" kern="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</a:t>
            </a:r>
            <a:r>
              <a:rPr lang="en-US" sz="3200" kern="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3200" b="1" kern="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financial resolution of imbalances </a:t>
            </a:r>
            <a:r>
              <a:rPr lang="en-US" sz="3200" kern="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energy system</a:t>
            </a:r>
            <a:endParaRPr lang="ru-RU" sz="3200" kern="0" dirty="0">
              <a:solidFill>
                <a:prstClr val="black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23">
            <a:extLst>
              <a:ext uri="{FF2B5EF4-FFF2-40B4-BE49-F238E27FC236}">
                <a16:creationId xmlns:a16="http://schemas.microsoft.com/office/drawing/2014/main" id="{9BCD2683-4048-4B46-BC1A-CEB1B5C89B4E}"/>
              </a:ext>
            </a:extLst>
          </p:cNvPr>
          <p:cNvSpPr/>
          <p:nvPr/>
        </p:nvSpPr>
        <p:spPr>
          <a:xfrm>
            <a:off x="8526055" y="4851961"/>
            <a:ext cx="7178152" cy="2298055"/>
          </a:xfrm>
          <a:prstGeom prst="rect">
            <a:avLst/>
          </a:prstGeom>
          <a:solidFill>
            <a:srgbClr val="E7E6E6">
              <a:lumMod val="90000"/>
            </a:srgbClr>
          </a:solidFill>
        </p:spPr>
        <p:txBody>
          <a:bodyPr wrap="square" lIns="325112" tIns="162555" rIns="325112" bIns="162555">
            <a:spAutoFit/>
          </a:bodyPr>
          <a:lstStyle/>
          <a:p>
            <a:pPr algn="ctr" defTabSz="2438430">
              <a:defRPr/>
            </a:pPr>
            <a:r>
              <a:rPr lang="en-US" sz="3200" kern="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of </a:t>
            </a:r>
            <a:r>
              <a:rPr lang="en-US" sz="3200" b="1" kern="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targeted financial responsibility </a:t>
            </a:r>
            <a:r>
              <a:rPr lang="en-US" sz="3200" kern="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entities for created </a:t>
            </a:r>
            <a:r>
              <a:rPr lang="en-US" sz="3200" b="1" kern="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imbalances in the energy system</a:t>
            </a:r>
            <a:endParaRPr lang="ru-RU" sz="3200" b="1" kern="0" dirty="0">
              <a:solidFill>
                <a:prstClr val="black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23">
            <a:extLst>
              <a:ext uri="{FF2B5EF4-FFF2-40B4-BE49-F238E27FC236}">
                <a16:creationId xmlns:a16="http://schemas.microsoft.com/office/drawing/2014/main" id="{A60B6703-B713-784C-8FAA-2B114B8373E7}"/>
              </a:ext>
            </a:extLst>
          </p:cNvPr>
          <p:cNvSpPr/>
          <p:nvPr/>
        </p:nvSpPr>
        <p:spPr>
          <a:xfrm>
            <a:off x="16949215" y="4821806"/>
            <a:ext cx="6537187" cy="1805612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</p:spPr>
        <p:txBody>
          <a:bodyPr wrap="square" lIns="325112" tIns="162555" rIns="325112" bIns="162555">
            <a:spAutoFit/>
          </a:bodyPr>
          <a:lstStyle/>
          <a:p>
            <a:pPr algn="ctr" defTabSz="2438430">
              <a:defRPr/>
            </a:pPr>
            <a:r>
              <a:rPr lang="en-US" sz="3200" b="1" kern="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of hourly tariff differentiation – </a:t>
            </a:r>
            <a:r>
              <a:rPr lang="en-US" sz="3200" kern="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smoothing of peak load</a:t>
            </a:r>
            <a:endParaRPr lang="ru-RU" sz="3200" kern="0" dirty="0">
              <a:solidFill>
                <a:prstClr val="black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-1" y="7034"/>
            <a:ext cx="24387175" cy="139145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18929238" y="7034"/>
            <a:ext cx="3709958" cy="1391453"/>
          </a:xfrm>
          <a:prstGeom prst="parallelogram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FD9DF-EDE3-176D-36F6-13B58CAA53DD}"/>
              </a:ext>
            </a:extLst>
          </p:cNvPr>
          <p:cNvSpPr txBox="1"/>
          <p:nvPr/>
        </p:nvSpPr>
        <p:spPr>
          <a:xfrm>
            <a:off x="384068" y="267886"/>
            <a:ext cx="23745160" cy="815610"/>
          </a:xfrm>
          <a:prstGeom prst="rect">
            <a:avLst/>
          </a:prstGeom>
          <a:noFill/>
        </p:spPr>
        <p:txBody>
          <a:bodyPr wrap="square" lIns="137160" tIns="68581" rIns="137160" bIns="68581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all" spc="0" normalizeH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711209" algn="l" defTabSz="2438430"/>
            <a:r>
              <a:rPr lang="en-US" sz="4400" b="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</a:rPr>
              <a:t>Sector reforms</a:t>
            </a:r>
            <a:endParaRPr lang="ru-RU" sz="4400" b="1" dirty="0">
              <a:solidFill>
                <a:prstClr val="white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</a:endParaRPr>
          </a:p>
        </p:txBody>
      </p:sp>
      <p:pic>
        <p:nvPicPr>
          <p:cNvPr id="19" name="Рисунок 18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641" y="157132"/>
            <a:ext cx="1152998" cy="10926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520407" y="102595"/>
            <a:ext cx="215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ENERGY OF THE REPUBLIC OF KAZAKHSTAN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13353691"/>
            <a:ext cx="24387175" cy="34257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Google Shape;194;gfb1b6f187c_0_87"/>
          <p:cNvSpPr/>
          <p:nvPr/>
        </p:nvSpPr>
        <p:spPr>
          <a:xfrm>
            <a:off x="22675964" y="251085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7145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1587" y="964933"/>
            <a:ext cx="24422656" cy="12637552"/>
          </a:xfrm>
          <a:custGeom>
            <a:avLst/>
            <a:gdLst/>
            <a:ahLst/>
            <a:cxnLst/>
            <a:rect l="l" t="t" r="r" b="b"/>
            <a:pathLst>
              <a:path w="8959850" h="4459605">
                <a:moveTo>
                  <a:pt x="8959596" y="0"/>
                </a:moveTo>
                <a:lnTo>
                  <a:pt x="0" y="0"/>
                </a:lnTo>
                <a:lnTo>
                  <a:pt x="0" y="4459224"/>
                </a:lnTo>
                <a:lnTo>
                  <a:pt x="8959596" y="4459224"/>
                </a:lnTo>
                <a:lnTo>
                  <a:pt x="89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5867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1587" y="4"/>
            <a:ext cx="24384000" cy="1078445"/>
          </a:xfrm>
          <a:prstGeom prst="rect">
            <a:avLst/>
          </a:prstGeom>
          <a:solidFill>
            <a:srgbClr val="5B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989" y="1480055"/>
            <a:ext cx="10363197" cy="308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867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Energy balance</a:t>
            </a:r>
          </a:p>
          <a:p>
            <a:pPr lvl="0"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867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2035</a:t>
            </a:r>
          </a:p>
          <a:p>
            <a:pPr lvl="0"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333" b="1" dirty="0">
                <a:solidFill>
                  <a:schemeClr val="accent1">
                    <a:lumMod val="75000"/>
                  </a:schemeClr>
                </a:solidFill>
              </a:rPr>
              <a:t>Commissioning of new capacities</a:t>
            </a:r>
            <a:endParaRPr lang="ru-RU" sz="4800" dirty="0"/>
          </a:p>
        </p:txBody>
      </p:sp>
      <p:sp>
        <p:nvSpPr>
          <p:cNvPr id="52" name="Google Shape;1443;p23">
            <a:extLst>
              <a:ext uri="{FF2B5EF4-FFF2-40B4-BE49-F238E27FC236}">
                <a16:creationId xmlns:a16="http://schemas.microsoft.com/office/drawing/2014/main" id="{C88D6DEA-A36A-29CE-931E-EB9DB2B0B13D}"/>
              </a:ext>
            </a:extLst>
          </p:cNvPr>
          <p:cNvSpPr txBox="1"/>
          <p:nvPr/>
        </p:nvSpPr>
        <p:spPr>
          <a:xfrm>
            <a:off x="10364790" y="4914953"/>
            <a:ext cx="8331200" cy="92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67" rIns="0" bIns="0" anchor="ctr" anchorCtr="0">
            <a:spAutoFit/>
          </a:bodyPr>
          <a:lstStyle/>
          <a:p>
            <a:pPr lvl="0">
              <a:buClr>
                <a:srgbClr val="44546A"/>
              </a:buClr>
              <a:buSzPts val="1400"/>
            </a:pP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THE ELECTRICITY NEEDS OF THE ECONOMY AND POPULATION</a:t>
            </a:r>
            <a:endParaRPr lang="ru-RU" sz="29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3F4824-090E-3D3B-BACC-95AF8A4E53C2}"/>
              </a:ext>
            </a:extLst>
          </p:cNvPr>
          <p:cNvSpPr txBox="1"/>
          <p:nvPr/>
        </p:nvSpPr>
        <p:spPr>
          <a:xfrm>
            <a:off x="20524789" y="5055217"/>
            <a:ext cx="3491741" cy="9130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333" b="1" dirty="0">
                <a:solidFill>
                  <a:srgbClr val="00B050"/>
                </a:solidFill>
                <a:latin typeface="Arial Black" panose="020B0A04020102020204" pitchFamily="34" charset="0"/>
              </a:rPr>
              <a:t>100</a:t>
            </a:r>
            <a:r>
              <a:rPr lang="x-none" sz="5333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%</a:t>
            </a:r>
            <a:endParaRPr lang="x-none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Стрелка: шеврон 1439">
            <a:extLst>
              <a:ext uri="{FF2B5EF4-FFF2-40B4-BE49-F238E27FC236}">
                <a16:creationId xmlns:a16="http://schemas.microsoft.com/office/drawing/2014/main" id="{9BB79280-9985-761F-5E65-F5CC646C0B45}"/>
              </a:ext>
            </a:extLst>
          </p:cNvPr>
          <p:cNvSpPr/>
          <p:nvPr/>
        </p:nvSpPr>
        <p:spPr>
          <a:xfrm>
            <a:off x="19349252" y="5072155"/>
            <a:ext cx="331619" cy="6125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15">
              <a:defRPr/>
            </a:pPr>
            <a:endParaRPr lang="ru-RU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Google Shape;1443;p23">
            <a:extLst>
              <a:ext uri="{FF2B5EF4-FFF2-40B4-BE49-F238E27FC236}">
                <a16:creationId xmlns:a16="http://schemas.microsoft.com/office/drawing/2014/main" id="{C88D6DEA-A36A-29CE-931E-EB9DB2B0B13D}"/>
              </a:ext>
            </a:extLst>
          </p:cNvPr>
          <p:cNvSpPr txBox="1"/>
          <p:nvPr/>
        </p:nvSpPr>
        <p:spPr>
          <a:xfrm>
            <a:off x="10364791" y="11981980"/>
            <a:ext cx="8737597" cy="137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67" rIns="0" bIns="0" anchor="ctr" anchorCtr="0">
            <a:spAutoFit/>
          </a:bodyPr>
          <a:lstStyle/>
          <a:p>
            <a:pPr lvl="0">
              <a:buClr>
                <a:srgbClr val="44546A"/>
              </a:buClr>
              <a:buSzPts val="1400"/>
            </a:pP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THE VOLUME OF ELECTRICITY GENERATION FROM RENEWABLE ENERGY SOURCES COMPARED TO 2022</a:t>
            </a:r>
            <a:endParaRPr lang="ru-RU" sz="29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3F4824-090E-3D3B-BACC-95AF8A4E53C2}"/>
              </a:ext>
            </a:extLst>
          </p:cNvPr>
          <p:cNvSpPr txBox="1"/>
          <p:nvPr/>
        </p:nvSpPr>
        <p:spPr>
          <a:xfrm>
            <a:off x="20590020" y="12218177"/>
            <a:ext cx="3287891" cy="9130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5333" b="1" dirty="0">
                <a:solidFill>
                  <a:srgbClr val="00B050"/>
                </a:solidFill>
                <a:latin typeface="Arial Black" panose="020B0A04020102020204" pitchFamily="34" charset="0"/>
              </a:rPr>
              <a:t> 2</a:t>
            </a:r>
            <a:r>
              <a:rPr lang="en-US" sz="5333" b="1" dirty="0">
                <a:solidFill>
                  <a:srgbClr val="00B050"/>
                </a:solidFill>
                <a:latin typeface="Arial Black" panose="020B0A04020102020204" pitchFamily="34" charset="0"/>
              </a:rPr>
              <a:t>.8</a:t>
            </a:r>
            <a:r>
              <a:rPr lang="ru-RU" sz="5333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times</a:t>
            </a:r>
            <a:endParaRPr lang="x-none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Google Shape;1443;p23">
            <a:extLst>
              <a:ext uri="{FF2B5EF4-FFF2-40B4-BE49-F238E27FC236}">
                <a16:creationId xmlns:a16="http://schemas.microsoft.com/office/drawing/2014/main" id="{C88D6DEA-A36A-29CE-931E-EB9DB2B0B13D}"/>
              </a:ext>
            </a:extLst>
          </p:cNvPr>
          <p:cNvSpPr txBox="1"/>
          <p:nvPr/>
        </p:nvSpPr>
        <p:spPr>
          <a:xfrm>
            <a:off x="10364790" y="7353352"/>
            <a:ext cx="8331200" cy="92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67" rIns="0" bIns="0" anchor="ctr" anchorCtr="0">
            <a:spAutoFit/>
          </a:bodyPr>
          <a:lstStyle/>
          <a:p>
            <a:pPr lvl="0">
              <a:buClr>
                <a:srgbClr val="44546A"/>
              </a:buClr>
              <a:buSzPts val="1400"/>
            </a:pP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MODERNIZATION OF EXISTING FACILITIES AND CONSTRUCTION OF NEW FACILITIES</a:t>
            </a:r>
            <a:endParaRPr lang="ru-RU" sz="29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3F4824-090E-3D3B-BACC-95AF8A4E53C2}"/>
              </a:ext>
            </a:extLst>
          </p:cNvPr>
          <p:cNvSpPr txBox="1"/>
          <p:nvPr/>
        </p:nvSpPr>
        <p:spPr>
          <a:xfrm>
            <a:off x="20183298" y="7124862"/>
            <a:ext cx="4100691" cy="14054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Up to</a:t>
            </a:r>
            <a:r>
              <a:rPr lang="ru-RU" sz="5333" b="1" dirty="0">
                <a:solidFill>
                  <a:srgbClr val="00B050"/>
                </a:solidFill>
                <a:latin typeface="Arial Black" panose="020B0A04020102020204" pitchFamily="34" charset="0"/>
              </a:rPr>
              <a:t> 11,7 </a:t>
            </a:r>
            <a:r>
              <a:rPr lang="en-US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GW</a:t>
            </a:r>
            <a:endParaRPr lang="x-none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Google Shape;1443;p23">
            <a:extLst>
              <a:ext uri="{FF2B5EF4-FFF2-40B4-BE49-F238E27FC236}">
                <a16:creationId xmlns:a16="http://schemas.microsoft.com/office/drawing/2014/main" id="{C88D6DEA-A36A-29CE-931E-EB9DB2B0B13D}"/>
              </a:ext>
            </a:extLst>
          </p:cNvPr>
          <p:cNvSpPr txBox="1"/>
          <p:nvPr/>
        </p:nvSpPr>
        <p:spPr>
          <a:xfrm>
            <a:off x="10364791" y="9791753"/>
            <a:ext cx="8534397" cy="92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67" rIns="0" bIns="0" anchor="ctr" anchorCtr="0">
            <a:spAutoFit/>
          </a:bodyPr>
          <a:lstStyle/>
          <a:p>
            <a:pPr lvl="0">
              <a:buClr>
                <a:srgbClr val="44546A"/>
              </a:buClr>
              <a:buSzPts val="1400"/>
            </a:pP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REDUCTION OF WEAR AND TEAR OF GENERATING CAPACITIES</a:t>
            </a:r>
            <a:endParaRPr lang="ru-RU" sz="29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3F4824-090E-3D3B-BACC-95AF8A4E53C2}"/>
              </a:ext>
            </a:extLst>
          </p:cNvPr>
          <p:cNvSpPr txBox="1"/>
          <p:nvPr/>
        </p:nvSpPr>
        <p:spPr>
          <a:xfrm>
            <a:off x="20697518" y="9533556"/>
            <a:ext cx="3072245" cy="14054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x-none" sz="5333" b="1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up to</a:t>
            </a:r>
            <a:r>
              <a:rPr lang="ru-RU" sz="5333" b="1" dirty="0">
                <a:solidFill>
                  <a:srgbClr val="00B050"/>
                </a:solidFill>
                <a:latin typeface="Arial Black" panose="020B0A04020102020204" pitchFamily="34" charset="0"/>
              </a:rPr>
              <a:t> 43 </a:t>
            </a:r>
            <a:r>
              <a:rPr lang="x-none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%</a:t>
            </a:r>
            <a:endParaRPr lang="x-none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Google Shape;1443;p23">
            <a:extLst>
              <a:ext uri="{FF2B5EF4-FFF2-40B4-BE49-F238E27FC236}">
                <a16:creationId xmlns:a16="http://schemas.microsoft.com/office/drawing/2014/main" id="{C88D6DEA-A36A-29CE-931E-EB9DB2B0B13D}"/>
              </a:ext>
            </a:extLst>
          </p:cNvPr>
          <p:cNvSpPr txBox="1"/>
          <p:nvPr/>
        </p:nvSpPr>
        <p:spPr>
          <a:xfrm>
            <a:off x="10364791" y="11055927"/>
            <a:ext cx="8984461" cy="4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67" rIns="0" bIns="0" anchor="ctr" anchorCtr="0">
            <a:spAutoFit/>
          </a:bodyPr>
          <a:lstStyle/>
          <a:p>
            <a:pPr lvl="0">
              <a:buClr>
                <a:srgbClr val="44546A"/>
              </a:buClr>
              <a:buSzPts val="1400"/>
            </a:pP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DEPRECIATION OF POWER GRIDS</a:t>
            </a:r>
            <a:endParaRPr lang="ru-RU" sz="29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3F4824-090E-3D3B-BACC-95AF8A4E53C2}"/>
              </a:ext>
            </a:extLst>
          </p:cNvPr>
          <p:cNvSpPr txBox="1"/>
          <p:nvPr/>
        </p:nvSpPr>
        <p:spPr>
          <a:xfrm>
            <a:off x="20799114" y="10745678"/>
            <a:ext cx="2869048" cy="14054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Up to</a:t>
            </a:r>
            <a:r>
              <a:rPr lang="ru-RU" sz="5333" b="1" dirty="0">
                <a:solidFill>
                  <a:srgbClr val="00B050"/>
                </a:solidFill>
                <a:latin typeface="Arial Black" panose="020B0A04020102020204" pitchFamily="34" charset="0"/>
              </a:rPr>
              <a:t> 47 </a:t>
            </a:r>
            <a:r>
              <a:rPr lang="x-none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68" name="Google Shape;1443;p23">
            <a:extLst>
              <a:ext uri="{FF2B5EF4-FFF2-40B4-BE49-F238E27FC236}">
                <a16:creationId xmlns:a16="http://schemas.microsoft.com/office/drawing/2014/main" id="{21817017-6503-4DBB-8B06-00DFD6082A55}"/>
              </a:ext>
            </a:extLst>
          </p:cNvPr>
          <p:cNvSpPr txBox="1"/>
          <p:nvPr/>
        </p:nvSpPr>
        <p:spPr>
          <a:xfrm>
            <a:off x="10364791" y="6045265"/>
            <a:ext cx="8127997" cy="92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67" rIns="0" bIns="0" anchor="ctr" anchorCtr="0">
            <a:spAutoFit/>
          </a:bodyPr>
          <a:lstStyle/>
          <a:p>
            <a:pPr lvl="0">
              <a:buClr>
                <a:srgbClr val="44546A"/>
              </a:buClr>
              <a:buSzPts val="1400"/>
            </a:pP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ATTRACTING INVESTMENTS IN THE ELECTRIC POWER INDUSTRY</a:t>
            </a:r>
            <a:endParaRPr lang="ru-RU" sz="29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88262C-C813-4C10-B191-55103C1FB861}"/>
              </a:ext>
            </a:extLst>
          </p:cNvPr>
          <p:cNvSpPr txBox="1"/>
          <p:nvPr/>
        </p:nvSpPr>
        <p:spPr>
          <a:xfrm>
            <a:off x="19472098" y="6163182"/>
            <a:ext cx="552309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Up to</a:t>
            </a:r>
            <a:r>
              <a:rPr lang="ru-RU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 7</a:t>
            </a:r>
            <a:r>
              <a:rPr lang="en-US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.</a:t>
            </a:r>
            <a:r>
              <a:rPr lang="ru-RU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5 </a:t>
            </a:r>
            <a:r>
              <a:rPr lang="en-US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KZT trillion</a:t>
            </a:r>
            <a:endParaRPr lang="x-none" sz="28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0161586" y="8553768"/>
            <a:ext cx="7518403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THE UNIFIED ENERGY SYSTEM OF THE COUNTRY</a:t>
            </a:r>
            <a:endParaRPr lang="ru-RU" sz="2933" dirty="0">
              <a:solidFill>
                <a:srgbClr val="00206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93F4824-090E-3D3B-BACC-95AF8A4E53C2}"/>
              </a:ext>
            </a:extLst>
          </p:cNvPr>
          <p:cNvSpPr txBox="1"/>
          <p:nvPr/>
        </p:nvSpPr>
        <p:spPr>
          <a:xfrm>
            <a:off x="20589370" y="8630745"/>
            <a:ext cx="3288541" cy="9130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333" b="1" dirty="0">
                <a:solidFill>
                  <a:srgbClr val="00B050"/>
                </a:solidFill>
                <a:latin typeface="Arial Black" panose="020B0A04020102020204" pitchFamily="34" charset="0"/>
              </a:rPr>
              <a:t>100</a:t>
            </a:r>
            <a:r>
              <a:rPr lang="x-none" sz="5333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%</a:t>
            </a:r>
            <a:endParaRPr lang="x-none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Стрелка: шеврон 1439">
            <a:extLst>
              <a:ext uri="{FF2B5EF4-FFF2-40B4-BE49-F238E27FC236}">
                <a16:creationId xmlns:a16="http://schemas.microsoft.com/office/drawing/2014/main" id="{9BB79280-9985-761F-5E65-F5CC646C0B45}"/>
              </a:ext>
            </a:extLst>
          </p:cNvPr>
          <p:cNvSpPr/>
          <p:nvPr/>
        </p:nvSpPr>
        <p:spPr>
          <a:xfrm>
            <a:off x="19349252" y="6202467"/>
            <a:ext cx="331619" cy="6125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15">
              <a:defRPr/>
            </a:pPr>
            <a:endParaRPr lang="ru-RU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Стрелка: шеврон 1439">
            <a:extLst>
              <a:ext uri="{FF2B5EF4-FFF2-40B4-BE49-F238E27FC236}">
                <a16:creationId xmlns:a16="http://schemas.microsoft.com/office/drawing/2014/main" id="{9BB79280-9985-761F-5E65-F5CC646C0B45}"/>
              </a:ext>
            </a:extLst>
          </p:cNvPr>
          <p:cNvSpPr/>
          <p:nvPr/>
        </p:nvSpPr>
        <p:spPr>
          <a:xfrm>
            <a:off x="19349252" y="7510555"/>
            <a:ext cx="331619" cy="6125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15">
              <a:defRPr/>
            </a:pPr>
            <a:endParaRPr lang="ru-RU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Стрелка: шеврон 1439">
            <a:extLst>
              <a:ext uri="{FF2B5EF4-FFF2-40B4-BE49-F238E27FC236}">
                <a16:creationId xmlns:a16="http://schemas.microsoft.com/office/drawing/2014/main" id="{9BB79280-9985-761F-5E65-F5CC646C0B45}"/>
              </a:ext>
            </a:extLst>
          </p:cNvPr>
          <p:cNvSpPr/>
          <p:nvPr/>
        </p:nvSpPr>
        <p:spPr>
          <a:xfrm>
            <a:off x="19349252" y="8819659"/>
            <a:ext cx="331619" cy="6125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15">
              <a:defRPr/>
            </a:pPr>
            <a:endParaRPr lang="ru-RU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Стрелка: шеврон 1439">
            <a:extLst>
              <a:ext uri="{FF2B5EF4-FFF2-40B4-BE49-F238E27FC236}">
                <a16:creationId xmlns:a16="http://schemas.microsoft.com/office/drawing/2014/main" id="{9BB79280-9985-761F-5E65-F5CC646C0B45}"/>
              </a:ext>
            </a:extLst>
          </p:cNvPr>
          <p:cNvSpPr/>
          <p:nvPr/>
        </p:nvSpPr>
        <p:spPr>
          <a:xfrm>
            <a:off x="19349252" y="9867872"/>
            <a:ext cx="331619" cy="6125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15">
              <a:defRPr/>
            </a:pPr>
            <a:endParaRPr lang="ru-RU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Стрелка: шеврон 1439">
            <a:extLst>
              <a:ext uri="{FF2B5EF4-FFF2-40B4-BE49-F238E27FC236}">
                <a16:creationId xmlns:a16="http://schemas.microsoft.com/office/drawing/2014/main" id="{9BB79280-9985-761F-5E65-F5CC646C0B45}"/>
              </a:ext>
            </a:extLst>
          </p:cNvPr>
          <p:cNvSpPr/>
          <p:nvPr/>
        </p:nvSpPr>
        <p:spPr>
          <a:xfrm>
            <a:off x="19349252" y="11055893"/>
            <a:ext cx="331619" cy="6125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15">
              <a:defRPr/>
            </a:pPr>
            <a:endParaRPr lang="ru-RU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Стрелка: шеврон 1439">
            <a:extLst>
              <a:ext uri="{FF2B5EF4-FFF2-40B4-BE49-F238E27FC236}">
                <a16:creationId xmlns:a16="http://schemas.microsoft.com/office/drawing/2014/main" id="{9BB79280-9985-761F-5E65-F5CC646C0B45}"/>
              </a:ext>
            </a:extLst>
          </p:cNvPr>
          <p:cNvSpPr/>
          <p:nvPr/>
        </p:nvSpPr>
        <p:spPr>
          <a:xfrm>
            <a:off x="19396439" y="12364853"/>
            <a:ext cx="331619" cy="61257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15">
              <a:defRPr/>
            </a:pPr>
            <a:endParaRPr lang="ru-RU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755186" y="1168402"/>
            <a:ext cx="14630403" cy="2554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86">
              <a:defRPr/>
            </a:pPr>
            <a:r>
              <a:rPr lang="en-US" sz="5867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Kazakhstan's Concept on the Development of the Electric Energy Industry</a:t>
            </a:r>
            <a:endParaRPr lang="ru-RU" sz="5867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1219186">
              <a:defRPr/>
            </a:pPr>
            <a:r>
              <a:rPr lang="en-US" sz="4267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</a:t>
            </a:r>
            <a:r>
              <a:rPr lang="ru-RU" sz="4267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2023-2029</a:t>
            </a:r>
            <a:endParaRPr lang="ru-RU" sz="3733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86449870"/>
              </p:ext>
            </p:extLst>
          </p:nvPr>
        </p:nvGraphicFramePr>
        <p:xfrm>
          <a:off x="451055" y="4045209"/>
          <a:ext cx="9052917" cy="806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1043" y="7110333"/>
            <a:ext cx="1837088" cy="1837088"/>
          </a:xfrm>
          <a:prstGeom prst="rect">
            <a:avLst/>
          </a:prstGeom>
        </p:spPr>
      </p:pic>
      <p:sp>
        <p:nvSpPr>
          <p:cNvPr id="42" name="Google Shape;197;gfb1b6f187c_0_87"/>
          <p:cNvSpPr/>
          <p:nvPr/>
        </p:nvSpPr>
        <p:spPr>
          <a:xfrm>
            <a:off x="2643187" y="12300343"/>
            <a:ext cx="5892800" cy="8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8088" tIns="99016" rIns="198088" bIns="99016" anchor="t" anchorCtr="0">
            <a:noAutofit/>
          </a:bodyPr>
          <a:lstStyle/>
          <a:p>
            <a:pPr algn="ctr"/>
            <a:r>
              <a:rPr lang="en-US" sz="4800" b="1" dirty="0">
                <a:solidFill>
                  <a:srgbClr val="2F5496"/>
                </a:solidFill>
                <a:latin typeface="Century Gothic" pitchFamily="34" charset="0"/>
                <a:ea typeface="Century Gothic"/>
                <a:cs typeface="Century Gothic"/>
                <a:sym typeface="Century Gothic"/>
              </a:rPr>
              <a:t>Total</a:t>
            </a:r>
            <a:r>
              <a:rPr lang="ru-RU" sz="4800" b="1" dirty="0">
                <a:solidFill>
                  <a:srgbClr val="2F5496"/>
                </a:solidFill>
                <a:latin typeface="Century Gothic" pitchFamily="34" charset="0"/>
                <a:ea typeface="Century Gothic"/>
                <a:cs typeface="Century Gothic"/>
                <a:sym typeface="Century Gothic"/>
              </a:rPr>
              <a:t>: 17</a:t>
            </a:r>
            <a:r>
              <a:rPr lang="en-US" sz="4800" b="1" dirty="0">
                <a:solidFill>
                  <a:srgbClr val="2F5496"/>
                </a:solidFill>
                <a:latin typeface="Century Gothic" pitchFamily="34" charset="0"/>
                <a:ea typeface="Century Gothic"/>
                <a:cs typeface="Century Gothic"/>
                <a:sym typeface="Century Gothic"/>
              </a:rPr>
              <a:t>.</a:t>
            </a:r>
            <a:r>
              <a:rPr lang="ru-RU" sz="4800" b="1" dirty="0">
                <a:solidFill>
                  <a:srgbClr val="2F5496"/>
                </a:solidFill>
                <a:latin typeface="Century Gothic" pitchFamily="34" charset="0"/>
                <a:ea typeface="Century Gothic"/>
                <a:cs typeface="Century Gothic"/>
                <a:sym typeface="Century Gothic"/>
              </a:rPr>
              <a:t>4 </a:t>
            </a:r>
            <a:r>
              <a:rPr lang="en-US" sz="4800" b="1" dirty="0">
                <a:solidFill>
                  <a:srgbClr val="2F5496"/>
                </a:solidFill>
                <a:latin typeface="Century Gothic" pitchFamily="34" charset="0"/>
                <a:ea typeface="Century Gothic"/>
                <a:cs typeface="Century Gothic"/>
                <a:sym typeface="Century Gothic"/>
              </a:rPr>
              <a:t>GW</a:t>
            </a:r>
            <a:endParaRPr sz="2400" dirty="0">
              <a:solidFill>
                <a:schemeClr val="dk1"/>
              </a:solidFill>
              <a:latin typeface="Century Gothic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-1" y="7034"/>
            <a:ext cx="24387175" cy="139145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араллелограмм 40">
            <a:extLst>
              <a:ext uri="{FF2B5EF4-FFF2-40B4-BE49-F238E27FC236}">
                <a16:creationId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18929238" y="7034"/>
            <a:ext cx="3709958" cy="1391453"/>
          </a:xfrm>
          <a:prstGeom prst="parallelogram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Рисунок 43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641" y="157132"/>
            <a:ext cx="1152998" cy="109261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520407" y="102595"/>
            <a:ext cx="215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ENERGY OF THE REPUBLIC OF KAZAKHSTAN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13353691"/>
            <a:ext cx="24387175" cy="34257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1" y="298320"/>
            <a:ext cx="1807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9"/>
            <a:r>
              <a:rPr lang="en-US" sz="4400" b="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</a:rPr>
              <a:t>Industry development perspectives</a:t>
            </a:r>
            <a:endParaRPr lang="ru-RU" sz="4400" b="1" dirty="0">
              <a:solidFill>
                <a:prstClr val="white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</a:endParaRPr>
          </a:p>
        </p:txBody>
      </p:sp>
      <p:sp>
        <p:nvSpPr>
          <p:cNvPr id="47" name="Google Shape;194;gfb1b6f187c_0_87"/>
          <p:cNvSpPr/>
          <p:nvPr/>
        </p:nvSpPr>
        <p:spPr>
          <a:xfrm>
            <a:off x="22675964" y="251085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5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953706" y="1719264"/>
            <a:ext cx="0" cy="11415508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08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E6F2FFF-63A0-D607-E313-E095DE54493D}"/>
              </a:ext>
            </a:extLst>
          </p:cNvPr>
          <p:cNvSpPr txBox="1"/>
          <p:nvPr/>
        </p:nvSpPr>
        <p:spPr>
          <a:xfrm>
            <a:off x="-227013" y="16329"/>
            <a:ext cx="2003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182"/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по вводу генерации до 2029 года </a:t>
            </a:r>
          </a:p>
        </p:txBody>
      </p:sp>
      <p:pic>
        <p:nvPicPr>
          <p:cNvPr id="49" name="Рисунок 48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18057" r="13538" b="1306"/>
          <a:stretch/>
        </p:blipFill>
        <p:spPr bwMode="auto">
          <a:xfrm>
            <a:off x="574835" y="1718183"/>
            <a:ext cx="23237504" cy="11410034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Скругленная прямоугольная выноска 71"/>
          <p:cNvSpPr/>
          <p:nvPr/>
        </p:nvSpPr>
        <p:spPr>
          <a:xfrm>
            <a:off x="4810373" y="6747512"/>
            <a:ext cx="1954324" cy="598524"/>
          </a:xfrm>
          <a:prstGeom prst="wedgeRoundRectCallout">
            <a:avLst>
              <a:gd name="adj1" fmla="val -99924"/>
              <a:gd name="adj2" fmla="val 39206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 CCGT </a:t>
            </a:r>
            <a:endParaRPr lang="kk-K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28708"/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Скругленная прямоугольная выноска 72"/>
          <p:cNvSpPr/>
          <p:nvPr/>
        </p:nvSpPr>
        <p:spPr>
          <a:xfrm>
            <a:off x="985001" y="6747512"/>
            <a:ext cx="1915676" cy="598524"/>
          </a:xfrm>
          <a:prstGeom prst="wedgeRoundRectCallout">
            <a:avLst>
              <a:gd name="adj1" fmla="val 87881"/>
              <a:gd name="adj2" fmla="val 51363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ANPS CCGT 154 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кругленная прямоугольная выноска 80"/>
          <p:cNvSpPr/>
          <p:nvPr/>
        </p:nvSpPr>
        <p:spPr>
          <a:xfrm>
            <a:off x="2652918" y="7707109"/>
            <a:ext cx="2157455" cy="771752"/>
          </a:xfrm>
          <a:prstGeom prst="wedgeRoundRectCallout">
            <a:avLst>
              <a:gd name="adj1" fmla="val -41584"/>
              <a:gd name="adj2" fmla="val 86603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Kalamkas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CCGT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28708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кругленная прямоугольная выноска 83"/>
          <p:cNvSpPr/>
          <p:nvPr/>
        </p:nvSpPr>
        <p:spPr>
          <a:xfrm>
            <a:off x="3883232" y="9335250"/>
            <a:ext cx="1698666" cy="700340"/>
          </a:xfrm>
          <a:prstGeom prst="wedgeRoundRectCallout">
            <a:avLst>
              <a:gd name="adj1" fmla="val -69810"/>
              <a:gd name="adj2" fmla="val 35395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 CCGT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ая прямоугольная выноска 84"/>
          <p:cNvSpPr/>
          <p:nvPr/>
        </p:nvSpPr>
        <p:spPr>
          <a:xfrm>
            <a:off x="1124251" y="10102686"/>
            <a:ext cx="1948340" cy="818356"/>
          </a:xfrm>
          <a:prstGeom prst="wedgeRoundRectCallout">
            <a:avLst>
              <a:gd name="adj1" fmla="val 37474"/>
              <a:gd name="adj2" fmla="val -97919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MAEK CCGT </a:t>
            </a:r>
          </a:p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500 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Скругленная прямоугольная выноска 85"/>
          <p:cNvSpPr/>
          <p:nvPr/>
        </p:nvSpPr>
        <p:spPr>
          <a:xfrm>
            <a:off x="11284938" y="2749309"/>
            <a:ext cx="2360490" cy="616418"/>
          </a:xfrm>
          <a:prstGeom prst="wedgeRoundRectCallout">
            <a:avLst>
              <a:gd name="adj1" fmla="val 65252"/>
              <a:gd name="adj2" fmla="val 51157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Kokshetau CHP 240 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Скругленная прямоугольная выноска 86"/>
          <p:cNvSpPr/>
          <p:nvPr/>
        </p:nvSpPr>
        <p:spPr>
          <a:xfrm>
            <a:off x="14821771" y="3295871"/>
            <a:ext cx="2005986" cy="897674"/>
          </a:xfrm>
          <a:prstGeom prst="wedgeRoundRectCallout">
            <a:avLst>
              <a:gd name="adj1" fmla="val 65252"/>
              <a:gd name="adj2" fmla="val 51157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Ekibastuz TPP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</a:t>
            </a:r>
          </a:p>
          <a:p>
            <a:pPr algn="ctr" defTabSz="1828708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Скругленная прямоугольная выноска 90"/>
          <p:cNvSpPr/>
          <p:nvPr/>
        </p:nvSpPr>
        <p:spPr>
          <a:xfrm>
            <a:off x="20553799" y="6430357"/>
            <a:ext cx="2221524" cy="616418"/>
          </a:xfrm>
          <a:prstGeom prst="wedgeRoundRectCallout">
            <a:avLst>
              <a:gd name="adj1" fmla="val -57153"/>
              <a:gd name="adj2" fmla="val -13786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Semey CHP 320 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кругленная прямоугольная выноска 96"/>
          <p:cNvSpPr/>
          <p:nvPr/>
        </p:nvSpPr>
        <p:spPr>
          <a:xfrm>
            <a:off x="8472727" y="7880336"/>
            <a:ext cx="2623580" cy="598524"/>
          </a:xfrm>
          <a:prstGeom prst="wedgeRoundRectCallout">
            <a:avLst>
              <a:gd name="adj1" fmla="val 27063"/>
              <a:gd name="adj2" fmla="val 117360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CCGT Kyzylorda</a:t>
            </a:r>
          </a:p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кругленная прямоугольная выноска 97"/>
          <p:cNvSpPr/>
          <p:nvPr/>
        </p:nvSpPr>
        <p:spPr>
          <a:xfrm>
            <a:off x="9784518" y="9422760"/>
            <a:ext cx="2339078" cy="598524"/>
          </a:xfrm>
          <a:prstGeom prst="wedgeRoundRectCallout">
            <a:avLst>
              <a:gd name="adj1" fmla="val 65252"/>
              <a:gd name="adj2" fmla="val 51157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CCGT Turkestan</a:t>
            </a:r>
          </a:p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MW.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Скругленная прямоугольная выноска 99"/>
          <p:cNvSpPr/>
          <p:nvPr/>
        </p:nvSpPr>
        <p:spPr>
          <a:xfrm>
            <a:off x="17361020" y="9335250"/>
            <a:ext cx="1944426" cy="622548"/>
          </a:xfrm>
          <a:prstGeom prst="wedgeRoundRectCallout">
            <a:avLst>
              <a:gd name="adj1" fmla="val -62055"/>
              <a:gd name="adj2" fmla="val -91431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HPP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28708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1200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Скругленная прямоугольная выноска 104"/>
          <p:cNvSpPr/>
          <p:nvPr/>
        </p:nvSpPr>
        <p:spPr>
          <a:xfrm>
            <a:off x="18794899" y="10951954"/>
            <a:ext cx="1961840" cy="598524"/>
          </a:xfrm>
          <a:prstGeom prst="wedgeRoundRectCallout">
            <a:avLst>
              <a:gd name="adj1" fmla="val -46728"/>
              <a:gd name="adj2" fmla="val -125640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 CCGT 1300 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Скругленная прямоугольная выноска 109"/>
          <p:cNvSpPr/>
          <p:nvPr/>
        </p:nvSpPr>
        <p:spPr>
          <a:xfrm>
            <a:off x="18030796" y="5572290"/>
            <a:ext cx="1975762" cy="598524"/>
          </a:xfrm>
          <a:prstGeom prst="wedgeRoundRectCallout">
            <a:avLst>
              <a:gd name="adj1" fmla="val 67509"/>
              <a:gd name="adj2" fmla="val -15774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Semey HPP up to 300 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Скругленная прямоугольная выноска 112"/>
          <p:cNvSpPr/>
          <p:nvPr/>
        </p:nvSpPr>
        <p:spPr>
          <a:xfrm>
            <a:off x="20006556" y="9614934"/>
            <a:ext cx="2768766" cy="598524"/>
          </a:xfrm>
          <a:prstGeom prst="wedgeRoundRectCallout">
            <a:avLst>
              <a:gd name="adj1" fmla="val -72799"/>
              <a:gd name="adj2" fmla="val 109626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Kerbulak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HPP 50 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20756739" y="5349400"/>
            <a:ext cx="3055600" cy="537600"/>
          </a:xfrm>
          <a:prstGeom prst="wedgeRoundRectCallout">
            <a:avLst>
              <a:gd name="adj1" fmla="val -35770"/>
              <a:gd name="adj2" fmla="val -105766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Shulbinskaya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HPP </a:t>
            </a:r>
          </a:p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21248" y="11359443"/>
            <a:ext cx="7965206" cy="175152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* - The possibility of project capacity distribution in several territories is being considered.</a:t>
            </a:r>
          </a:p>
          <a:p>
            <a:pPr algn="ctr"/>
            <a:r>
              <a:rPr lang="en-US" sz="2200" b="1" dirty="0"/>
              <a:t>** - Auctions for selection of HPP and </a:t>
            </a:r>
            <a:r>
              <a:rPr lang="en-US" sz="2200" b="1" dirty="0" err="1"/>
              <a:t>BioPP</a:t>
            </a:r>
            <a:r>
              <a:rPr lang="en-US" sz="2200" b="1" dirty="0"/>
              <a:t> projects are held throughout the country</a:t>
            </a:r>
            <a:endParaRPr lang="ru-RU" sz="2200" b="1" dirty="0"/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14680403" y="11703545"/>
            <a:ext cx="3081992" cy="639146"/>
          </a:xfrm>
          <a:prstGeom prst="wedgeRoundRectCallout">
            <a:avLst>
              <a:gd name="adj1" fmla="val -37786"/>
              <a:gd name="adj2" fmla="val -138323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Energies RES</a:t>
            </a:r>
            <a:endParaRPr lang="kk-K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19305446" y="7486008"/>
            <a:ext cx="3175698" cy="598524"/>
          </a:xfrm>
          <a:prstGeom prst="wedgeRoundRectCallout">
            <a:avLst>
              <a:gd name="adj1" fmla="val 28067"/>
              <a:gd name="adj2" fmla="val 125021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AcwaPowerCompany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17762396" y="3468526"/>
            <a:ext cx="1543050" cy="844544"/>
          </a:xfrm>
          <a:prstGeom prst="wedgeRoundRectCallout">
            <a:avLst>
              <a:gd name="adj1" fmla="val -69810"/>
              <a:gd name="adj2" fmla="val 3539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Ekibastuz TPP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3883230" y="5639934"/>
            <a:ext cx="2208606" cy="598524"/>
          </a:xfrm>
          <a:prstGeom prst="wedgeRoundRectCallout">
            <a:avLst>
              <a:gd name="adj1" fmla="val -64323"/>
              <a:gd name="adj2" fmla="val 204139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ANPS CCGT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MW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3645427" y="9463541"/>
            <a:ext cx="3081992" cy="639146"/>
          </a:xfrm>
          <a:prstGeom prst="wedgeRoundRectCallout">
            <a:avLst>
              <a:gd name="adj1" fmla="val 5878"/>
              <a:gd name="adj2" fmla="val 145110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Masdar RES</a:t>
            </a:r>
          </a:p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GW (1 stage - 500 MW)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1284937" y="10542841"/>
            <a:ext cx="3081992" cy="639146"/>
          </a:xfrm>
          <a:prstGeom prst="wedgeRoundRectCallout">
            <a:avLst>
              <a:gd name="adj1" fmla="val 73613"/>
              <a:gd name="adj2" fmla="val -655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CPIH RES - 1 GW*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3191567" y="3576989"/>
            <a:ext cx="3081992" cy="639146"/>
          </a:xfrm>
          <a:prstGeom prst="wedgeRoundRectCallout">
            <a:avLst>
              <a:gd name="adj1" fmla="val 5878"/>
              <a:gd name="adj2" fmla="val 145110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WPP auctions - 800 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7872063" y="2621565"/>
            <a:ext cx="3081992" cy="639146"/>
          </a:xfrm>
          <a:prstGeom prst="wedgeRoundRectCallout">
            <a:avLst>
              <a:gd name="adj1" fmla="val 33487"/>
              <a:gd name="adj2" fmla="val 131201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1100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12204769" y="5918885"/>
            <a:ext cx="3081992" cy="639146"/>
          </a:xfrm>
          <a:prstGeom prst="wedgeRoundRectCallout">
            <a:avLst>
              <a:gd name="adj1" fmla="val 33487"/>
              <a:gd name="adj2" fmla="val 131201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17674747" y="4412421"/>
            <a:ext cx="3081992" cy="639146"/>
          </a:xfrm>
          <a:prstGeom prst="wedgeRoundRectCallout">
            <a:avLst>
              <a:gd name="adj1" fmla="val 33487"/>
              <a:gd name="adj2" fmla="val 131201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13745765" y="4420191"/>
            <a:ext cx="3081992" cy="639146"/>
          </a:xfrm>
          <a:prstGeom prst="wedgeRoundRectCallout">
            <a:avLst>
              <a:gd name="adj1" fmla="val 62332"/>
              <a:gd name="adj2" fmla="val -53593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13745765" y="2337029"/>
            <a:ext cx="3081992" cy="639146"/>
          </a:xfrm>
          <a:prstGeom prst="wedgeRoundRectCallout">
            <a:avLst>
              <a:gd name="adj1" fmla="val -34505"/>
              <a:gd name="adj2" fmla="val 103382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11598411" y="8418017"/>
            <a:ext cx="3081992" cy="639146"/>
          </a:xfrm>
          <a:prstGeom prst="wedgeRoundRectCallout">
            <a:avLst>
              <a:gd name="adj1" fmla="val -21731"/>
              <a:gd name="adj2" fmla="val 168955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20995940" y="10665381"/>
            <a:ext cx="2196054" cy="639146"/>
          </a:xfrm>
          <a:prstGeom prst="wedgeRoundRectCallout">
            <a:avLst>
              <a:gd name="adj1" fmla="val -74454"/>
              <a:gd name="adj2" fmla="val -73462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80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7806362" y="5435525"/>
            <a:ext cx="2196054" cy="639146"/>
          </a:xfrm>
          <a:prstGeom prst="wedgeRoundRectCallout">
            <a:avLst>
              <a:gd name="adj1" fmla="val -74454"/>
              <a:gd name="adj2" fmla="val -73462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12330238" y="11617163"/>
            <a:ext cx="2196054" cy="639146"/>
          </a:xfrm>
          <a:prstGeom prst="wedgeRoundRectCallout">
            <a:avLst>
              <a:gd name="adj1" fmla="val 59135"/>
              <a:gd name="adj2" fmla="val -121150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8758002" y="10359225"/>
            <a:ext cx="2196054" cy="639146"/>
          </a:xfrm>
          <a:prstGeom prst="wedgeRoundRectCallout">
            <a:avLst>
              <a:gd name="adj1" fmla="val 113496"/>
              <a:gd name="adj2" fmla="val -83396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19507860" y="8754423"/>
            <a:ext cx="2196054" cy="639146"/>
          </a:xfrm>
          <a:prstGeom prst="wedgeRoundRectCallout">
            <a:avLst>
              <a:gd name="adj1" fmla="val -76189"/>
              <a:gd name="adj2" fmla="val 180877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7241074" y="8731083"/>
            <a:ext cx="2196054" cy="639146"/>
          </a:xfrm>
          <a:prstGeom prst="wedgeRoundRectCallout">
            <a:avLst>
              <a:gd name="adj1" fmla="val 90943"/>
              <a:gd name="adj2" fmla="val -15838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 auctions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16262531" y="6387243"/>
            <a:ext cx="3081992" cy="639146"/>
          </a:xfrm>
          <a:prstGeom prst="wedgeRoundRectCallout">
            <a:avLst>
              <a:gd name="adj1" fmla="val 48321"/>
              <a:gd name="adj2" fmla="val 97422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kk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Аукционы ГЭС – 2170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kk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9972617" y="6744093"/>
            <a:ext cx="3081992" cy="639146"/>
          </a:xfrm>
          <a:prstGeom prst="wedgeRoundRectCallout">
            <a:avLst>
              <a:gd name="adj1" fmla="val 48321"/>
              <a:gd name="adj2" fmla="val 97422"/>
              <a:gd name="adj3" fmla="val 16667"/>
            </a:avLst>
          </a:prstGeom>
          <a:solidFill>
            <a:schemeClr val="accent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BioPP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Auctions - 50 MW **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-1" y="7034"/>
            <a:ext cx="24387175" cy="139145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55591"/>
            <a:r>
              <a:rPr lang="en-US" sz="4400" b="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</a:rPr>
              <a:t>Generation commissioning plan until 2029</a:t>
            </a:r>
            <a:endParaRPr lang="ru-RU" sz="4400" b="1" dirty="0">
              <a:solidFill>
                <a:prstClr val="white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</a:endParaRPr>
          </a:p>
        </p:txBody>
      </p:sp>
      <p:sp>
        <p:nvSpPr>
          <p:cNvPr id="52" name="Параллелограмм 51">
            <a:extLst>
              <a:ext uri="{FF2B5EF4-FFF2-40B4-BE49-F238E27FC236}">
                <a16:creationId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18929238" y="7034"/>
            <a:ext cx="3709958" cy="1391453"/>
          </a:xfrm>
          <a:prstGeom prst="parallelogram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Рисунок 52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641" y="157132"/>
            <a:ext cx="1152998" cy="109261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520407" y="102595"/>
            <a:ext cx="215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ENERGY OF THE REPUBLIC OF KAZAKHSTAN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Google Shape;194;gfb1b6f187c_0_87"/>
          <p:cNvSpPr/>
          <p:nvPr/>
        </p:nvSpPr>
        <p:spPr>
          <a:xfrm>
            <a:off x="22675964" y="251085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6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915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Рисунок 259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18057" r="13538" b="1306"/>
          <a:stretch/>
        </p:blipFill>
        <p:spPr bwMode="auto">
          <a:xfrm>
            <a:off x="1263648" y="1188732"/>
            <a:ext cx="21492758" cy="10920548"/>
          </a:xfrm>
          <a:prstGeom prst="rect">
            <a:avLst/>
          </a:prstGeom>
          <a:ln w="285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8E6F2FFF-63A0-D607-E313-E095DE54493D}"/>
              </a:ext>
            </a:extLst>
          </p:cNvPr>
          <p:cNvSpPr txBox="1"/>
          <p:nvPr/>
        </p:nvSpPr>
        <p:spPr>
          <a:xfrm>
            <a:off x="-1859220" y="4886417"/>
            <a:ext cx="2003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182"/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Перспектива развития НЭС 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5222539" y="3420294"/>
            <a:ext cx="1865268" cy="5599884"/>
          </a:xfrm>
          <a:custGeom>
            <a:avLst/>
            <a:gdLst>
              <a:gd name="connsiteX0" fmla="*/ 801189 w 801189"/>
              <a:gd name="connsiteY0" fmla="*/ 0 h 2943497"/>
              <a:gd name="connsiteX1" fmla="*/ 731520 w 801189"/>
              <a:gd name="connsiteY1" fmla="*/ 52251 h 2943497"/>
              <a:gd name="connsiteX2" fmla="*/ 679269 w 801189"/>
              <a:gd name="connsiteY2" fmla="*/ 87085 h 2943497"/>
              <a:gd name="connsiteX3" fmla="*/ 653143 w 801189"/>
              <a:gd name="connsiteY3" fmla="*/ 95794 h 2943497"/>
              <a:gd name="connsiteX4" fmla="*/ 600891 w 801189"/>
              <a:gd name="connsiteY4" fmla="*/ 130628 h 2943497"/>
              <a:gd name="connsiteX5" fmla="*/ 557349 w 801189"/>
              <a:gd name="connsiteY5" fmla="*/ 174171 h 2943497"/>
              <a:gd name="connsiteX6" fmla="*/ 539931 w 801189"/>
              <a:gd name="connsiteY6" fmla="*/ 191588 h 2943497"/>
              <a:gd name="connsiteX7" fmla="*/ 513806 w 801189"/>
              <a:gd name="connsiteY7" fmla="*/ 200297 h 2943497"/>
              <a:gd name="connsiteX8" fmla="*/ 478971 w 801189"/>
              <a:gd name="connsiteY8" fmla="*/ 217714 h 2943497"/>
              <a:gd name="connsiteX9" fmla="*/ 426720 w 801189"/>
              <a:gd name="connsiteY9" fmla="*/ 252548 h 2943497"/>
              <a:gd name="connsiteX10" fmla="*/ 400594 w 801189"/>
              <a:gd name="connsiteY10" fmla="*/ 261257 h 2943497"/>
              <a:gd name="connsiteX11" fmla="*/ 374469 w 801189"/>
              <a:gd name="connsiteY11" fmla="*/ 278674 h 2943497"/>
              <a:gd name="connsiteX12" fmla="*/ 357051 w 801189"/>
              <a:gd name="connsiteY12" fmla="*/ 296091 h 2943497"/>
              <a:gd name="connsiteX13" fmla="*/ 330926 w 801189"/>
              <a:gd name="connsiteY13" fmla="*/ 304800 h 2943497"/>
              <a:gd name="connsiteX14" fmla="*/ 278674 w 801189"/>
              <a:gd name="connsiteY14" fmla="*/ 339634 h 2943497"/>
              <a:gd name="connsiteX15" fmla="*/ 269966 w 801189"/>
              <a:gd name="connsiteY15" fmla="*/ 400594 h 2943497"/>
              <a:gd name="connsiteX16" fmla="*/ 243840 w 801189"/>
              <a:gd name="connsiteY16" fmla="*/ 461554 h 2943497"/>
              <a:gd name="connsiteX17" fmla="*/ 217714 w 801189"/>
              <a:gd name="connsiteY17" fmla="*/ 478971 h 2943497"/>
              <a:gd name="connsiteX18" fmla="*/ 182880 w 801189"/>
              <a:gd name="connsiteY18" fmla="*/ 531223 h 2943497"/>
              <a:gd name="connsiteX19" fmla="*/ 148046 w 801189"/>
              <a:gd name="connsiteY19" fmla="*/ 583474 h 2943497"/>
              <a:gd name="connsiteX20" fmla="*/ 130629 w 801189"/>
              <a:gd name="connsiteY20" fmla="*/ 609600 h 2943497"/>
              <a:gd name="connsiteX21" fmla="*/ 113211 w 801189"/>
              <a:gd name="connsiteY21" fmla="*/ 627017 h 2943497"/>
              <a:gd name="connsiteX22" fmla="*/ 78377 w 801189"/>
              <a:gd name="connsiteY22" fmla="*/ 679268 h 2943497"/>
              <a:gd name="connsiteX23" fmla="*/ 60960 w 801189"/>
              <a:gd name="connsiteY23" fmla="*/ 740228 h 2943497"/>
              <a:gd name="connsiteX24" fmla="*/ 43543 w 801189"/>
              <a:gd name="connsiteY24" fmla="*/ 801188 h 2943497"/>
              <a:gd name="connsiteX25" fmla="*/ 34834 w 801189"/>
              <a:gd name="connsiteY25" fmla="*/ 862148 h 2943497"/>
              <a:gd name="connsiteX26" fmla="*/ 26126 w 801189"/>
              <a:gd name="connsiteY26" fmla="*/ 966651 h 2943497"/>
              <a:gd name="connsiteX27" fmla="*/ 8709 w 801189"/>
              <a:gd name="connsiteY27" fmla="*/ 1036320 h 2943497"/>
              <a:gd name="connsiteX28" fmla="*/ 17417 w 801189"/>
              <a:gd name="connsiteY28" fmla="*/ 1271451 h 2943497"/>
              <a:gd name="connsiteX29" fmla="*/ 26126 w 801189"/>
              <a:gd name="connsiteY29" fmla="*/ 1314994 h 2943497"/>
              <a:gd name="connsiteX30" fmla="*/ 34834 w 801189"/>
              <a:gd name="connsiteY30" fmla="*/ 1375954 h 2943497"/>
              <a:gd name="connsiteX31" fmla="*/ 43543 w 801189"/>
              <a:gd name="connsiteY31" fmla="*/ 1445623 h 2943497"/>
              <a:gd name="connsiteX32" fmla="*/ 60960 w 801189"/>
              <a:gd name="connsiteY32" fmla="*/ 1515291 h 2943497"/>
              <a:gd name="connsiteX33" fmla="*/ 78377 w 801189"/>
              <a:gd name="connsiteY33" fmla="*/ 1593668 h 2943497"/>
              <a:gd name="connsiteX34" fmla="*/ 87086 w 801189"/>
              <a:gd name="connsiteY34" fmla="*/ 1628503 h 2943497"/>
              <a:gd name="connsiteX35" fmla="*/ 95794 w 801189"/>
              <a:gd name="connsiteY35" fmla="*/ 1715588 h 2943497"/>
              <a:gd name="connsiteX36" fmla="*/ 113211 w 801189"/>
              <a:gd name="connsiteY36" fmla="*/ 1767840 h 2943497"/>
              <a:gd name="connsiteX37" fmla="*/ 139337 w 801189"/>
              <a:gd name="connsiteY37" fmla="*/ 1846217 h 2943497"/>
              <a:gd name="connsiteX38" fmla="*/ 148046 w 801189"/>
              <a:gd name="connsiteY38" fmla="*/ 1872343 h 2943497"/>
              <a:gd name="connsiteX39" fmla="*/ 165463 w 801189"/>
              <a:gd name="connsiteY39" fmla="*/ 1942011 h 2943497"/>
              <a:gd name="connsiteX40" fmla="*/ 174171 w 801189"/>
              <a:gd name="connsiteY40" fmla="*/ 1968137 h 2943497"/>
              <a:gd name="connsiteX41" fmla="*/ 191589 w 801189"/>
              <a:gd name="connsiteY41" fmla="*/ 1985554 h 2943497"/>
              <a:gd name="connsiteX42" fmla="*/ 209006 w 801189"/>
              <a:gd name="connsiteY42" fmla="*/ 2055223 h 2943497"/>
              <a:gd name="connsiteX43" fmla="*/ 226423 w 801189"/>
              <a:gd name="connsiteY43" fmla="*/ 2081348 h 2943497"/>
              <a:gd name="connsiteX44" fmla="*/ 235131 w 801189"/>
              <a:gd name="connsiteY44" fmla="*/ 2124891 h 2943497"/>
              <a:gd name="connsiteX45" fmla="*/ 243840 w 801189"/>
              <a:gd name="connsiteY45" fmla="*/ 2151017 h 2943497"/>
              <a:gd name="connsiteX46" fmla="*/ 252549 w 801189"/>
              <a:gd name="connsiteY46" fmla="*/ 2211977 h 2943497"/>
              <a:gd name="connsiteX47" fmla="*/ 243840 w 801189"/>
              <a:gd name="connsiteY47" fmla="*/ 2525485 h 2943497"/>
              <a:gd name="connsiteX48" fmla="*/ 235131 w 801189"/>
              <a:gd name="connsiteY48" fmla="*/ 2551611 h 2943497"/>
              <a:gd name="connsiteX49" fmla="*/ 217714 w 801189"/>
              <a:gd name="connsiteY49" fmla="*/ 2577737 h 2943497"/>
              <a:gd name="connsiteX50" fmla="*/ 191589 w 801189"/>
              <a:gd name="connsiteY50" fmla="*/ 2629988 h 2943497"/>
              <a:gd name="connsiteX51" fmla="*/ 148046 w 801189"/>
              <a:gd name="connsiteY51" fmla="*/ 2708365 h 2943497"/>
              <a:gd name="connsiteX52" fmla="*/ 130629 w 801189"/>
              <a:gd name="connsiteY52" fmla="*/ 2725783 h 2943497"/>
              <a:gd name="connsiteX53" fmla="*/ 95794 w 801189"/>
              <a:gd name="connsiteY53" fmla="*/ 2778034 h 2943497"/>
              <a:gd name="connsiteX54" fmla="*/ 60960 w 801189"/>
              <a:gd name="connsiteY54" fmla="*/ 2830285 h 2943497"/>
              <a:gd name="connsiteX55" fmla="*/ 43543 w 801189"/>
              <a:gd name="connsiteY55" fmla="*/ 2856411 h 2943497"/>
              <a:gd name="connsiteX56" fmla="*/ 26126 w 801189"/>
              <a:gd name="connsiteY56" fmla="*/ 2882537 h 2943497"/>
              <a:gd name="connsiteX57" fmla="*/ 0 w 801189"/>
              <a:gd name="connsiteY57" fmla="*/ 2943497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1189" h="2943497">
                <a:moveTo>
                  <a:pt x="801189" y="0"/>
                </a:moveTo>
                <a:cubicBezTo>
                  <a:pt x="700171" y="101018"/>
                  <a:pt x="799920" y="14252"/>
                  <a:pt x="731520" y="52251"/>
                </a:cubicBezTo>
                <a:cubicBezTo>
                  <a:pt x="713222" y="62417"/>
                  <a:pt x="699127" y="80465"/>
                  <a:pt x="679269" y="87085"/>
                </a:cubicBezTo>
                <a:cubicBezTo>
                  <a:pt x="670560" y="89988"/>
                  <a:pt x="661168" y="91336"/>
                  <a:pt x="653143" y="95794"/>
                </a:cubicBezTo>
                <a:cubicBezTo>
                  <a:pt x="634844" y="105960"/>
                  <a:pt x="600891" y="130628"/>
                  <a:pt x="600891" y="130628"/>
                </a:cubicBezTo>
                <a:cubicBezTo>
                  <a:pt x="571035" y="175413"/>
                  <a:pt x="598816" y="140998"/>
                  <a:pt x="557349" y="174171"/>
                </a:cubicBezTo>
                <a:cubicBezTo>
                  <a:pt x="550938" y="179300"/>
                  <a:pt x="546972" y="187364"/>
                  <a:pt x="539931" y="191588"/>
                </a:cubicBezTo>
                <a:cubicBezTo>
                  <a:pt x="532060" y="196311"/>
                  <a:pt x="522243" y="196681"/>
                  <a:pt x="513806" y="200297"/>
                </a:cubicBezTo>
                <a:cubicBezTo>
                  <a:pt x="501874" y="205411"/>
                  <a:pt x="490103" y="211035"/>
                  <a:pt x="478971" y="217714"/>
                </a:cubicBezTo>
                <a:cubicBezTo>
                  <a:pt x="461021" y="228484"/>
                  <a:pt x="446578" y="245928"/>
                  <a:pt x="426720" y="252548"/>
                </a:cubicBezTo>
                <a:cubicBezTo>
                  <a:pt x="418011" y="255451"/>
                  <a:pt x="408805" y="257152"/>
                  <a:pt x="400594" y="261257"/>
                </a:cubicBezTo>
                <a:cubicBezTo>
                  <a:pt x="391233" y="265938"/>
                  <a:pt x="382642" y="272136"/>
                  <a:pt x="374469" y="278674"/>
                </a:cubicBezTo>
                <a:cubicBezTo>
                  <a:pt x="368058" y="283803"/>
                  <a:pt x="364092" y="291867"/>
                  <a:pt x="357051" y="296091"/>
                </a:cubicBezTo>
                <a:cubicBezTo>
                  <a:pt x="349180" y="300814"/>
                  <a:pt x="338950" y="300342"/>
                  <a:pt x="330926" y="304800"/>
                </a:cubicBezTo>
                <a:cubicBezTo>
                  <a:pt x="312627" y="314966"/>
                  <a:pt x="278674" y="339634"/>
                  <a:pt x="278674" y="339634"/>
                </a:cubicBezTo>
                <a:cubicBezTo>
                  <a:pt x="275771" y="359954"/>
                  <a:pt x="273638" y="380399"/>
                  <a:pt x="269966" y="400594"/>
                </a:cubicBezTo>
                <a:cubicBezTo>
                  <a:pt x="265525" y="425020"/>
                  <a:pt x="261944" y="443450"/>
                  <a:pt x="243840" y="461554"/>
                </a:cubicBezTo>
                <a:cubicBezTo>
                  <a:pt x="236439" y="468955"/>
                  <a:pt x="226423" y="473165"/>
                  <a:pt x="217714" y="478971"/>
                </a:cubicBezTo>
                <a:cubicBezTo>
                  <a:pt x="201060" y="528936"/>
                  <a:pt x="220932" y="482299"/>
                  <a:pt x="182880" y="531223"/>
                </a:cubicBezTo>
                <a:cubicBezTo>
                  <a:pt x="170029" y="547746"/>
                  <a:pt x="159657" y="566057"/>
                  <a:pt x="148046" y="583474"/>
                </a:cubicBezTo>
                <a:cubicBezTo>
                  <a:pt x="142240" y="592183"/>
                  <a:pt x="138030" y="602199"/>
                  <a:pt x="130629" y="609600"/>
                </a:cubicBezTo>
                <a:cubicBezTo>
                  <a:pt x="124823" y="615406"/>
                  <a:pt x="118137" y="620448"/>
                  <a:pt x="113211" y="627017"/>
                </a:cubicBezTo>
                <a:cubicBezTo>
                  <a:pt x="100651" y="643763"/>
                  <a:pt x="78377" y="679268"/>
                  <a:pt x="78377" y="679268"/>
                </a:cubicBezTo>
                <a:cubicBezTo>
                  <a:pt x="51167" y="788118"/>
                  <a:pt x="85937" y="652813"/>
                  <a:pt x="60960" y="740228"/>
                </a:cubicBezTo>
                <a:cubicBezTo>
                  <a:pt x="39082" y="816798"/>
                  <a:pt x="64428" y="738530"/>
                  <a:pt x="43543" y="801188"/>
                </a:cubicBezTo>
                <a:cubicBezTo>
                  <a:pt x="40640" y="821508"/>
                  <a:pt x="36983" y="841734"/>
                  <a:pt x="34834" y="862148"/>
                </a:cubicBezTo>
                <a:cubicBezTo>
                  <a:pt x="31175" y="896911"/>
                  <a:pt x="31311" y="932083"/>
                  <a:pt x="26126" y="966651"/>
                </a:cubicBezTo>
                <a:cubicBezTo>
                  <a:pt x="22575" y="990324"/>
                  <a:pt x="8709" y="1036320"/>
                  <a:pt x="8709" y="1036320"/>
                </a:cubicBezTo>
                <a:cubicBezTo>
                  <a:pt x="11612" y="1114697"/>
                  <a:pt x="12525" y="1193173"/>
                  <a:pt x="17417" y="1271451"/>
                </a:cubicBezTo>
                <a:cubicBezTo>
                  <a:pt x="18340" y="1286224"/>
                  <a:pt x="23693" y="1300394"/>
                  <a:pt x="26126" y="1314994"/>
                </a:cubicBezTo>
                <a:cubicBezTo>
                  <a:pt x="29500" y="1335241"/>
                  <a:pt x="32121" y="1355608"/>
                  <a:pt x="34834" y="1375954"/>
                </a:cubicBezTo>
                <a:cubicBezTo>
                  <a:pt x="37927" y="1399152"/>
                  <a:pt x="39984" y="1422491"/>
                  <a:pt x="43543" y="1445623"/>
                </a:cubicBezTo>
                <a:cubicBezTo>
                  <a:pt x="52396" y="1503166"/>
                  <a:pt x="48597" y="1472022"/>
                  <a:pt x="60960" y="1515291"/>
                </a:cubicBezTo>
                <a:cubicBezTo>
                  <a:pt x="71583" y="1552468"/>
                  <a:pt x="69395" y="1553249"/>
                  <a:pt x="78377" y="1593668"/>
                </a:cubicBezTo>
                <a:cubicBezTo>
                  <a:pt x="80973" y="1605352"/>
                  <a:pt x="84183" y="1616891"/>
                  <a:pt x="87086" y="1628503"/>
                </a:cubicBezTo>
                <a:cubicBezTo>
                  <a:pt x="89989" y="1657531"/>
                  <a:pt x="90418" y="1686915"/>
                  <a:pt x="95794" y="1715588"/>
                </a:cubicBezTo>
                <a:cubicBezTo>
                  <a:pt x="99177" y="1733633"/>
                  <a:pt x="107405" y="1750423"/>
                  <a:pt x="113211" y="1767840"/>
                </a:cubicBezTo>
                <a:lnTo>
                  <a:pt x="139337" y="1846217"/>
                </a:lnTo>
                <a:cubicBezTo>
                  <a:pt x="142240" y="1854926"/>
                  <a:pt x="145820" y="1863437"/>
                  <a:pt x="148046" y="1872343"/>
                </a:cubicBezTo>
                <a:cubicBezTo>
                  <a:pt x="153852" y="1895566"/>
                  <a:pt x="157894" y="1919302"/>
                  <a:pt x="165463" y="1942011"/>
                </a:cubicBezTo>
                <a:cubicBezTo>
                  <a:pt x="168366" y="1950720"/>
                  <a:pt x="169448" y="1960266"/>
                  <a:pt x="174171" y="1968137"/>
                </a:cubicBezTo>
                <a:cubicBezTo>
                  <a:pt x="178395" y="1975178"/>
                  <a:pt x="185783" y="1979748"/>
                  <a:pt x="191589" y="1985554"/>
                </a:cubicBezTo>
                <a:cubicBezTo>
                  <a:pt x="194902" y="2002120"/>
                  <a:pt x="200079" y="2037368"/>
                  <a:pt x="209006" y="2055223"/>
                </a:cubicBezTo>
                <a:cubicBezTo>
                  <a:pt x="213687" y="2064584"/>
                  <a:pt x="220617" y="2072640"/>
                  <a:pt x="226423" y="2081348"/>
                </a:cubicBezTo>
                <a:cubicBezTo>
                  <a:pt x="229326" y="2095862"/>
                  <a:pt x="231541" y="2110531"/>
                  <a:pt x="235131" y="2124891"/>
                </a:cubicBezTo>
                <a:cubicBezTo>
                  <a:pt x="237357" y="2133797"/>
                  <a:pt x="242040" y="2142016"/>
                  <a:pt x="243840" y="2151017"/>
                </a:cubicBezTo>
                <a:cubicBezTo>
                  <a:pt x="247866" y="2171145"/>
                  <a:pt x="249646" y="2191657"/>
                  <a:pt x="252549" y="2211977"/>
                </a:cubicBezTo>
                <a:cubicBezTo>
                  <a:pt x="249646" y="2316480"/>
                  <a:pt x="249194" y="2421079"/>
                  <a:pt x="243840" y="2525485"/>
                </a:cubicBezTo>
                <a:cubicBezTo>
                  <a:pt x="243370" y="2534653"/>
                  <a:pt x="239236" y="2543400"/>
                  <a:pt x="235131" y="2551611"/>
                </a:cubicBezTo>
                <a:cubicBezTo>
                  <a:pt x="230450" y="2560972"/>
                  <a:pt x="223520" y="2569028"/>
                  <a:pt x="217714" y="2577737"/>
                </a:cubicBezTo>
                <a:cubicBezTo>
                  <a:pt x="195828" y="2643399"/>
                  <a:pt x="225349" y="2562469"/>
                  <a:pt x="191589" y="2629988"/>
                </a:cubicBezTo>
                <a:cubicBezTo>
                  <a:pt x="169686" y="2673794"/>
                  <a:pt x="202964" y="2653444"/>
                  <a:pt x="148046" y="2708365"/>
                </a:cubicBezTo>
                <a:cubicBezTo>
                  <a:pt x="142240" y="2714171"/>
                  <a:pt x="135555" y="2719214"/>
                  <a:pt x="130629" y="2725783"/>
                </a:cubicBezTo>
                <a:cubicBezTo>
                  <a:pt x="118069" y="2742529"/>
                  <a:pt x="107406" y="2760617"/>
                  <a:pt x="95794" y="2778034"/>
                </a:cubicBezTo>
                <a:lnTo>
                  <a:pt x="60960" y="2830285"/>
                </a:lnTo>
                <a:lnTo>
                  <a:pt x="43543" y="2856411"/>
                </a:lnTo>
                <a:cubicBezTo>
                  <a:pt x="37737" y="2865120"/>
                  <a:pt x="29436" y="2872608"/>
                  <a:pt x="26126" y="2882537"/>
                </a:cubicBezTo>
                <a:cubicBezTo>
                  <a:pt x="7411" y="2938683"/>
                  <a:pt x="21691" y="2921806"/>
                  <a:pt x="0" y="2943497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5" name="Овал 4"/>
          <p:cNvSpPr/>
          <p:nvPr/>
        </p:nvSpPr>
        <p:spPr>
          <a:xfrm>
            <a:off x="17087805" y="3106784"/>
            <a:ext cx="383176" cy="3135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75" name="Овал 274"/>
          <p:cNvSpPr/>
          <p:nvPr/>
        </p:nvSpPr>
        <p:spPr>
          <a:xfrm>
            <a:off x="14910663" y="8874306"/>
            <a:ext cx="383176" cy="3135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80" name="Овал 279"/>
          <p:cNvSpPr/>
          <p:nvPr/>
        </p:nvSpPr>
        <p:spPr>
          <a:xfrm>
            <a:off x="14388964" y="10107474"/>
            <a:ext cx="195398" cy="1676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3" name="Полилиния 12"/>
          <p:cNvSpPr/>
          <p:nvPr/>
        </p:nvSpPr>
        <p:spPr>
          <a:xfrm>
            <a:off x="14522449" y="9167812"/>
            <a:ext cx="461964" cy="957264"/>
          </a:xfrm>
          <a:custGeom>
            <a:avLst/>
            <a:gdLst>
              <a:gd name="connsiteX0" fmla="*/ 230982 w 230982"/>
              <a:gd name="connsiteY0" fmla="*/ 0 h 478632"/>
              <a:gd name="connsiteX1" fmla="*/ 228600 w 230982"/>
              <a:gd name="connsiteY1" fmla="*/ 30957 h 478632"/>
              <a:gd name="connsiteX2" fmla="*/ 226219 w 230982"/>
              <a:gd name="connsiteY2" fmla="*/ 38100 h 478632"/>
              <a:gd name="connsiteX3" fmla="*/ 216694 w 230982"/>
              <a:gd name="connsiteY3" fmla="*/ 57150 h 478632"/>
              <a:gd name="connsiteX4" fmla="*/ 211932 w 230982"/>
              <a:gd name="connsiteY4" fmla="*/ 73819 h 478632"/>
              <a:gd name="connsiteX5" fmla="*/ 202407 w 230982"/>
              <a:gd name="connsiteY5" fmla="*/ 88107 h 478632"/>
              <a:gd name="connsiteX6" fmla="*/ 195263 w 230982"/>
              <a:gd name="connsiteY6" fmla="*/ 107157 h 478632"/>
              <a:gd name="connsiteX7" fmla="*/ 190500 w 230982"/>
              <a:gd name="connsiteY7" fmla="*/ 123825 h 478632"/>
              <a:gd name="connsiteX8" fmla="*/ 178594 w 230982"/>
              <a:gd name="connsiteY8" fmla="*/ 140494 h 478632"/>
              <a:gd name="connsiteX9" fmla="*/ 176213 w 230982"/>
              <a:gd name="connsiteY9" fmla="*/ 147638 h 478632"/>
              <a:gd name="connsiteX10" fmla="*/ 159544 w 230982"/>
              <a:gd name="connsiteY10" fmla="*/ 169069 h 478632"/>
              <a:gd name="connsiteX11" fmla="*/ 145257 w 230982"/>
              <a:gd name="connsiteY11" fmla="*/ 192882 h 478632"/>
              <a:gd name="connsiteX12" fmla="*/ 140494 w 230982"/>
              <a:gd name="connsiteY12" fmla="*/ 200025 h 478632"/>
              <a:gd name="connsiteX13" fmla="*/ 133350 w 230982"/>
              <a:gd name="connsiteY13" fmla="*/ 209550 h 478632"/>
              <a:gd name="connsiteX14" fmla="*/ 123825 w 230982"/>
              <a:gd name="connsiteY14" fmla="*/ 228600 h 478632"/>
              <a:gd name="connsiteX15" fmla="*/ 119063 w 230982"/>
              <a:gd name="connsiteY15" fmla="*/ 235744 h 478632"/>
              <a:gd name="connsiteX16" fmla="*/ 116682 w 230982"/>
              <a:gd name="connsiteY16" fmla="*/ 261938 h 478632"/>
              <a:gd name="connsiteX17" fmla="*/ 107157 w 230982"/>
              <a:gd name="connsiteY17" fmla="*/ 278607 h 478632"/>
              <a:gd name="connsiteX18" fmla="*/ 97632 w 230982"/>
              <a:gd name="connsiteY18" fmla="*/ 309563 h 478632"/>
              <a:gd name="connsiteX19" fmla="*/ 92869 w 230982"/>
              <a:gd name="connsiteY19" fmla="*/ 316707 h 478632"/>
              <a:gd name="connsiteX20" fmla="*/ 83344 w 230982"/>
              <a:gd name="connsiteY20" fmla="*/ 345282 h 478632"/>
              <a:gd name="connsiteX21" fmla="*/ 73819 w 230982"/>
              <a:gd name="connsiteY21" fmla="*/ 359569 h 478632"/>
              <a:gd name="connsiteX22" fmla="*/ 69057 w 230982"/>
              <a:gd name="connsiteY22" fmla="*/ 366713 h 478632"/>
              <a:gd name="connsiteX23" fmla="*/ 54769 w 230982"/>
              <a:gd name="connsiteY23" fmla="*/ 381000 h 478632"/>
              <a:gd name="connsiteX24" fmla="*/ 40482 w 230982"/>
              <a:gd name="connsiteY24" fmla="*/ 392907 h 478632"/>
              <a:gd name="connsiteX25" fmla="*/ 35719 w 230982"/>
              <a:gd name="connsiteY25" fmla="*/ 402432 h 478632"/>
              <a:gd name="connsiteX26" fmla="*/ 21432 w 230982"/>
              <a:gd name="connsiteY26" fmla="*/ 419100 h 478632"/>
              <a:gd name="connsiteX27" fmla="*/ 16669 w 230982"/>
              <a:gd name="connsiteY27" fmla="*/ 428625 h 478632"/>
              <a:gd name="connsiteX28" fmla="*/ 14288 w 230982"/>
              <a:gd name="connsiteY28" fmla="*/ 457200 h 478632"/>
              <a:gd name="connsiteX29" fmla="*/ 9525 w 230982"/>
              <a:gd name="connsiteY29" fmla="*/ 466725 h 478632"/>
              <a:gd name="connsiteX30" fmla="*/ 0 w 230982"/>
              <a:gd name="connsiteY30" fmla="*/ 478632 h 47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0982" h="478632">
                <a:moveTo>
                  <a:pt x="230982" y="0"/>
                </a:moveTo>
                <a:cubicBezTo>
                  <a:pt x="230188" y="10319"/>
                  <a:pt x="229884" y="20687"/>
                  <a:pt x="228600" y="30957"/>
                </a:cubicBezTo>
                <a:cubicBezTo>
                  <a:pt x="228289" y="33447"/>
                  <a:pt x="227100" y="35750"/>
                  <a:pt x="226219" y="38100"/>
                </a:cubicBezTo>
                <a:cubicBezTo>
                  <a:pt x="221225" y="51418"/>
                  <a:pt x="223272" y="47285"/>
                  <a:pt x="216694" y="57150"/>
                </a:cubicBezTo>
                <a:cubicBezTo>
                  <a:pt x="216134" y="59391"/>
                  <a:pt x="213484" y="71025"/>
                  <a:pt x="211932" y="73819"/>
                </a:cubicBezTo>
                <a:cubicBezTo>
                  <a:pt x="209152" y="78823"/>
                  <a:pt x="202407" y="88107"/>
                  <a:pt x="202407" y="88107"/>
                </a:cubicBezTo>
                <a:cubicBezTo>
                  <a:pt x="196290" y="112566"/>
                  <a:pt x="204605" y="82242"/>
                  <a:pt x="195263" y="107157"/>
                </a:cubicBezTo>
                <a:cubicBezTo>
                  <a:pt x="192969" y="113274"/>
                  <a:pt x="193384" y="118058"/>
                  <a:pt x="190500" y="123825"/>
                </a:cubicBezTo>
                <a:cubicBezTo>
                  <a:pt x="188756" y="127312"/>
                  <a:pt x="180217" y="138330"/>
                  <a:pt x="178594" y="140494"/>
                </a:cubicBezTo>
                <a:cubicBezTo>
                  <a:pt x="177800" y="142875"/>
                  <a:pt x="177432" y="145444"/>
                  <a:pt x="176213" y="147638"/>
                </a:cubicBezTo>
                <a:cubicBezTo>
                  <a:pt x="169093" y="160454"/>
                  <a:pt x="168221" y="160392"/>
                  <a:pt x="159544" y="169069"/>
                </a:cubicBezTo>
                <a:cubicBezTo>
                  <a:pt x="152224" y="183710"/>
                  <a:pt x="156748" y="175646"/>
                  <a:pt x="145257" y="192882"/>
                </a:cubicBezTo>
                <a:cubicBezTo>
                  <a:pt x="143670" y="195263"/>
                  <a:pt x="142211" y="197736"/>
                  <a:pt x="140494" y="200025"/>
                </a:cubicBezTo>
                <a:cubicBezTo>
                  <a:pt x="138113" y="203200"/>
                  <a:pt x="135551" y="206248"/>
                  <a:pt x="133350" y="209550"/>
                </a:cubicBezTo>
                <a:cubicBezTo>
                  <a:pt x="113555" y="239244"/>
                  <a:pt x="133832" y="208588"/>
                  <a:pt x="123825" y="228600"/>
                </a:cubicBezTo>
                <a:cubicBezTo>
                  <a:pt x="122545" y="231160"/>
                  <a:pt x="120650" y="233363"/>
                  <a:pt x="119063" y="235744"/>
                </a:cubicBezTo>
                <a:cubicBezTo>
                  <a:pt x="118269" y="244475"/>
                  <a:pt x="118401" y="253341"/>
                  <a:pt x="116682" y="261938"/>
                </a:cubicBezTo>
                <a:cubicBezTo>
                  <a:pt x="115819" y="266251"/>
                  <a:pt x="109712" y="274775"/>
                  <a:pt x="107157" y="278607"/>
                </a:cubicBezTo>
                <a:cubicBezTo>
                  <a:pt x="106706" y="280185"/>
                  <a:pt x="99276" y="307096"/>
                  <a:pt x="97632" y="309563"/>
                </a:cubicBezTo>
                <a:lnTo>
                  <a:pt x="92869" y="316707"/>
                </a:lnTo>
                <a:cubicBezTo>
                  <a:pt x="89271" y="331102"/>
                  <a:pt x="89936" y="334295"/>
                  <a:pt x="83344" y="345282"/>
                </a:cubicBezTo>
                <a:cubicBezTo>
                  <a:pt x="80399" y="350190"/>
                  <a:pt x="76994" y="354807"/>
                  <a:pt x="73819" y="359569"/>
                </a:cubicBezTo>
                <a:cubicBezTo>
                  <a:pt x="72232" y="361950"/>
                  <a:pt x="71081" y="364689"/>
                  <a:pt x="69057" y="366713"/>
                </a:cubicBezTo>
                <a:cubicBezTo>
                  <a:pt x="64294" y="371475"/>
                  <a:pt x="60373" y="377264"/>
                  <a:pt x="54769" y="381000"/>
                </a:cubicBezTo>
                <a:cubicBezTo>
                  <a:pt x="49072" y="384798"/>
                  <a:pt x="44650" y="387072"/>
                  <a:pt x="40482" y="392907"/>
                </a:cubicBezTo>
                <a:cubicBezTo>
                  <a:pt x="38419" y="395796"/>
                  <a:pt x="37600" y="399422"/>
                  <a:pt x="35719" y="402432"/>
                </a:cubicBezTo>
                <a:cubicBezTo>
                  <a:pt x="15316" y="435075"/>
                  <a:pt x="40917" y="391822"/>
                  <a:pt x="21432" y="419100"/>
                </a:cubicBezTo>
                <a:cubicBezTo>
                  <a:pt x="19369" y="421989"/>
                  <a:pt x="18257" y="425450"/>
                  <a:pt x="16669" y="428625"/>
                </a:cubicBezTo>
                <a:cubicBezTo>
                  <a:pt x="15875" y="438150"/>
                  <a:pt x="16049" y="447806"/>
                  <a:pt x="14288" y="457200"/>
                </a:cubicBezTo>
                <a:cubicBezTo>
                  <a:pt x="13634" y="460689"/>
                  <a:pt x="11286" y="463643"/>
                  <a:pt x="9525" y="466725"/>
                </a:cubicBezTo>
                <a:cubicBezTo>
                  <a:pt x="5519" y="473736"/>
                  <a:pt x="5217" y="473415"/>
                  <a:pt x="0" y="478632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5" name="Полилиния 14"/>
          <p:cNvSpPr/>
          <p:nvPr/>
        </p:nvSpPr>
        <p:spPr>
          <a:xfrm>
            <a:off x="15232063" y="9172577"/>
            <a:ext cx="266700" cy="509586"/>
          </a:xfrm>
          <a:custGeom>
            <a:avLst/>
            <a:gdLst>
              <a:gd name="connsiteX0" fmla="*/ 0 w 133350"/>
              <a:gd name="connsiteY0" fmla="*/ 0 h 254793"/>
              <a:gd name="connsiteX1" fmla="*/ 9525 w 133350"/>
              <a:gd name="connsiteY1" fmla="*/ 19050 h 254793"/>
              <a:gd name="connsiteX2" fmla="*/ 14287 w 133350"/>
              <a:gd name="connsiteY2" fmla="*/ 28575 h 254793"/>
              <a:gd name="connsiteX3" fmla="*/ 23812 w 133350"/>
              <a:gd name="connsiteY3" fmla="*/ 57150 h 254793"/>
              <a:gd name="connsiteX4" fmla="*/ 30956 w 133350"/>
              <a:gd name="connsiteY4" fmla="*/ 78581 h 254793"/>
              <a:gd name="connsiteX5" fmla="*/ 40481 w 133350"/>
              <a:gd name="connsiteY5" fmla="*/ 107156 h 254793"/>
              <a:gd name="connsiteX6" fmla="*/ 47625 w 133350"/>
              <a:gd name="connsiteY6" fmla="*/ 116681 h 254793"/>
              <a:gd name="connsiteX7" fmla="*/ 50006 w 133350"/>
              <a:gd name="connsiteY7" fmla="*/ 128587 h 254793"/>
              <a:gd name="connsiteX8" fmla="*/ 59531 w 133350"/>
              <a:gd name="connsiteY8" fmla="*/ 145256 h 254793"/>
              <a:gd name="connsiteX9" fmla="*/ 61912 w 133350"/>
              <a:gd name="connsiteY9" fmla="*/ 154781 h 254793"/>
              <a:gd name="connsiteX10" fmla="*/ 66675 w 133350"/>
              <a:gd name="connsiteY10" fmla="*/ 176212 h 254793"/>
              <a:gd name="connsiteX11" fmla="*/ 71437 w 133350"/>
              <a:gd name="connsiteY11" fmla="*/ 190500 h 254793"/>
              <a:gd name="connsiteX12" fmla="*/ 76200 w 133350"/>
              <a:gd name="connsiteY12" fmla="*/ 207168 h 254793"/>
              <a:gd name="connsiteX13" fmla="*/ 90487 w 133350"/>
              <a:gd name="connsiteY13" fmla="*/ 221456 h 254793"/>
              <a:gd name="connsiteX14" fmla="*/ 97631 w 133350"/>
              <a:gd name="connsiteY14" fmla="*/ 230981 h 254793"/>
              <a:gd name="connsiteX15" fmla="*/ 114300 w 133350"/>
              <a:gd name="connsiteY15" fmla="*/ 238125 h 254793"/>
              <a:gd name="connsiteX16" fmla="*/ 128587 w 133350"/>
              <a:gd name="connsiteY16" fmla="*/ 250031 h 254793"/>
              <a:gd name="connsiteX17" fmla="*/ 133350 w 133350"/>
              <a:gd name="connsiteY17" fmla="*/ 254793 h 25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3350" h="254793">
                <a:moveTo>
                  <a:pt x="0" y="0"/>
                </a:moveTo>
                <a:cubicBezTo>
                  <a:pt x="15519" y="25867"/>
                  <a:pt x="1837" y="1111"/>
                  <a:pt x="9525" y="19050"/>
                </a:cubicBezTo>
                <a:cubicBezTo>
                  <a:pt x="10923" y="22313"/>
                  <a:pt x="13164" y="25207"/>
                  <a:pt x="14287" y="28575"/>
                </a:cubicBezTo>
                <a:cubicBezTo>
                  <a:pt x="25534" y="62316"/>
                  <a:pt x="13074" y="35671"/>
                  <a:pt x="23812" y="57150"/>
                </a:cubicBezTo>
                <a:cubicBezTo>
                  <a:pt x="28388" y="80033"/>
                  <a:pt x="23068" y="58862"/>
                  <a:pt x="30956" y="78581"/>
                </a:cubicBezTo>
                <a:cubicBezTo>
                  <a:pt x="30958" y="78585"/>
                  <a:pt x="40479" y="107153"/>
                  <a:pt x="40481" y="107156"/>
                </a:cubicBezTo>
                <a:lnTo>
                  <a:pt x="47625" y="116681"/>
                </a:lnTo>
                <a:cubicBezTo>
                  <a:pt x="48419" y="120650"/>
                  <a:pt x="48726" y="124747"/>
                  <a:pt x="50006" y="128587"/>
                </a:cubicBezTo>
                <a:cubicBezTo>
                  <a:pt x="52021" y="134632"/>
                  <a:pt x="56046" y="140029"/>
                  <a:pt x="59531" y="145256"/>
                </a:cubicBezTo>
                <a:cubicBezTo>
                  <a:pt x="60325" y="148431"/>
                  <a:pt x="61202" y="151586"/>
                  <a:pt x="61912" y="154781"/>
                </a:cubicBezTo>
                <a:cubicBezTo>
                  <a:pt x="63858" y="163538"/>
                  <a:pt x="64182" y="167902"/>
                  <a:pt x="66675" y="176212"/>
                </a:cubicBezTo>
                <a:cubicBezTo>
                  <a:pt x="68118" y="181020"/>
                  <a:pt x="70220" y="185630"/>
                  <a:pt x="71437" y="190500"/>
                </a:cubicBezTo>
                <a:cubicBezTo>
                  <a:pt x="71615" y="191212"/>
                  <a:pt x="74939" y="205547"/>
                  <a:pt x="76200" y="207168"/>
                </a:cubicBezTo>
                <a:cubicBezTo>
                  <a:pt x="80335" y="212484"/>
                  <a:pt x="86446" y="216068"/>
                  <a:pt x="90487" y="221456"/>
                </a:cubicBezTo>
                <a:cubicBezTo>
                  <a:pt x="92868" y="224631"/>
                  <a:pt x="94618" y="228398"/>
                  <a:pt x="97631" y="230981"/>
                </a:cubicBezTo>
                <a:cubicBezTo>
                  <a:pt x="104564" y="236923"/>
                  <a:pt x="107209" y="234579"/>
                  <a:pt x="114300" y="238125"/>
                </a:cubicBezTo>
                <a:cubicBezTo>
                  <a:pt x="120931" y="241441"/>
                  <a:pt x="123319" y="244764"/>
                  <a:pt x="128587" y="250031"/>
                </a:cubicBezTo>
                <a:lnTo>
                  <a:pt x="133350" y="254793"/>
                </a:ln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2039393" y="8593183"/>
            <a:ext cx="1532708" cy="1205678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 flipH="1">
            <a:off x="4704215" y="4343400"/>
            <a:ext cx="2926080" cy="1876836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Овал 282"/>
          <p:cNvSpPr/>
          <p:nvPr/>
        </p:nvSpPr>
        <p:spPr>
          <a:xfrm>
            <a:off x="14355218" y="10069372"/>
            <a:ext cx="262886" cy="243840"/>
          </a:xfrm>
          <a:prstGeom prst="ellipse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84" name="Овал 283"/>
          <p:cNvSpPr/>
          <p:nvPr/>
        </p:nvSpPr>
        <p:spPr>
          <a:xfrm>
            <a:off x="15458210" y="9646444"/>
            <a:ext cx="262886" cy="243840"/>
          </a:xfrm>
          <a:prstGeom prst="ellipse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86" name="Овал 285"/>
          <p:cNvSpPr/>
          <p:nvPr/>
        </p:nvSpPr>
        <p:spPr>
          <a:xfrm>
            <a:off x="7498852" y="4221480"/>
            <a:ext cx="262886" cy="243840"/>
          </a:xfrm>
          <a:prstGeom prst="ellipse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87" name="Овал 286"/>
          <p:cNvSpPr/>
          <p:nvPr/>
        </p:nvSpPr>
        <p:spPr>
          <a:xfrm>
            <a:off x="4601258" y="6098316"/>
            <a:ext cx="262886" cy="243840"/>
          </a:xfrm>
          <a:prstGeom prst="ellipse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88" name="Скругленная прямоугольная выноска 287"/>
          <p:cNvSpPr/>
          <p:nvPr/>
        </p:nvSpPr>
        <p:spPr>
          <a:xfrm>
            <a:off x="6847078" y="6566740"/>
            <a:ext cx="1310538" cy="598524"/>
          </a:xfrm>
          <a:prstGeom prst="wedgeRoundRectCallout">
            <a:avLst>
              <a:gd name="adj1" fmla="val 39494"/>
              <a:gd name="adj2" fmla="val 70572"/>
              <a:gd name="adj3" fmla="val 16667"/>
            </a:avLst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Скругленная прямоугольная выноска 288"/>
          <p:cNvSpPr/>
          <p:nvPr/>
        </p:nvSpPr>
        <p:spPr>
          <a:xfrm>
            <a:off x="12846893" y="6961842"/>
            <a:ext cx="1938700" cy="598524"/>
          </a:xfrm>
          <a:prstGeom prst="wedgeRoundRectCallout">
            <a:avLst>
              <a:gd name="adj1" fmla="val -38543"/>
              <a:gd name="adj2" fmla="val -73974"/>
              <a:gd name="adj3" fmla="val 16667"/>
            </a:avLst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Compressor station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Скругленная прямоугольная выноска 289"/>
          <p:cNvSpPr/>
          <p:nvPr/>
        </p:nvSpPr>
        <p:spPr>
          <a:xfrm>
            <a:off x="13152189" y="5074416"/>
            <a:ext cx="1938700" cy="598524"/>
          </a:xfrm>
          <a:prstGeom prst="wedgeRoundRectCallout">
            <a:avLst>
              <a:gd name="adj1" fmla="val 32430"/>
              <a:gd name="adj2" fmla="val 68617"/>
              <a:gd name="adj3" fmla="val 16667"/>
            </a:avLst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Compressor station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Полилиния 290"/>
          <p:cNvSpPr/>
          <p:nvPr/>
        </p:nvSpPr>
        <p:spPr>
          <a:xfrm>
            <a:off x="6476728" y="6807200"/>
            <a:ext cx="7761558" cy="3073400"/>
          </a:xfrm>
          <a:custGeom>
            <a:avLst/>
            <a:gdLst>
              <a:gd name="connsiteX0" fmla="*/ 0 w 4076700"/>
              <a:gd name="connsiteY0" fmla="*/ 438150 h 1536700"/>
              <a:gd name="connsiteX1" fmla="*/ 57150 w 4076700"/>
              <a:gd name="connsiteY1" fmla="*/ 431800 h 1536700"/>
              <a:gd name="connsiteX2" fmla="*/ 76200 w 4076700"/>
              <a:gd name="connsiteY2" fmla="*/ 419100 h 1536700"/>
              <a:gd name="connsiteX3" fmla="*/ 107950 w 4076700"/>
              <a:gd name="connsiteY3" fmla="*/ 412750 h 1536700"/>
              <a:gd name="connsiteX4" fmla="*/ 133350 w 4076700"/>
              <a:gd name="connsiteY4" fmla="*/ 406400 h 1536700"/>
              <a:gd name="connsiteX5" fmla="*/ 152400 w 4076700"/>
              <a:gd name="connsiteY5" fmla="*/ 400050 h 1536700"/>
              <a:gd name="connsiteX6" fmla="*/ 203200 w 4076700"/>
              <a:gd name="connsiteY6" fmla="*/ 387350 h 1536700"/>
              <a:gd name="connsiteX7" fmla="*/ 222250 w 4076700"/>
              <a:gd name="connsiteY7" fmla="*/ 381000 h 1536700"/>
              <a:gd name="connsiteX8" fmla="*/ 279400 w 4076700"/>
              <a:gd name="connsiteY8" fmla="*/ 374650 h 1536700"/>
              <a:gd name="connsiteX9" fmla="*/ 514350 w 4076700"/>
              <a:gd name="connsiteY9" fmla="*/ 361950 h 1536700"/>
              <a:gd name="connsiteX10" fmla="*/ 584200 w 4076700"/>
              <a:gd name="connsiteY10" fmla="*/ 355600 h 1536700"/>
              <a:gd name="connsiteX11" fmla="*/ 622300 w 4076700"/>
              <a:gd name="connsiteY11" fmla="*/ 336550 h 1536700"/>
              <a:gd name="connsiteX12" fmla="*/ 673100 w 4076700"/>
              <a:gd name="connsiteY12" fmla="*/ 317500 h 1536700"/>
              <a:gd name="connsiteX13" fmla="*/ 698500 w 4076700"/>
              <a:gd name="connsiteY13" fmla="*/ 304800 h 1536700"/>
              <a:gd name="connsiteX14" fmla="*/ 742950 w 4076700"/>
              <a:gd name="connsiteY14" fmla="*/ 292100 h 1536700"/>
              <a:gd name="connsiteX15" fmla="*/ 781050 w 4076700"/>
              <a:gd name="connsiteY15" fmla="*/ 279400 h 1536700"/>
              <a:gd name="connsiteX16" fmla="*/ 800100 w 4076700"/>
              <a:gd name="connsiteY16" fmla="*/ 266700 h 1536700"/>
              <a:gd name="connsiteX17" fmla="*/ 850900 w 4076700"/>
              <a:gd name="connsiteY17" fmla="*/ 254000 h 1536700"/>
              <a:gd name="connsiteX18" fmla="*/ 869950 w 4076700"/>
              <a:gd name="connsiteY18" fmla="*/ 241300 h 1536700"/>
              <a:gd name="connsiteX19" fmla="*/ 920750 w 4076700"/>
              <a:gd name="connsiteY19" fmla="*/ 222250 h 1536700"/>
              <a:gd name="connsiteX20" fmla="*/ 965200 w 4076700"/>
              <a:gd name="connsiteY20" fmla="*/ 196850 h 1536700"/>
              <a:gd name="connsiteX21" fmla="*/ 984250 w 4076700"/>
              <a:gd name="connsiteY21" fmla="*/ 184150 h 1536700"/>
              <a:gd name="connsiteX22" fmla="*/ 1003300 w 4076700"/>
              <a:gd name="connsiteY22" fmla="*/ 177800 h 1536700"/>
              <a:gd name="connsiteX23" fmla="*/ 1022350 w 4076700"/>
              <a:gd name="connsiteY23" fmla="*/ 165100 h 1536700"/>
              <a:gd name="connsiteX24" fmla="*/ 1060450 w 4076700"/>
              <a:gd name="connsiteY24" fmla="*/ 152400 h 1536700"/>
              <a:gd name="connsiteX25" fmla="*/ 1079500 w 4076700"/>
              <a:gd name="connsiteY25" fmla="*/ 146050 h 1536700"/>
              <a:gd name="connsiteX26" fmla="*/ 1123950 w 4076700"/>
              <a:gd name="connsiteY26" fmla="*/ 120650 h 1536700"/>
              <a:gd name="connsiteX27" fmla="*/ 1149350 w 4076700"/>
              <a:gd name="connsiteY27" fmla="*/ 114300 h 1536700"/>
              <a:gd name="connsiteX28" fmla="*/ 1168400 w 4076700"/>
              <a:gd name="connsiteY28" fmla="*/ 101600 h 1536700"/>
              <a:gd name="connsiteX29" fmla="*/ 1206500 w 4076700"/>
              <a:gd name="connsiteY29" fmla="*/ 88900 h 1536700"/>
              <a:gd name="connsiteX30" fmla="*/ 1225550 w 4076700"/>
              <a:gd name="connsiteY30" fmla="*/ 76200 h 1536700"/>
              <a:gd name="connsiteX31" fmla="*/ 1263650 w 4076700"/>
              <a:gd name="connsiteY31" fmla="*/ 63500 h 1536700"/>
              <a:gd name="connsiteX32" fmla="*/ 1282700 w 4076700"/>
              <a:gd name="connsiteY32" fmla="*/ 57150 h 1536700"/>
              <a:gd name="connsiteX33" fmla="*/ 1320800 w 4076700"/>
              <a:gd name="connsiteY33" fmla="*/ 44450 h 1536700"/>
              <a:gd name="connsiteX34" fmla="*/ 1339850 w 4076700"/>
              <a:gd name="connsiteY34" fmla="*/ 38100 h 1536700"/>
              <a:gd name="connsiteX35" fmla="*/ 1365250 w 4076700"/>
              <a:gd name="connsiteY35" fmla="*/ 31750 h 1536700"/>
              <a:gd name="connsiteX36" fmla="*/ 1384300 w 4076700"/>
              <a:gd name="connsiteY36" fmla="*/ 25400 h 1536700"/>
              <a:gd name="connsiteX37" fmla="*/ 1498600 w 4076700"/>
              <a:gd name="connsiteY37" fmla="*/ 12700 h 1536700"/>
              <a:gd name="connsiteX38" fmla="*/ 1530350 w 4076700"/>
              <a:gd name="connsiteY38" fmla="*/ 6350 h 1536700"/>
              <a:gd name="connsiteX39" fmla="*/ 1549400 w 4076700"/>
              <a:gd name="connsiteY39" fmla="*/ 0 h 1536700"/>
              <a:gd name="connsiteX40" fmla="*/ 1714500 w 4076700"/>
              <a:gd name="connsiteY40" fmla="*/ 6350 h 1536700"/>
              <a:gd name="connsiteX41" fmla="*/ 1739900 w 4076700"/>
              <a:gd name="connsiteY41" fmla="*/ 12700 h 1536700"/>
              <a:gd name="connsiteX42" fmla="*/ 1797050 w 4076700"/>
              <a:gd name="connsiteY42" fmla="*/ 38100 h 1536700"/>
              <a:gd name="connsiteX43" fmla="*/ 1816100 w 4076700"/>
              <a:gd name="connsiteY43" fmla="*/ 50800 h 1536700"/>
              <a:gd name="connsiteX44" fmla="*/ 1835150 w 4076700"/>
              <a:gd name="connsiteY44" fmla="*/ 57150 h 1536700"/>
              <a:gd name="connsiteX45" fmla="*/ 1854200 w 4076700"/>
              <a:gd name="connsiteY45" fmla="*/ 69850 h 1536700"/>
              <a:gd name="connsiteX46" fmla="*/ 1892300 w 4076700"/>
              <a:gd name="connsiteY46" fmla="*/ 82550 h 1536700"/>
              <a:gd name="connsiteX47" fmla="*/ 1911350 w 4076700"/>
              <a:gd name="connsiteY47" fmla="*/ 95250 h 1536700"/>
              <a:gd name="connsiteX48" fmla="*/ 1981200 w 4076700"/>
              <a:gd name="connsiteY48" fmla="*/ 120650 h 1536700"/>
              <a:gd name="connsiteX49" fmla="*/ 2000250 w 4076700"/>
              <a:gd name="connsiteY49" fmla="*/ 127000 h 1536700"/>
              <a:gd name="connsiteX50" fmla="*/ 2019300 w 4076700"/>
              <a:gd name="connsiteY50" fmla="*/ 133350 h 1536700"/>
              <a:gd name="connsiteX51" fmla="*/ 2063750 w 4076700"/>
              <a:gd name="connsiteY51" fmla="*/ 146050 h 1536700"/>
              <a:gd name="connsiteX52" fmla="*/ 2095500 w 4076700"/>
              <a:gd name="connsiteY52" fmla="*/ 158750 h 1536700"/>
              <a:gd name="connsiteX53" fmla="*/ 2114550 w 4076700"/>
              <a:gd name="connsiteY53" fmla="*/ 171450 h 1536700"/>
              <a:gd name="connsiteX54" fmla="*/ 2139950 w 4076700"/>
              <a:gd name="connsiteY54" fmla="*/ 177800 h 1536700"/>
              <a:gd name="connsiteX55" fmla="*/ 2190750 w 4076700"/>
              <a:gd name="connsiteY55" fmla="*/ 196850 h 1536700"/>
              <a:gd name="connsiteX56" fmla="*/ 2228850 w 4076700"/>
              <a:gd name="connsiteY56" fmla="*/ 203200 h 1536700"/>
              <a:gd name="connsiteX57" fmla="*/ 2273300 w 4076700"/>
              <a:gd name="connsiteY57" fmla="*/ 222250 h 1536700"/>
              <a:gd name="connsiteX58" fmla="*/ 2292350 w 4076700"/>
              <a:gd name="connsiteY58" fmla="*/ 228600 h 1536700"/>
              <a:gd name="connsiteX59" fmla="*/ 2330450 w 4076700"/>
              <a:gd name="connsiteY59" fmla="*/ 254000 h 1536700"/>
              <a:gd name="connsiteX60" fmla="*/ 2355850 w 4076700"/>
              <a:gd name="connsiteY60" fmla="*/ 260350 h 1536700"/>
              <a:gd name="connsiteX61" fmla="*/ 2393950 w 4076700"/>
              <a:gd name="connsiteY61" fmla="*/ 285750 h 1536700"/>
              <a:gd name="connsiteX62" fmla="*/ 2419350 w 4076700"/>
              <a:gd name="connsiteY62" fmla="*/ 304800 h 1536700"/>
              <a:gd name="connsiteX63" fmla="*/ 2438400 w 4076700"/>
              <a:gd name="connsiteY63" fmla="*/ 311150 h 1536700"/>
              <a:gd name="connsiteX64" fmla="*/ 2457450 w 4076700"/>
              <a:gd name="connsiteY64" fmla="*/ 323850 h 1536700"/>
              <a:gd name="connsiteX65" fmla="*/ 2476500 w 4076700"/>
              <a:gd name="connsiteY65" fmla="*/ 330200 h 1536700"/>
              <a:gd name="connsiteX66" fmla="*/ 2520950 w 4076700"/>
              <a:gd name="connsiteY66" fmla="*/ 355600 h 1536700"/>
              <a:gd name="connsiteX67" fmla="*/ 2559050 w 4076700"/>
              <a:gd name="connsiteY67" fmla="*/ 368300 h 1536700"/>
              <a:gd name="connsiteX68" fmla="*/ 2578100 w 4076700"/>
              <a:gd name="connsiteY68" fmla="*/ 374650 h 1536700"/>
              <a:gd name="connsiteX69" fmla="*/ 2616200 w 4076700"/>
              <a:gd name="connsiteY69" fmla="*/ 400050 h 1536700"/>
              <a:gd name="connsiteX70" fmla="*/ 2635250 w 4076700"/>
              <a:gd name="connsiteY70" fmla="*/ 406400 h 1536700"/>
              <a:gd name="connsiteX71" fmla="*/ 2654300 w 4076700"/>
              <a:gd name="connsiteY71" fmla="*/ 419100 h 1536700"/>
              <a:gd name="connsiteX72" fmla="*/ 2673350 w 4076700"/>
              <a:gd name="connsiteY72" fmla="*/ 425450 h 1536700"/>
              <a:gd name="connsiteX73" fmla="*/ 2698750 w 4076700"/>
              <a:gd name="connsiteY73" fmla="*/ 438150 h 1536700"/>
              <a:gd name="connsiteX74" fmla="*/ 2736850 w 4076700"/>
              <a:gd name="connsiteY74" fmla="*/ 450850 h 1536700"/>
              <a:gd name="connsiteX75" fmla="*/ 2755900 w 4076700"/>
              <a:gd name="connsiteY75" fmla="*/ 463550 h 1536700"/>
              <a:gd name="connsiteX76" fmla="*/ 2800350 w 4076700"/>
              <a:gd name="connsiteY76" fmla="*/ 476250 h 1536700"/>
              <a:gd name="connsiteX77" fmla="*/ 2819400 w 4076700"/>
              <a:gd name="connsiteY77" fmla="*/ 482600 h 1536700"/>
              <a:gd name="connsiteX78" fmla="*/ 2838450 w 4076700"/>
              <a:gd name="connsiteY78" fmla="*/ 495300 h 1536700"/>
              <a:gd name="connsiteX79" fmla="*/ 2857500 w 4076700"/>
              <a:gd name="connsiteY79" fmla="*/ 501650 h 1536700"/>
              <a:gd name="connsiteX80" fmla="*/ 2901950 w 4076700"/>
              <a:gd name="connsiteY80" fmla="*/ 520700 h 1536700"/>
              <a:gd name="connsiteX81" fmla="*/ 2921000 w 4076700"/>
              <a:gd name="connsiteY81" fmla="*/ 533400 h 1536700"/>
              <a:gd name="connsiteX82" fmla="*/ 2946400 w 4076700"/>
              <a:gd name="connsiteY82" fmla="*/ 539750 h 1536700"/>
              <a:gd name="connsiteX83" fmla="*/ 2965450 w 4076700"/>
              <a:gd name="connsiteY83" fmla="*/ 546100 h 1536700"/>
              <a:gd name="connsiteX84" fmla="*/ 2990850 w 4076700"/>
              <a:gd name="connsiteY84" fmla="*/ 558800 h 1536700"/>
              <a:gd name="connsiteX85" fmla="*/ 3028950 w 4076700"/>
              <a:gd name="connsiteY85" fmla="*/ 571500 h 1536700"/>
              <a:gd name="connsiteX86" fmla="*/ 3073400 w 4076700"/>
              <a:gd name="connsiteY86" fmla="*/ 590550 h 1536700"/>
              <a:gd name="connsiteX87" fmla="*/ 3092450 w 4076700"/>
              <a:gd name="connsiteY87" fmla="*/ 603250 h 1536700"/>
              <a:gd name="connsiteX88" fmla="*/ 3155950 w 4076700"/>
              <a:gd name="connsiteY88" fmla="*/ 622300 h 1536700"/>
              <a:gd name="connsiteX89" fmla="*/ 3175000 w 4076700"/>
              <a:gd name="connsiteY89" fmla="*/ 635000 h 1536700"/>
              <a:gd name="connsiteX90" fmla="*/ 3213100 w 4076700"/>
              <a:gd name="connsiteY90" fmla="*/ 647700 h 1536700"/>
              <a:gd name="connsiteX91" fmla="*/ 3232150 w 4076700"/>
              <a:gd name="connsiteY91" fmla="*/ 666750 h 1536700"/>
              <a:gd name="connsiteX92" fmla="*/ 3270250 w 4076700"/>
              <a:gd name="connsiteY92" fmla="*/ 692150 h 1536700"/>
              <a:gd name="connsiteX93" fmla="*/ 3289300 w 4076700"/>
              <a:gd name="connsiteY93" fmla="*/ 704850 h 1536700"/>
              <a:gd name="connsiteX94" fmla="*/ 3333750 w 4076700"/>
              <a:gd name="connsiteY94" fmla="*/ 749300 h 1536700"/>
              <a:gd name="connsiteX95" fmla="*/ 3371850 w 4076700"/>
              <a:gd name="connsiteY95" fmla="*/ 781050 h 1536700"/>
              <a:gd name="connsiteX96" fmla="*/ 3390900 w 4076700"/>
              <a:gd name="connsiteY96" fmla="*/ 793750 h 1536700"/>
              <a:gd name="connsiteX97" fmla="*/ 3429000 w 4076700"/>
              <a:gd name="connsiteY97" fmla="*/ 831850 h 1536700"/>
              <a:gd name="connsiteX98" fmla="*/ 3473450 w 4076700"/>
              <a:gd name="connsiteY98" fmla="*/ 863600 h 1536700"/>
              <a:gd name="connsiteX99" fmla="*/ 3486150 w 4076700"/>
              <a:gd name="connsiteY99" fmla="*/ 882650 h 1536700"/>
              <a:gd name="connsiteX100" fmla="*/ 3511550 w 4076700"/>
              <a:gd name="connsiteY100" fmla="*/ 901700 h 1536700"/>
              <a:gd name="connsiteX101" fmla="*/ 3530600 w 4076700"/>
              <a:gd name="connsiteY101" fmla="*/ 920750 h 1536700"/>
              <a:gd name="connsiteX102" fmla="*/ 3562350 w 4076700"/>
              <a:gd name="connsiteY102" fmla="*/ 946150 h 1536700"/>
              <a:gd name="connsiteX103" fmla="*/ 3575050 w 4076700"/>
              <a:gd name="connsiteY103" fmla="*/ 965200 h 1536700"/>
              <a:gd name="connsiteX104" fmla="*/ 3594100 w 4076700"/>
              <a:gd name="connsiteY104" fmla="*/ 977900 h 1536700"/>
              <a:gd name="connsiteX105" fmla="*/ 3632200 w 4076700"/>
              <a:gd name="connsiteY105" fmla="*/ 1028700 h 1536700"/>
              <a:gd name="connsiteX106" fmla="*/ 3714750 w 4076700"/>
              <a:gd name="connsiteY106" fmla="*/ 1111250 h 1536700"/>
              <a:gd name="connsiteX107" fmla="*/ 3752850 w 4076700"/>
              <a:gd name="connsiteY107" fmla="*/ 1149350 h 1536700"/>
              <a:gd name="connsiteX108" fmla="*/ 3771900 w 4076700"/>
              <a:gd name="connsiteY108" fmla="*/ 1168400 h 1536700"/>
              <a:gd name="connsiteX109" fmla="*/ 3790950 w 4076700"/>
              <a:gd name="connsiteY109" fmla="*/ 1181100 h 1536700"/>
              <a:gd name="connsiteX110" fmla="*/ 3803650 w 4076700"/>
              <a:gd name="connsiteY110" fmla="*/ 1200150 h 1536700"/>
              <a:gd name="connsiteX111" fmla="*/ 3867150 w 4076700"/>
              <a:gd name="connsiteY111" fmla="*/ 1263650 h 1536700"/>
              <a:gd name="connsiteX112" fmla="*/ 3886200 w 4076700"/>
              <a:gd name="connsiteY112" fmla="*/ 1282700 h 1536700"/>
              <a:gd name="connsiteX113" fmla="*/ 3905250 w 4076700"/>
              <a:gd name="connsiteY113" fmla="*/ 1301750 h 1536700"/>
              <a:gd name="connsiteX114" fmla="*/ 3937000 w 4076700"/>
              <a:gd name="connsiteY114" fmla="*/ 1346200 h 1536700"/>
              <a:gd name="connsiteX115" fmla="*/ 3975100 w 4076700"/>
              <a:gd name="connsiteY115" fmla="*/ 1377950 h 1536700"/>
              <a:gd name="connsiteX116" fmla="*/ 4006850 w 4076700"/>
              <a:gd name="connsiteY116" fmla="*/ 1428750 h 1536700"/>
              <a:gd name="connsiteX117" fmla="*/ 4025900 w 4076700"/>
              <a:gd name="connsiteY117" fmla="*/ 1447800 h 1536700"/>
              <a:gd name="connsiteX118" fmla="*/ 4044950 w 4076700"/>
              <a:gd name="connsiteY118" fmla="*/ 1485900 h 1536700"/>
              <a:gd name="connsiteX119" fmla="*/ 4057650 w 4076700"/>
              <a:gd name="connsiteY119" fmla="*/ 1511300 h 1536700"/>
              <a:gd name="connsiteX120" fmla="*/ 4076700 w 4076700"/>
              <a:gd name="connsiteY120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076700" h="1536700">
                <a:moveTo>
                  <a:pt x="0" y="438150"/>
                </a:moveTo>
                <a:cubicBezTo>
                  <a:pt x="19050" y="436033"/>
                  <a:pt x="38555" y="436449"/>
                  <a:pt x="57150" y="431800"/>
                </a:cubicBezTo>
                <a:cubicBezTo>
                  <a:pt x="64554" y="429949"/>
                  <a:pt x="69054" y="421780"/>
                  <a:pt x="76200" y="419100"/>
                </a:cubicBezTo>
                <a:cubicBezTo>
                  <a:pt x="86306" y="415310"/>
                  <a:pt x="97414" y="415091"/>
                  <a:pt x="107950" y="412750"/>
                </a:cubicBezTo>
                <a:cubicBezTo>
                  <a:pt x="116469" y="410857"/>
                  <a:pt x="124959" y="408798"/>
                  <a:pt x="133350" y="406400"/>
                </a:cubicBezTo>
                <a:cubicBezTo>
                  <a:pt x="139786" y="404561"/>
                  <a:pt x="145942" y="401811"/>
                  <a:pt x="152400" y="400050"/>
                </a:cubicBezTo>
                <a:cubicBezTo>
                  <a:pt x="169239" y="395457"/>
                  <a:pt x="186641" y="392870"/>
                  <a:pt x="203200" y="387350"/>
                </a:cubicBezTo>
                <a:cubicBezTo>
                  <a:pt x="209550" y="385233"/>
                  <a:pt x="215648" y="382100"/>
                  <a:pt x="222250" y="381000"/>
                </a:cubicBezTo>
                <a:cubicBezTo>
                  <a:pt x="241156" y="377849"/>
                  <a:pt x="260311" y="376385"/>
                  <a:pt x="279400" y="374650"/>
                </a:cubicBezTo>
                <a:cubicBezTo>
                  <a:pt x="374800" y="365977"/>
                  <a:pt x="404097" y="366544"/>
                  <a:pt x="514350" y="361950"/>
                </a:cubicBezTo>
                <a:cubicBezTo>
                  <a:pt x="537633" y="359833"/>
                  <a:pt x="561056" y="358906"/>
                  <a:pt x="584200" y="355600"/>
                </a:cubicBezTo>
                <a:cubicBezTo>
                  <a:pt x="606545" y="352408"/>
                  <a:pt x="602179" y="346611"/>
                  <a:pt x="622300" y="336550"/>
                </a:cubicBezTo>
                <a:cubicBezTo>
                  <a:pt x="674922" y="310239"/>
                  <a:pt x="634629" y="333987"/>
                  <a:pt x="673100" y="317500"/>
                </a:cubicBezTo>
                <a:cubicBezTo>
                  <a:pt x="681801" y="313771"/>
                  <a:pt x="689799" y="308529"/>
                  <a:pt x="698500" y="304800"/>
                </a:cubicBezTo>
                <a:cubicBezTo>
                  <a:pt x="715098" y="297687"/>
                  <a:pt x="725048" y="297471"/>
                  <a:pt x="742950" y="292100"/>
                </a:cubicBezTo>
                <a:cubicBezTo>
                  <a:pt x="755772" y="288253"/>
                  <a:pt x="769911" y="286826"/>
                  <a:pt x="781050" y="279400"/>
                </a:cubicBezTo>
                <a:cubicBezTo>
                  <a:pt x="787400" y="275167"/>
                  <a:pt x="792928" y="269308"/>
                  <a:pt x="800100" y="266700"/>
                </a:cubicBezTo>
                <a:cubicBezTo>
                  <a:pt x="816504" y="260735"/>
                  <a:pt x="850900" y="254000"/>
                  <a:pt x="850900" y="254000"/>
                </a:cubicBezTo>
                <a:cubicBezTo>
                  <a:pt x="857250" y="249767"/>
                  <a:pt x="863124" y="244713"/>
                  <a:pt x="869950" y="241300"/>
                </a:cubicBezTo>
                <a:cubicBezTo>
                  <a:pt x="885136" y="233707"/>
                  <a:pt x="904263" y="227746"/>
                  <a:pt x="920750" y="222250"/>
                </a:cubicBezTo>
                <a:cubicBezTo>
                  <a:pt x="956940" y="186060"/>
                  <a:pt x="920428" y="216038"/>
                  <a:pt x="965200" y="196850"/>
                </a:cubicBezTo>
                <a:cubicBezTo>
                  <a:pt x="972215" y="193844"/>
                  <a:pt x="977424" y="187563"/>
                  <a:pt x="984250" y="184150"/>
                </a:cubicBezTo>
                <a:cubicBezTo>
                  <a:pt x="990237" y="181157"/>
                  <a:pt x="997313" y="180793"/>
                  <a:pt x="1003300" y="177800"/>
                </a:cubicBezTo>
                <a:cubicBezTo>
                  <a:pt x="1010126" y="174387"/>
                  <a:pt x="1015376" y="168200"/>
                  <a:pt x="1022350" y="165100"/>
                </a:cubicBezTo>
                <a:cubicBezTo>
                  <a:pt x="1034583" y="159663"/>
                  <a:pt x="1047750" y="156633"/>
                  <a:pt x="1060450" y="152400"/>
                </a:cubicBezTo>
                <a:cubicBezTo>
                  <a:pt x="1066800" y="150283"/>
                  <a:pt x="1073931" y="149763"/>
                  <a:pt x="1079500" y="146050"/>
                </a:cubicBezTo>
                <a:cubicBezTo>
                  <a:pt x="1095291" y="135522"/>
                  <a:pt x="1105535" y="127556"/>
                  <a:pt x="1123950" y="120650"/>
                </a:cubicBezTo>
                <a:cubicBezTo>
                  <a:pt x="1132122" y="117586"/>
                  <a:pt x="1140883" y="116417"/>
                  <a:pt x="1149350" y="114300"/>
                </a:cubicBezTo>
                <a:cubicBezTo>
                  <a:pt x="1155700" y="110067"/>
                  <a:pt x="1161426" y="104700"/>
                  <a:pt x="1168400" y="101600"/>
                </a:cubicBezTo>
                <a:cubicBezTo>
                  <a:pt x="1180633" y="96163"/>
                  <a:pt x="1195361" y="96326"/>
                  <a:pt x="1206500" y="88900"/>
                </a:cubicBezTo>
                <a:cubicBezTo>
                  <a:pt x="1212850" y="84667"/>
                  <a:pt x="1218576" y="79300"/>
                  <a:pt x="1225550" y="76200"/>
                </a:cubicBezTo>
                <a:cubicBezTo>
                  <a:pt x="1237783" y="70763"/>
                  <a:pt x="1250950" y="67733"/>
                  <a:pt x="1263650" y="63500"/>
                </a:cubicBezTo>
                <a:lnTo>
                  <a:pt x="1282700" y="57150"/>
                </a:lnTo>
                <a:lnTo>
                  <a:pt x="1320800" y="44450"/>
                </a:lnTo>
                <a:cubicBezTo>
                  <a:pt x="1327150" y="42333"/>
                  <a:pt x="1333356" y="39723"/>
                  <a:pt x="1339850" y="38100"/>
                </a:cubicBezTo>
                <a:cubicBezTo>
                  <a:pt x="1348317" y="35983"/>
                  <a:pt x="1356859" y="34148"/>
                  <a:pt x="1365250" y="31750"/>
                </a:cubicBezTo>
                <a:cubicBezTo>
                  <a:pt x="1371686" y="29911"/>
                  <a:pt x="1377766" y="26852"/>
                  <a:pt x="1384300" y="25400"/>
                </a:cubicBezTo>
                <a:cubicBezTo>
                  <a:pt x="1422245" y="16968"/>
                  <a:pt x="1459647" y="15946"/>
                  <a:pt x="1498600" y="12700"/>
                </a:cubicBezTo>
                <a:cubicBezTo>
                  <a:pt x="1509183" y="10583"/>
                  <a:pt x="1519879" y="8968"/>
                  <a:pt x="1530350" y="6350"/>
                </a:cubicBezTo>
                <a:cubicBezTo>
                  <a:pt x="1536844" y="4727"/>
                  <a:pt x="1542707" y="0"/>
                  <a:pt x="1549400" y="0"/>
                </a:cubicBezTo>
                <a:cubicBezTo>
                  <a:pt x="1604474" y="0"/>
                  <a:pt x="1659467" y="4233"/>
                  <a:pt x="1714500" y="6350"/>
                </a:cubicBezTo>
                <a:cubicBezTo>
                  <a:pt x="1722967" y="8467"/>
                  <a:pt x="1731621" y="9940"/>
                  <a:pt x="1739900" y="12700"/>
                </a:cubicBezTo>
                <a:cubicBezTo>
                  <a:pt x="1756229" y="18143"/>
                  <a:pt x="1781560" y="29248"/>
                  <a:pt x="1797050" y="38100"/>
                </a:cubicBezTo>
                <a:cubicBezTo>
                  <a:pt x="1803676" y="41886"/>
                  <a:pt x="1809274" y="47387"/>
                  <a:pt x="1816100" y="50800"/>
                </a:cubicBezTo>
                <a:cubicBezTo>
                  <a:pt x="1822087" y="53793"/>
                  <a:pt x="1829163" y="54157"/>
                  <a:pt x="1835150" y="57150"/>
                </a:cubicBezTo>
                <a:cubicBezTo>
                  <a:pt x="1841976" y="60563"/>
                  <a:pt x="1847226" y="66750"/>
                  <a:pt x="1854200" y="69850"/>
                </a:cubicBezTo>
                <a:cubicBezTo>
                  <a:pt x="1866433" y="75287"/>
                  <a:pt x="1881161" y="75124"/>
                  <a:pt x="1892300" y="82550"/>
                </a:cubicBezTo>
                <a:cubicBezTo>
                  <a:pt x="1898650" y="86783"/>
                  <a:pt x="1904524" y="91837"/>
                  <a:pt x="1911350" y="95250"/>
                </a:cubicBezTo>
                <a:cubicBezTo>
                  <a:pt x="1929022" y="104086"/>
                  <a:pt x="1963418" y="114723"/>
                  <a:pt x="1981200" y="120650"/>
                </a:cubicBezTo>
                <a:lnTo>
                  <a:pt x="2000250" y="127000"/>
                </a:lnTo>
                <a:cubicBezTo>
                  <a:pt x="2006600" y="129117"/>
                  <a:pt x="2012806" y="131727"/>
                  <a:pt x="2019300" y="133350"/>
                </a:cubicBezTo>
                <a:cubicBezTo>
                  <a:pt x="2039316" y="138354"/>
                  <a:pt x="2045530" y="139218"/>
                  <a:pt x="2063750" y="146050"/>
                </a:cubicBezTo>
                <a:cubicBezTo>
                  <a:pt x="2074423" y="150052"/>
                  <a:pt x="2085305" y="153652"/>
                  <a:pt x="2095500" y="158750"/>
                </a:cubicBezTo>
                <a:cubicBezTo>
                  <a:pt x="2102326" y="162163"/>
                  <a:pt x="2107535" y="168444"/>
                  <a:pt x="2114550" y="171450"/>
                </a:cubicBezTo>
                <a:cubicBezTo>
                  <a:pt x="2122572" y="174888"/>
                  <a:pt x="2131671" y="175040"/>
                  <a:pt x="2139950" y="177800"/>
                </a:cubicBezTo>
                <a:cubicBezTo>
                  <a:pt x="2149838" y="181096"/>
                  <a:pt x="2177374" y="193878"/>
                  <a:pt x="2190750" y="196850"/>
                </a:cubicBezTo>
                <a:cubicBezTo>
                  <a:pt x="2203319" y="199643"/>
                  <a:pt x="2216281" y="200407"/>
                  <a:pt x="2228850" y="203200"/>
                </a:cubicBezTo>
                <a:cubicBezTo>
                  <a:pt x="2249470" y="207782"/>
                  <a:pt x="2252394" y="213290"/>
                  <a:pt x="2273300" y="222250"/>
                </a:cubicBezTo>
                <a:cubicBezTo>
                  <a:pt x="2279452" y="224887"/>
                  <a:pt x="2286499" y="225349"/>
                  <a:pt x="2292350" y="228600"/>
                </a:cubicBezTo>
                <a:cubicBezTo>
                  <a:pt x="2305693" y="236013"/>
                  <a:pt x="2315642" y="250298"/>
                  <a:pt x="2330450" y="254000"/>
                </a:cubicBezTo>
                <a:lnTo>
                  <a:pt x="2355850" y="260350"/>
                </a:lnTo>
                <a:cubicBezTo>
                  <a:pt x="2400182" y="304682"/>
                  <a:pt x="2351064" y="261244"/>
                  <a:pt x="2393950" y="285750"/>
                </a:cubicBezTo>
                <a:cubicBezTo>
                  <a:pt x="2403139" y="291001"/>
                  <a:pt x="2410161" y="299549"/>
                  <a:pt x="2419350" y="304800"/>
                </a:cubicBezTo>
                <a:cubicBezTo>
                  <a:pt x="2425162" y="308121"/>
                  <a:pt x="2432413" y="308157"/>
                  <a:pt x="2438400" y="311150"/>
                </a:cubicBezTo>
                <a:cubicBezTo>
                  <a:pt x="2445226" y="314563"/>
                  <a:pt x="2450624" y="320437"/>
                  <a:pt x="2457450" y="323850"/>
                </a:cubicBezTo>
                <a:cubicBezTo>
                  <a:pt x="2463437" y="326843"/>
                  <a:pt x="2470513" y="327207"/>
                  <a:pt x="2476500" y="330200"/>
                </a:cubicBezTo>
                <a:cubicBezTo>
                  <a:pt x="2522322" y="353111"/>
                  <a:pt x="2465287" y="333335"/>
                  <a:pt x="2520950" y="355600"/>
                </a:cubicBezTo>
                <a:cubicBezTo>
                  <a:pt x="2533379" y="360572"/>
                  <a:pt x="2546350" y="364067"/>
                  <a:pt x="2559050" y="368300"/>
                </a:cubicBezTo>
                <a:cubicBezTo>
                  <a:pt x="2565400" y="370417"/>
                  <a:pt x="2572531" y="370937"/>
                  <a:pt x="2578100" y="374650"/>
                </a:cubicBezTo>
                <a:cubicBezTo>
                  <a:pt x="2590800" y="383117"/>
                  <a:pt x="2601720" y="395223"/>
                  <a:pt x="2616200" y="400050"/>
                </a:cubicBezTo>
                <a:cubicBezTo>
                  <a:pt x="2622550" y="402167"/>
                  <a:pt x="2629263" y="403407"/>
                  <a:pt x="2635250" y="406400"/>
                </a:cubicBezTo>
                <a:cubicBezTo>
                  <a:pt x="2642076" y="409813"/>
                  <a:pt x="2647474" y="415687"/>
                  <a:pt x="2654300" y="419100"/>
                </a:cubicBezTo>
                <a:cubicBezTo>
                  <a:pt x="2660287" y="422093"/>
                  <a:pt x="2667198" y="422813"/>
                  <a:pt x="2673350" y="425450"/>
                </a:cubicBezTo>
                <a:cubicBezTo>
                  <a:pt x="2682051" y="429179"/>
                  <a:pt x="2689961" y="434634"/>
                  <a:pt x="2698750" y="438150"/>
                </a:cubicBezTo>
                <a:cubicBezTo>
                  <a:pt x="2711179" y="443122"/>
                  <a:pt x="2725711" y="443424"/>
                  <a:pt x="2736850" y="450850"/>
                </a:cubicBezTo>
                <a:cubicBezTo>
                  <a:pt x="2743200" y="455083"/>
                  <a:pt x="2749074" y="460137"/>
                  <a:pt x="2755900" y="463550"/>
                </a:cubicBezTo>
                <a:cubicBezTo>
                  <a:pt x="2766050" y="468625"/>
                  <a:pt x="2790855" y="473537"/>
                  <a:pt x="2800350" y="476250"/>
                </a:cubicBezTo>
                <a:cubicBezTo>
                  <a:pt x="2806786" y="478089"/>
                  <a:pt x="2813413" y="479607"/>
                  <a:pt x="2819400" y="482600"/>
                </a:cubicBezTo>
                <a:cubicBezTo>
                  <a:pt x="2826226" y="486013"/>
                  <a:pt x="2831624" y="491887"/>
                  <a:pt x="2838450" y="495300"/>
                </a:cubicBezTo>
                <a:cubicBezTo>
                  <a:pt x="2844437" y="498293"/>
                  <a:pt x="2851513" y="498657"/>
                  <a:pt x="2857500" y="501650"/>
                </a:cubicBezTo>
                <a:cubicBezTo>
                  <a:pt x="2901353" y="523576"/>
                  <a:pt x="2849087" y="507484"/>
                  <a:pt x="2901950" y="520700"/>
                </a:cubicBezTo>
                <a:cubicBezTo>
                  <a:pt x="2908300" y="524933"/>
                  <a:pt x="2913985" y="530394"/>
                  <a:pt x="2921000" y="533400"/>
                </a:cubicBezTo>
                <a:cubicBezTo>
                  <a:pt x="2929022" y="536838"/>
                  <a:pt x="2938009" y="537352"/>
                  <a:pt x="2946400" y="539750"/>
                </a:cubicBezTo>
                <a:cubicBezTo>
                  <a:pt x="2952836" y="541589"/>
                  <a:pt x="2959298" y="543463"/>
                  <a:pt x="2965450" y="546100"/>
                </a:cubicBezTo>
                <a:cubicBezTo>
                  <a:pt x="2974151" y="549829"/>
                  <a:pt x="2982061" y="555284"/>
                  <a:pt x="2990850" y="558800"/>
                </a:cubicBezTo>
                <a:cubicBezTo>
                  <a:pt x="3003279" y="563772"/>
                  <a:pt x="3017811" y="564074"/>
                  <a:pt x="3028950" y="571500"/>
                </a:cubicBezTo>
                <a:cubicBezTo>
                  <a:pt x="3055262" y="589041"/>
                  <a:pt x="3040596" y="582349"/>
                  <a:pt x="3073400" y="590550"/>
                </a:cubicBezTo>
                <a:cubicBezTo>
                  <a:pt x="3079750" y="594783"/>
                  <a:pt x="3085624" y="599837"/>
                  <a:pt x="3092450" y="603250"/>
                </a:cubicBezTo>
                <a:cubicBezTo>
                  <a:pt x="3120297" y="617174"/>
                  <a:pt x="3126207" y="616351"/>
                  <a:pt x="3155950" y="622300"/>
                </a:cubicBezTo>
                <a:cubicBezTo>
                  <a:pt x="3162300" y="626533"/>
                  <a:pt x="3168026" y="631900"/>
                  <a:pt x="3175000" y="635000"/>
                </a:cubicBezTo>
                <a:cubicBezTo>
                  <a:pt x="3187233" y="640437"/>
                  <a:pt x="3213100" y="647700"/>
                  <a:pt x="3213100" y="647700"/>
                </a:cubicBezTo>
                <a:cubicBezTo>
                  <a:pt x="3219450" y="654050"/>
                  <a:pt x="3225061" y="661237"/>
                  <a:pt x="3232150" y="666750"/>
                </a:cubicBezTo>
                <a:cubicBezTo>
                  <a:pt x="3244198" y="676121"/>
                  <a:pt x="3257550" y="683683"/>
                  <a:pt x="3270250" y="692150"/>
                </a:cubicBezTo>
                <a:cubicBezTo>
                  <a:pt x="3276600" y="696383"/>
                  <a:pt x="3283904" y="699454"/>
                  <a:pt x="3289300" y="704850"/>
                </a:cubicBezTo>
                <a:cubicBezTo>
                  <a:pt x="3304117" y="719667"/>
                  <a:pt x="3316315" y="737677"/>
                  <a:pt x="3333750" y="749300"/>
                </a:cubicBezTo>
                <a:cubicBezTo>
                  <a:pt x="3381048" y="780832"/>
                  <a:pt x="3322957" y="740306"/>
                  <a:pt x="3371850" y="781050"/>
                </a:cubicBezTo>
                <a:cubicBezTo>
                  <a:pt x="3377713" y="785936"/>
                  <a:pt x="3385196" y="788680"/>
                  <a:pt x="3390900" y="793750"/>
                </a:cubicBezTo>
                <a:cubicBezTo>
                  <a:pt x="3404324" y="805682"/>
                  <a:pt x="3414632" y="821074"/>
                  <a:pt x="3429000" y="831850"/>
                </a:cubicBezTo>
                <a:cubicBezTo>
                  <a:pt x="3460505" y="855479"/>
                  <a:pt x="3445594" y="845029"/>
                  <a:pt x="3473450" y="863600"/>
                </a:cubicBezTo>
                <a:cubicBezTo>
                  <a:pt x="3477683" y="869950"/>
                  <a:pt x="3480754" y="877254"/>
                  <a:pt x="3486150" y="882650"/>
                </a:cubicBezTo>
                <a:cubicBezTo>
                  <a:pt x="3493634" y="890134"/>
                  <a:pt x="3503515" y="894812"/>
                  <a:pt x="3511550" y="901700"/>
                </a:cubicBezTo>
                <a:cubicBezTo>
                  <a:pt x="3518368" y="907544"/>
                  <a:pt x="3523842" y="914836"/>
                  <a:pt x="3530600" y="920750"/>
                </a:cubicBezTo>
                <a:cubicBezTo>
                  <a:pt x="3540800" y="929675"/>
                  <a:pt x="3552766" y="936566"/>
                  <a:pt x="3562350" y="946150"/>
                </a:cubicBezTo>
                <a:cubicBezTo>
                  <a:pt x="3567746" y="951546"/>
                  <a:pt x="3569654" y="959804"/>
                  <a:pt x="3575050" y="965200"/>
                </a:cubicBezTo>
                <a:cubicBezTo>
                  <a:pt x="3580446" y="970596"/>
                  <a:pt x="3588995" y="972227"/>
                  <a:pt x="3594100" y="977900"/>
                </a:cubicBezTo>
                <a:cubicBezTo>
                  <a:pt x="3608260" y="993633"/>
                  <a:pt x="3617233" y="1013733"/>
                  <a:pt x="3632200" y="1028700"/>
                </a:cubicBezTo>
                <a:lnTo>
                  <a:pt x="3714750" y="1111250"/>
                </a:lnTo>
                <a:lnTo>
                  <a:pt x="3752850" y="1149350"/>
                </a:lnTo>
                <a:cubicBezTo>
                  <a:pt x="3759200" y="1155700"/>
                  <a:pt x="3764428" y="1163419"/>
                  <a:pt x="3771900" y="1168400"/>
                </a:cubicBezTo>
                <a:lnTo>
                  <a:pt x="3790950" y="1181100"/>
                </a:lnTo>
                <a:cubicBezTo>
                  <a:pt x="3795183" y="1187450"/>
                  <a:pt x="3798580" y="1194446"/>
                  <a:pt x="3803650" y="1200150"/>
                </a:cubicBezTo>
                <a:lnTo>
                  <a:pt x="3867150" y="1263650"/>
                </a:lnTo>
                <a:lnTo>
                  <a:pt x="3886200" y="1282700"/>
                </a:lnTo>
                <a:cubicBezTo>
                  <a:pt x="3892550" y="1289050"/>
                  <a:pt x="3900269" y="1294278"/>
                  <a:pt x="3905250" y="1301750"/>
                </a:cubicBezTo>
                <a:cubicBezTo>
                  <a:pt x="3912461" y="1312567"/>
                  <a:pt x="3929124" y="1338324"/>
                  <a:pt x="3937000" y="1346200"/>
                </a:cubicBezTo>
                <a:cubicBezTo>
                  <a:pt x="3995791" y="1404991"/>
                  <a:pt x="3912683" y="1305130"/>
                  <a:pt x="3975100" y="1377950"/>
                </a:cubicBezTo>
                <a:cubicBezTo>
                  <a:pt x="4032285" y="1444665"/>
                  <a:pt x="3960388" y="1363704"/>
                  <a:pt x="4006850" y="1428750"/>
                </a:cubicBezTo>
                <a:cubicBezTo>
                  <a:pt x="4012070" y="1436058"/>
                  <a:pt x="4019550" y="1441450"/>
                  <a:pt x="4025900" y="1447800"/>
                </a:cubicBezTo>
                <a:cubicBezTo>
                  <a:pt x="4037542" y="1482727"/>
                  <a:pt x="4025255" y="1451433"/>
                  <a:pt x="4044950" y="1485900"/>
                </a:cubicBezTo>
                <a:cubicBezTo>
                  <a:pt x="4049646" y="1494119"/>
                  <a:pt x="4052954" y="1503081"/>
                  <a:pt x="4057650" y="1511300"/>
                </a:cubicBezTo>
                <a:cubicBezTo>
                  <a:pt x="4067224" y="1528054"/>
                  <a:pt x="4066831" y="1526831"/>
                  <a:pt x="4076700" y="153670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93" name="Полилиния 292"/>
          <p:cNvSpPr/>
          <p:nvPr/>
        </p:nvSpPr>
        <p:spPr>
          <a:xfrm>
            <a:off x="11443845" y="4010026"/>
            <a:ext cx="4564360" cy="3550340"/>
          </a:xfrm>
          <a:custGeom>
            <a:avLst/>
            <a:gdLst>
              <a:gd name="connsiteX0" fmla="*/ 0 w 2326409"/>
              <a:gd name="connsiteY0" fmla="*/ 1809750 h 1809750"/>
              <a:gd name="connsiteX1" fmla="*/ 23813 w 2326409"/>
              <a:gd name="connsiteY1" fmla="*/ 1804987 h 1809750"/>
              <a:gd name="connsiteX2" fmla="*/ 52388 w 2326409"/>
              <a:gd name="connsiteY2" fmla="*/ 1785937 h 1809750"/>
              <a:gd name="connsiteX3" fmla="*/ 80963 w 2326409"/>
              <a:gd name="connsiteY3" fmla="*/ 1776412 h 1809750"/>
              <a:gd name="connsiteX4" fmla="*/ 119063 w 2326409"/>
              <a:gd name="connsiteY4" fmla="*/ 1766887 h 1809750"/>
              <a:gd name="connsiteX5" fmla="*/ 147638 w 2326409"/>
              <a:gd name="connsiteY5" fmla="*/ 1757362 h 1809750"/>
              <a:gd name="connsiteX6" fmla="*/ 352425 w 2326409"/>
              <a:gd name="connsiteY6" fmla="*/ 1738312 h 1809750"/>
              <a:gd name="connsiteX7" fmla="*/ 366713 w 2326409"/>
              <a:gd name="connsiteY7" fmla="*/ 1733550 h 1809750"/>
              <a:gd name="connsiteX8" fmla="*/ 395288 w 2326409"/>
              <a:gd name="connsiteY8" fmla="*/ 1714500 h 1809750"/>
              <a:gd name="connsiteX9" fmla="*/ 409575 w 2326409"/>
              <a:gd name="connsiteY9" fmla="*/ 1709737 h 1809750"/>
              <a:gd name="connsiteX10" fmla="*/ 423863 w 2326409"/>
              <a:gd name="connsiteY10" fmla="*/ 1700212 h 1809750"/>
              <a:gd name="connsiteX11" fmla="*/ 452438 w 2326409"/>
              <a:gd name="connsiteY11" fmla="*/ 1690687 h 1809750"/>
              <a:gd name="connsiteX12" fmla="*/ 495300 w 2326409"/>
              <a:gd name="connsiteY12" fmla="*/ 1666875 h 1809750"/>
              <a:gd name="connsiteX13" fmla="*/ 523875 w 2326409"/>
              <a:gd name="connsiteY13" fmla="*/ 1647825 h 1809750"/>
              <a:gd name="connsiteX14" fmla="*/ 552450 w 2326409"/>
              <a:gd name="connsiteY14" fmla="*/ 1633537 h 1809750"/>
              <a:gd name="connsiteX15" fmla="*/ 566738 w 2326409"/>
              <a:gd name="connsiteY15" fmla="*/ 1619250 h 1809750"/>
              <a:gd name="connsiteX16" fmla="*/ 600075 w 2326409"/>
              <a:gd name="connsiteY16" fmla="*/ 1600200 h 1809750"/>
              <a:gd name="connsiteX17" fmla="*/ 633413 w 2326409"/>
              <a:gd name="connsiteY17" fmla="*/ 1576387 h 1809750"/>
              <a:gd name="connsiteX18" fmla="*/ 652463 w 2326409"/>
              <a:gd name="connsiteY18" fmla="*/ 1571625 h 1809750"/>
              <a:gd name="connsiteX19" fmla="*/ 666750 w 2326409"/>
              <a:gd name="connsiteY19" fmla="*/ 1557337 h 1809750"/>
              <a:gd name="connsiteX20" fmla="*/ 695325 w 2326409"/>
              <a:gd name="connsiteY20" fmla="*/ 1543050 h 1809750"/>
              <a:gd name="connsiteX21" fmla="*/ 709613 w 2326409"/>
              <a:gd name="connsiteY21" fmla="*/ 1528762 h 1809750"/>
              <a:gd name="connsiteX22" fmla="*/ 738188 w 2326409"/>
              <a:gd name="connsiteY22" fmla="*/ 1504950 h 1809750"/>
              <a:gd name="connsiteX23" fmla="*/ 742950 w 2326409"/>
              <a:gd name="connsiteY23" fmla="*/ 1490662 h 1809750"/>
              <a:gd name="connsiteX24" fmla="*/ 757238 w 2326409"/>
              <a:gd name="connsiteY24" fmla="*/ 1481137 h 1809750"/>
              <a:gd name="connsiteX25" fmla="*/ 766763 w 2326409"/>
              <a:gd name="connsiteY25" fmla="*/ 1466850 h 1809750"/>
              <a:gd name="connsiteX26" fmla="*/ 781050 w 2326409"/>
              <a:gd name="connsiteY26" fmla="*/ 1447800 h 1809750"/>
              <a:gd name="connsiteX27" fmla="*/ 800100 w 2326409"/>
              <a:gd name="connsiteY27" fmla="*/ 1419225 h 1809750"/>
              <a:gd name="connsiteX28" fmla="*/ 814388 w 2326409"/>
              <a:gd name="connsiteY28" fmla="*/ 1404937 h 1809750"/>
              <a:gd name="connsiteX29" fmla="*/ 838200 w 2326409"/>
              <a:gd name="connsiteY29" fmla="*/ 1381125 h 1809750"/>
              <a:gd name="connsiteX30" fmla="*/ 862013 w 2326409"/>
              <a:gd name="connsiteY30" fmla="*/ 1338262 h 1809750"/>
              <a:gd name="connsiteX31" fmla="*/ 890588 w 2326409"/>
              <a:gd name="connsiteY31" fmla="*/ 1314450 h 1809750"/>
              <a:gd name="connsiteX32" fmla="*/ 900113 w 2326409"/>
              <a:gd name="connsiteY32" fmla="*/ 1300162 h 1809750"/>
              <a:gd name="connsiteX33" fmla="*/ 928688 w 2326409"/>
              <a:gd name="connsiteY33" fmla="*/ 1281112 h 1809750"/>
              <a:gd name="connsiteX34" fmla="*/ 957263 w 2326409"/>
              <a:gd name="connsiteY34" fmla="*/ 1262062 h 1809750"/>
              <a:gd name="connsiteX35" fmla="*/ 971550 w 2326409"/>
              <a:gd name="connsiteY35" fmla="*/ 1257300 h 1809750"/>
              <a:gd name="connsiteX36" fmla="*/ 981075 w 2326409"/>
              <a:gd name="connsiteY36" fmla="*/ 1243012 h 1809750"/>
              <a:gd name="connsiteX37" fmla="*/ 995363 w 2326409"/>
              <a:gd name="connsiteY37" fmla="*/ 1238250 h 1809750"/>
              <a:gd name="connsiteX38" fmla="*/ 1023938 w 2326409"/>
              <a:gd name="connsiteY38" fmla="*/ 1219200 h 1809750"/>
              <a:gd name="connsiteX39" fmla="*/ 1038225 w 2326409"/>
              <a:gd name="connsiteY39" fmla="*/ 1214437 h 1809750"/>
              <a:gd name="connsiteX40" fmla="*/ 1081088 w 2326409"/>
              <a:gd name="connsiteY40" fmla="*/ 1190625 h 1809750"/>
              <a:gd name="connsiteX41" fmla="*/ 1109663 w 2326409"/>
              <a:gd name="connsiteY41" fmla="*/ 1176337 h 1809750"/>
              <a:gd name="connsiteX42" fmla="*/ 1128713 w 2326409"/>
              <a:gd name="connsiteY42" fmla="*/ 1166812 h 1809750"/>
              <a:gd name="connsiteX43" fmla="*/ 1157288 w 2326409"/>
              <a:gd name="connsiteY43" fmla="*/ 1157287 h 1809750"/>
              <a:gd name="connsiteX44" fmla="*/ 1171575 w 2326409"/>
              <a:gd name="connsiteY44" fmla="*/ 1152525 h 1809750"/>
              <a:gd name="connsiteX45" fmla="*/ 1185863 w 2326409"/>
              <a:gd name="connsiteY45" fmla="*/ 1147762 h 1809750"/>
              <a:gd name="connsiteX46" fmla="*/ 1204913 w 2326409"/>
              <a:gd name="connsiteY46" fmla="*/ 1143000 h 1809750"/>
              <a:gd name="connsiteX47" fmla="*/ 1233488 w 2326409"/>
              <a:gd name="connsiteY47" fmla="*/ 1133475 h 1809750"/>
              <a:gd name="connsiteX48" fmla="*/ 1247775 w 2326409"/>
              <a:gd name="connsiteY48" fmla="*/ 1128712 h 1809750"/>
              <a:gd name="connsiteX49" fmla="*/ 1281113 w 2326409"/>
              <a:gd name="connsiteY49" fmla="*/ 1119187 h 1809750"/>
              <a:gd name="connsiteX50" fmla="*/ 1300163 w 2326409"/>
              <a:gd name="connsiteY50" fmla="*/ 1114425 h 1809750"/>
              <a:gd name="connsiteX51" fmla="*/ 1328738 w 2326409"/>
              <a:gd name="connsiteY51" fmla="*/ 1104900 h 1809750"/>
              <a:gd name="connsiteX52" fmla="*/ 1357313 w 2326409"/>
              <a:gd name="connsiteY52" fmla="*/ 1095375 h 1809750"/>
              <a:gd name="connsiteX53" fmla="*/ 1371600 w 2326409"/>
              <a:gd name="connsiteY53" fmla="*/ 1090612 h 1809750"/>
              <a:gd name="connsiteX54" fmla="*/ 1390650 w 2326409"/>
              <a:gd name="connsiteY54" fmla="*/ 1085850 h 1809750"/>
              <a:gd name="connsiteX55" fmla="*/ 1433513 w 2326409"/>
              <a:gd name="connsiteY55" fmla="*/ 1071562 h 1809750"/>
              <a:gd name="connsiteX56" fmla="*/ 1447800 w 2326409"/>
              <a:gd name="connsiteY56" fmla="*/ 1066800 h 1809750"/>
              <a:gd name="connsiteX57" fmla="*/ 1495425 w 2326409"/>
              <a:gd name="connsiteY57" fmla="*/ 1052512 h 1809750"/>
              <a:gd name="connsiteX58" fmla="*/ 1509713 w 2326409"/>
              <a:gd name="connsiteY58" fmla="*/ 1047750 h 1809750"/>
              <a:gd name="connsiteX59" fmla="*/ 1528763 w 2326409"/>
              <a:gd name="connsiteY59" fmla="*/ 1038225 h 1809750"/>
              <a:gd name="connsiteX60" fmla="*/ 1543050 w 2326409"/>
              <a:gd name="connsiteY60" fmla="*/ 1028700 h 1809750"/>
              <a:gd name="connsiteX61" fmla="*/ 1557338 w 2326409"/>
              <a:gd name="connsiteY61" fmla="*/ 1023937 h 1809750"/>
              <a:gd name="connsiteX62" fmla="*/ 1585913 w 2326409"/>
              <a:gd name="connsiteY62" fmla="*/ 1009650 h 1809750"/>
              <a:gd name="connsiteX63" fmla="*/ 1633538 w 2326409"/>
              <a:gd name="connsiteY63" fmla="*/ 985837 h 1809750"/>
              <a:gd name="connsiteX64" fmla="*/ 1662113 w 2326409"/>
              <a:gd name="connsiteY64" fmla="*/ 966787 h 1809750"/>
              <a:gd name="connsiteX65" fmla="*/ 1704975 w 2326409"/>
              <a:gd name="connsiteY65" fmla="*/ 942975 h 1809750"/>
              <a:gd name="connsiteX66" fmla="*/ 1752600 w 2326409"/>
              <a:gd name="connsiteY66" fmla="*/ 914400 h 1809750"/>
              <a:gd name="connsiteX67" fmla="*/ 1781175 w 2326409"/>
              <a:gd name="connsiteY67" fmla="*/ 900112 h 1809750"/>
              <a:gd name="connsiteX68" fmla="*/ 1795463 w 2326409"/>
              <a:gd name="connsiteY68" fmla="*/ 885825 h 1809750"/>
              <a:gd name="connsiteX69" fmla="*/ 1828800 w 2326409"/>
              <a:gd name="connsiteY69" fmla="*/ 866775 h 1809750"/>
              <a:gd name="connsiteX70" fmla="*/ 1843088 w 2326409"/>
              <a:gd name="connsiteY70" fmla="*/ 852487 h 1809750"/>
              <a:gd name="connsiteX71" fmla="*/ 1857375 w 2326409"/>
              <a:gd name="connsiteY71" fmla="*/ 842962 h 1809750"/>
              <a:gd name="connsiteX72" fmla="*/ 1876425 w 2326409"/>
              <a:gd name="connsiteY72" fmla="*/ 828675 h 1809750"/>
              <a:gd name="connsiteX73" fmla="*/ 1890713 w 2326409"/>
              <a:gd name="connsiteY73" fmla="*/ 814387 h 1809750"/>
              <a:gd name="connsiteX74" fmla="*/ 1919288 w 2326409"/>
              <a:gd name="connsiteY74" fmla="*/ 800100 h 1809750"/>
              <a:gd name="connsiteX75" fmla="*/ 1952625 w 2326409"/>
              <a:gd name="connsiteY75" fmla="*/ 776287 h 1809750"/>
              <a:gd name="connsiteX76" fmla="*/ 1971675 w 2326409"/>
              <a:gd name="connsiteY76" fmla="*/ 762000 h 1809750"/>
              <a:gd name="connsiteX77" fmla="*/ 2014538 w 2326409"/>
              <a:gd name="connsiteY77" fmla="*/ 733425 h 1809750"/>
              <a:gd name="connsiteX78" fmla="*/ 2028825 w 2326409"/>
              <a:gd name="connsiteY78" fmla="*/ 723900 h 1809750"/>
              <a:gd name="connsiteX79" fmla="*/ 2076450 w 2326409"/>
              <a:gd name="connsiteY79" fmla="*/ 690562 h 1809750"/>
              <a:gd name="connsiteX80" fmla="*/ 2090738 w 2326409"/>
              <a:gd name="connsiteY80" fmla="*/ 681037 h 1809750"/>
              <a:gd name="connsiteX81" fmla="*/ 2105025 w 2326409"/>
              <a:gd name="connsiteY81" fmla="*/ 676275 h 1809750"/>
              <a:gd name="connsiteX82" fmla="*/ 2119313 w 2326409"/>
              <a:gd name="connsiteY82" fmla="*/ 661987 h 1809750"/>
              <a:gd name="connsiteX83" fmla="*/ 2147888 w 2326409"/>
              <a:gd name="connsiteY83" fmla="*/ 642937 h 1809750"/>
              <a:gd name="connsiteX84" fmla="*/ 2181225 w 2326409"/>
              <a:gd name="connsiteY84" fmla="*/ 619125 h 1809750"/>
              <a:gd name="connsiteX85" fmla="*/ 2195513 w 2326409"/>
              <a:gd name="connsiteY85" fmla="*/ 609600 h 1809750"/>
              <a:gd name="connsiteX86" fmla="*/ 2209800 w 2326409"/>
              <a:gd name="connsiteY86" fmla="*/ 595312 h 1809750"/>
              <a:gd name="connsiteX87" fmla="*/ 2228850 w 2326409"/>
              <a:gd name="connsiteY87" fmla="*/ 581025 h 1809750"/>
              <a:gd name="connsiteX88" fmla="*/ 2266950 w 2326409"/>
              <a:gd name="connsiteY88" fmla="*/ 538162 h 1809750"/>
              <a:gd name="connsiteX89" fmla="*/ 2281238 w 2326409"/>
              <a:gd name="connsiteY89" fmla="*/ 523875 h 1809750"/>
              <a:gd name="connsiteX90" fmla="*/ 2286000 w 2326409"/>
              <a:gd name="connsiteY90" fmla="*/ 509587 h 1809750"/>
              <a:gd name="connsiteX91" fmla="*/ 2314575 w 2326409"/>
              <a:gd name="connsiteY91" fmla="*/ 481012 h 1809750"/>
              <a:gd name="connsiteX92" fmla="*/ 2314575 w 2326409"/>
              <a:gd name="connsiteY92" fmla="*/ 314325 h 1809750"/>
              <a:gd name="connsiteX93" fmla="*/ 2305050 w 2326409"/>
              <a:gd name="connsiteY93" fmla="*/ 276225 h 1809750"/>
              <a:gd name="connsiteX94" fmla="*/ 2300288 w 2326409"/>
              <a:gd name="connsiteY94" fmla="*/ 261937 h 1809750"/>
              <a:gd name="connsiteX95" fmla="*/ 2281238 w 2326409"/>
              <a:gd name="connsiteY95" fmla="*/ 228600 h 1809750"/>
              <a:gd name="connsiteX96" fmla="*/ 2266950 w 2326409"/>
              <a:gd name="connsiteY96" fmla="*/ 195262 h 1809750"/>
              <a:gd name="connsiteX97" fmla="*/ 2209800 w 2326409"/>
              <a:gd name="connsiteY97" fmla="*/ 147637 h 1809750"/>
              <a:gd name="connsiteX98" fmla="*/ 2195513 w 2326409"/>
              <a:gd name="connsiteY98" fmla="*/ 133350 h 1809750"/>
              <a:gd name="connsiteX99" fmla="*/ 2181225 w 2326409"/>
              <a:gd name="connsiteY99" fmla="*/ 123825 h 1809750"/>
              <a:gd name="connsiteX100" fmla="*/ 2162175 w 2326409"/>
              <a:gd name="connsiteY100" fmla="*/ 109537 h 1809750"/>
              <a:gd name="connsiteX101" fmla="*/ 2147888 w 2326409"/>
              <a:gd name="connsiteY101" fmla="*/ 95250 h 1809750"/>
              <a:gd name="connsiteX102" fmla="*/ 2133600 w 2326409"/>
              <a:gd name="connsiteY102" fmla="*/ 85725 h 1809750"/>
              <a:gd name="connsiteX103" fmla="*/ 2105025 w 2326409"/>
              <a:gd name="connsiteY103" fmla="*/ 57150 h 1809750"/>
              <a:gd name="connsiteX104" fmla="*/ 2057400 w 2326409"/>
              <a:gd name="connsiteY104" fmla="*/ 28575 h 1809750"/>
              <a:gd name="connsiteX105" fmla="*/ 2043113 w 2326409"/>
              <a:gd name="connsiteY105" fmla="*/ 19050 h 1809750"/>
              <a:gd name="connsiteX106" fmla="*/ 2028825 w 2326409"/>
              <a:gd name="connsiteY106" fmla="*/ 14287 h 1809750"/>
              <a:gd name="connsiteX107" fmla="*/ 2014538 w 2326409"/>
              <a:gd name="connsiteY107" fmla="*/ 4762 h 1809750"/>
              <a:gd name="connsiteX108" fmla="*/ 2005013 w 2326409"/>
              <a:gd name="connsiteY108" fmla="*/ 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326409" h="1809750">
                <a:moveTo>
                  <a:pt x="0" y="1809750"/>
                </a:moveTo>
                <a:cubicBezTo>
                  <a:pt x="7938" y="1808162"/>
                  <a:pt x="16444" y="1808337"/>
                  <a:pt x="23813" y="1804987"/>
                </a:cubicBezTo>
                <a:cubicBezTo>
                  <a:pt x="34235" y="1800250"/>
                  <a:pt x="41528" y="1789557"/>
                  <a:pt x="52388" y="1785937"/>
                </a:cubicBezTo>
                <a:cubicBezTo>
                  <a:pt x="61913" y="1782762"/>
                  <a:pt x="71223" y="1778847"/>
                  <a:pt x="80963" y="1776412"/>
                </a:cubicBezTo>
                <a:cubicBezTo>
                  <a:pt x="93663" y="1773237"/>
                  <a:pt x="106644" y="1771027"/>
                  <a:pt x="119063" y="1766887"/>
                </a:cubicBezTo>
                <a:cubicBezTo>
                  <a:pt x="128588" y="1763712"/>
                  <a:pt x="137637" y="1758244"/>
                  <a:pt x="147638" y="1757362"/>
                </a:cubicBezTo>
                <a:cubicBezTo>
                  <a:pt x="323883" y="1741812"/>
                  <a:pt x="255710" y="1749059"/>
                  <a:pt x="352425" y="1738312"/>
                </a:cubicBezTo>
                <a:cubicBezTo>
                  <a:pt x="357188" y="1736725"/>
                  <a:pt x="362325" y="1735988"/>
                  <a:pt x="366713" y="1733550"/>
                </a:cubicBezTo>
                <a:cubicBezTo>
                  <a:pt x="376720" y="1727991"/>
                  <a:pt x="384428" y="1718121"/>
                  <a:pt x="395288" y="1714500"/>
                </a:cubicBezTo>
                <a:cubicBezTo>
                  <a:pt x="400050" y="1712912"/>
                  <a:pt x="405085" y="1711982"/>
                  <a:pt x="409575" y="1709737"/>
                </a:cubicBezTo>
                <a:cubicBezTo>
                  <a:pt x="414695" y="1707177"/>
                  <a:pt x="418632" y="1702537"/>
                  <a:pt x="423863" y="1700212"/>
                </a:cubicBezTo>
                <a:cubicBezTo>
                  <a:pt x="433038" y="1696134"/>
                  <a:pt x="444084" y="1696256"/>
                  <a:pt x="452438" y="1690687"/>
                </a:cubicBezTo>
                <a:cubicBezTo>
                  <a:pt x="485190" y="1668852"/>
                  <a:pt x="470153" y="1675257"/>
                  <a:pt x="495300" y="1666875"/>
                </a:cubicBezTo>
                <a:cubicBezTo>
                  <a:pt x="504825" y="1660525"/>
                  <a:pt x="513015" y="1651445"/>
                  <a:pt x="523875" y="1647825"/>
                </a:cubicBezTo>
                <a:cubicBezTo>
                  <a:pt x="538195" y="1643051"/>
                  <a:pt x="540140" y="1643795"/>
                  <a:pt x="552450" y="1633537"/>
                </a:cubicBezTo>
                <a:cubicBezTo>
                  <a:pt x="557624" y="1629225"/>
                  <a:pt x="561564" y="1623562"/>
                  <a:pt x="566738" y="1619250"/>
                </a:cubicBezTo>
                <a:cubicBezTo>
                  <a:pt x="582473" y="1606138"/>
                  <a:pt x="581437" y="1611849"/>
                  <a:pt x="600075" y="1600200"/>
                </a:cubicBezTo>
                <a:cubicBezTo>
                  <a:pt x="603628" y="1597979"/>
                  <a:pt x="626998" y="1579136"/>
                  <a:pt x="633413" y="1576387"/>
                </a:cubicBezTo>
                <a:cubicBezTo>
                  <a:pt x="639429" y="1573809"/>
                  <a:pt x="646113" y="1573212"/>
                  <a:pt x="652463" y="1571625"/>
                </a:cubicBezTo>
                <a:cubicBezTo>
                  <a:pt x="657225" y="1566862"/>
                  <a:pt x="661146" y="1561073"/>
                  <a:pt x="666750" y="1557337"/>
                </a:cubicBezTo>
                <a:cubicBezTo>
                  <a:pt x="709713" y="1528695"/>
                  <a:pt x="650359" y="1580523"/>
                  <a:pt x="695325" y="1543050"/>
                </a:cubicBezTo>
                <a:cubicBezTo>
                  <a:pt x="700499" y="1538738"/>
                  <a:pt x="704439" y="1533074"/>
                  <a:pt x="709613" y="1528762"/>
                </a:cubicBezTo>
                <a:cubicBezTo>
                  <a:pt x="749405" y="1495602"/>
                  <a:pt x="696435" y="1546700"/>
                  <a:pt x="738188" y="1504950"/>
                </a:cubicBezTo>
                <a:cubicBezTo>
                  <a:pt x="739775" y="1500187"/>
                  <a:pt x="739814" y="1494582"/>
                  <a:pt x="742950" y="1490662"/>
                </a:cubicBezTo>
                <a:cubicBezTo>
                  <a:pt x="746526" y="1486192"/>
                  <a:pt x="753190" y="1485184"/>
                  <a:pt x="757238" y="1481137"/>
                </a:cubicBezTo>
                <a:cubicBezTo>
                  <a:pt x="761285" y="1477090"/>
                  <a:pt x="763436" y="1471508"/>
                  <a:pt x="766763" y="1466850"/>
                </a:cubicBezTo>
                <a:cubicBezTo>
                  <a:pt x="771377" y="1460391"/>
                  <a:pt x="776498" y="1454303"/>
                  <a:pt x="781050" y="1447800"/>
                </a:cubicBezTo>
                <a:cubicBezTo>
                  <a:pt x="787615" y="1438422"/>
                  <a:pt x="792005" y="1427320"/>
                  <a:pt x="800100" y="1419225"/>
                </a:cubicBezTo>
                <a:cubicBezTo>
                  <a:pt x="804863" y="1414462"/>
                  <a:pt x="810076" y="1410111"/>
                  <a:pt x="814388" y="1404937"/>
                </a:cubicBezTo>
                <a:cubicBezTo>
                  <a:pt x="834232" y="1381125"/>
                  <a:pt x="812007" y="1398588"/>
                  <a:pt x="838200" y="1381125"/>
                </a:cubicBezTo>
                <a:cubicBezTo>
                  <a:pt x="843163" y="1366236"/>
                  <a:pt x="847977" y="1347620"/>
                  <a:pt x="862013" y="1338262"/>
                </a:cubicBezTo>
                <a:cubicBezTo>
                  <a:pt x="876059" y="1328898"/>
                  <a:pt x="879131" y="1328199"/>
                  <a:pt x="890588" y="1314450"/>
                </a:cubicBezTo>
                <a:cubicBezTo>
                  <a:pt x="894252" y="1310053"/>
                  <a:pt x="895805" y="1303931"/>
                  <a:pt x="900113" y="1300162"/>
                </a:cubicBezTo>
                <a:cubicBezTo>
                  <a:pt x="908728" y="1292624"/>
                  <a:pt x="919163" y="1287462"/>
                  <a:pt x="928688" y="1281112"/>
                </a:cubicBezTo>
                <a:lnTo>
                  <a:pt x="957263" y="1262062"/>
                </a:lnTo>
                <a:lnTo>
                  <a:pt x="971550" y="1257300"/>
                </a:lnTo>
                <a:cubicBezTo>
                  <a:pt x="974725" y="1252537"/>
                  <a:pt x="976605" y="1246588"/>
                  <a:pt x="981075" y="1243012"/>
                </a:cubicBezTo>
                <a:cubicBezTo>
                  <a:pt x="984995" y="1239876"/>
                  <a:pt x="990975" y="1240688"/>
                  <a:pt x="995363" y="1238250"/>
                </a:cubicBezTo>
                <a:cubicBezTo>
                  <a:pt x="1005370" y="1232691"/>
                  <a:pt x="1013078" y="1222821"/>
                  <a:pt x="1023938" y="1219200"/>
                </a:cubicBezTo>
                <a:cubicBezTo>
                  <a:pt x="1028700" y="1217612"/>
                  <a:pt x="1033837" y="1216875"/>
                  <a:pt x="1038225" y="1214437"/>
                </a:cubicBezTo>
                <a:cubicBezTo>
                  <a:pt x="1087346" y="1187147"/>
                  <a:pt x="1048761" y="1201399"/>
                  <a:pt x="1081088" y="1190625"/>
                </a:cubicBezTo>
                <a:cubicBezTo>
                  <a:pt x="1108542" y="1172321"/>
                  <a:pt x="1082060" y="1188167"/>
                  <a:pt x="1109663" y="1176337"/>
                </a:cubicBezTo>
                <a:cubicBezTo>
                  <a:pt x="1116188" y="1173540"/>
                  <a:pt x="1122121" y="1169449"/>
                  <a:pt x="1128713" y="1166812"/>
                </a:cubicBezTo>
                <a:cubicBezTo>
                  <a:pt x="1138035" y="1163083"/>
                  <a:pt x="1147763" y="1160462"/>
                  <a:pt x="1157288" y="1157287"/>
                </a:cubicBezTo>
                <a:lnTo>
                  <a:pt x="1171575" y="1152525"/>
                </a:lnTo>
                <a:cubicBezTo>
                  <a:pt x="1176338" y="1150937"/>
                  <a:pt x="1180993" y="1148979"/>
                  <a:pt x="1185863" y="1147762"/>
                </a:cubicBezTo>
                <a:cubicBezTo>
                  <a:pt x="1192213" y="1146175"/>
                  <a:pt x="1198644" y="1144881"/>
                  <a:pt x="1204913" y="1143000"/>
                </a:cubicBezTo>
                <a:cubicBezTo>
                  <a:pt x="1214530" y="1140115"/>
                  <a:pt x="1223963" y="1136650"/>
                  <a:pt x="1233488" y="1133475"/>
                </a:cubicBezTo>
                <a:cubicBezTo>
                  <a:pt x="1238250" y="1131887"/>
                  <a:pt x="1242905" y="1129929"/>
                  <a:pt x="1247775" y="1128712"/>
                </a:cubicBezTo>
                <a:cubicBezTo>
                  <a:pt x="1307326" y="1113826"/>
                  <a:pt x="1233287" y="1132851"/>
                  <a:pt x="1281113" y="1119187"/>
                </a:cubicBezTo>
                <a:cubicBezTo>
                  <a:pt x="1287407" y="1117389"/>
                  <a:pt x="1293894" y="1116306"/>
                  <a:pt x="1300163" y="1114425"/>
                </a:cubicBezTo>
                <a:cubicBezTo>
                  <a:pt x="1309780" y="1111540"/>
                  <a:pt x="1319213" y="1108075"/>
                  <a:pt x="1328738" y="1104900"/>
                </a:cubicBezTo>
                <a:lnTo>
                  <a:pt x="1357313" y="1095375"/>
                </a:lnTo>
                <a:cubicBezTo>
                  <a:pt x="1362075" y="1093788"/>
                  <a:pt x="1366730" y="1091829"/>
                  <a:pt x="1371600" y="1090612"/>
                </a:cubicBezTo>
                <a:cubicBezTo>
                  <a:pt x="1377950" y="1089025"/>
                  <a:pt x="1384381" y="1087731"/>
                  <a:pt x="1390650" y="1085850"/>
                </a:cubicBezTo>
                <a:cubicBezTo>
                  <a:pt x="1390683" y="1085840"/>
                  <a:pt x="1426353" y="1073949"/>
                  <a:pt x="1433513" y="1071562"/>
                </a:cubicBezTo>
                <a:cubicBezTo>
                  <a:pt x="1438275" y="1069975"/>
                  <a:pt x="1442930" y="1068018"/>
                  <a:pt x="1447800" y="1066800"/>
                </a:cubicBezTo>
                <a:cubicBezTo>
                  <a:pt x="1476595" y="1059601"/>
                  <a:pt x="1460634" y="1064108"/>
                  <a:pt x="1495425" y="1052512"/>
                </a:cubicBezTo>
                <a:cubicBezTo>
                  <a:pt x="1500188" y="1050925"/>
                  <a:pt x="1505223" y="1049995"/>
                  <a:pt x="1509713" y="1047750"/>
                </a:cubicBezTo>
                <a:cubicBezTo>
                  <a:pt x="1516063" y="1044575"/>
                  <a:pt x="1522599" y="1041747"/>
                  <a:pt x="1528763" y="1038225"/>
                </a:cubicBezTo>
                <a:cubicBezTo>
                  <a:pt x="1533733" y="1035385"/>
                  <a:pt x="1537931" y="1031260"/>
                  <a:pt x="1543050" y="1028700"/>
                </a:cubicBezTo>
                <a:cubicBezTo>
                  <a:pt x="1547540" y="1026455"/>
                  <a:pt x="1552848" y="1026182"/>
                  <a:pt x="1557338" y="1023937"/>
                </a:cubicBezTo>
                <a:cubicBezTo>
                  <a:pt x="1594260" y="1005476"/>
                  <a:pt x="1550006" y="1021617"/>
                  <a:pt x="1585913" y="1009650"/>
                </a:cubicBezTo>
                <a:cubicBezTo>
                  <a:pt x="1619934" y="986969"/>
                  <a:pt x="1603382" y="993377"/>
                  <a:pt x="1633538" y="985837"/>
                </a:cubicBezTo>
                <a:cubicBezTo>
                  <a:pt x="1665244" y="954131"/>
                  <a:pt x="1631098" y="984018"/>
                  <a:pt x="1662113" y="966787"/>
                </a:cubicBezTo>
                <a:cubicBezTo>
                  <a:pt x="1711238" y="939495"/>
                  <a:pt x="1672648" y="953750"/>
                  <a:pt x="1704975" y="942975"/>
                </a:cubicBezTo>
                <a:cubicBezTo>
                  <a:pt x="1774870" y="896378"/>
                  <a:pt x="1701349" y="943686"/>
                  <a:pt x="1752600" y="914400"/>
                </a:cubicBezTo>
                <a:cubicBezTo>
                  <a:pt x="1778451" y="899628"/>
                  <a:pt x="1754980" y="908845"/>
                  <a:pt x="1781175" y="900112"/>
                </a:cubicBezTo>
                <a:cubicBezTo>
                  <a:pt x="1785938" y="895350"/>
                  <a:pt x="1789982" y="889740"/>
                  <a:pt x="1795463" y="885825"/>
                </a:cubicBezTo>
                <a:cubicBezTo>
                  <a:pt x="1828063" y="862540"/>
                  <a:pt x="1801809" y="889268"/>
                  <a:pt x="1828800" y="866775"/>
                </a:cubicBezTo>
                <a:cubicBezTo>
                  <a:pt x="1833974" y="862463"/>
                  <a:pt x="1837914" y="856799"/>
                  <a:pt x="1843088" y="852487"/>
                </a:cubicBezTo>
                <a:cubicBezTo>
                  <a:pt x="1847485" y="848823"/>
                  <a:pt x="1852717" y="846289"/>
                  <a:pt x="1857375" y="842962"/>
                </a:cubicBezTo>
                <a:cubicBezTo>
                  <a:pt x="1863834" y="838348"/>
                  <a:pt x="1870398" y="833841"/>
                  <a:pt x="1876425" y="828675"/>
                </a:cubicBezTo>
                <a:cubicBezTo>
                  <a:pt x="1881539" y="824292"/>
                  <a:pt x="1885539" y="818699"/>
                  <a:pt x="1890713" y="814387"/>
                </a:cubicBezTo>
                <a:cubicBezTo>
                  <a:pt x="1903023" y="804128"/>
                  <a:pt x="1904967" y="804873"/>
                  <a:pt x="1919288" y="800100"/>
                </a:cubicBezTo>
                <a:cubicBezTo>
                  <a:pt x="1946521" y="772865"/>
                  <a:pt x="1919196" y="797180"/>
                  <a:pt x="1952625" y="776287"/>
                </a:cubicBezTo>
                <a:cubicBezTo>
                  <a:pt x="1959356" y="772080"/>
                  <a:pt x="1965172" y="766552"/>
                  <a:pt x="1971675" y="762000"/>
                </a:cubicBezTo>
                <a:cubicBezTo>
                  <a:pt x="1971708" y="761977"/>
                  <a:pt x="2007377" y="738199"/>
                  <a:pt x="2014538" y="733425"/>
                </a:cubicBezTo>
                <a:cubicBezTo>
                  <a:pt x="2019300" y="730250"/>
                  <a:pt x="2024246" y="727334"/>
                  <a:pt x="2028825" y="723900"/>
                </a:cubicBezTo>
                <a:cubicBezTo>
                  <a:pt x="2057031" y="702745"/>
                  <a:pt x="2041274" y="714013"/>
                  <a:pt x="2076450" y="690562"/>
                </a:cubicBezTo>
                <a:cubicBezTo>
                  <a:pt x="2081213" y="687387"/>
                  <a:pt x="2085308" y="682847"/>
                  <a:pt x="2090738" y="681037"/>
                </a:cubicBezTo>
                <a:lnTo>
                  <a:pt x="2105025" y="676275"/>
                </a:lnTo>
                <a:cubicBezTo>
                  <a:pt x="2109788" y="671512"/>
                  <a:pt x="2113996" y="666122"/>
                  <a:pt x="2119313" y="661987"/>
                </a:cubicBezTo>
                <a:cubicBezTo>
                  <a:pt x="2128349" y="654959"/>
                  <a:pt x="2138363" y="649287"/>
                  <a:pt x="2147888" y="642937"/>
                </a:cubicBezTo>
                <a:cubicBezTo>
                  <a:pt x="2181560" y="620488"/>
                  <a:pt x="2139872" y="648662"/>
                  <a:pt x="2181225" y="619125"/>
                </a:cubicBezTo>
                <a:cubicBezTo>
                  <a:pt x="2185883" y="615798"/>
                  <a:pt x="2191116" y="613264"/>
                  <a:pt x="2195513" y="609600"/>
                </a:cubicBezTo>
                <a:cubicBezTo>
                  <a:pt x="2200687" y="605288"/>
                  <a:pt x="2204686" y="599695"/>
                  <a:pt x="2209800" y="595312"/>
                </a:cubicBezTo>
                <a:cubicBezTo>
                  <a:pt x="2215826" y="590146"/>
                  <a:pt x="2222500" y="585787"/>
                  <a:pt x="2228850" y="581025"/>
                </a:cubicBezTo>
                <a:cubicBezTo>
                  <a:pt x="2245846" y="555530"/>
                  <a:pt x="2234329" y="570782"/>
                  <a:pt x="2266950" y="538162"/>
                </a:cubicBezTo>
                <a:lnTo>
                  <a:pt x="2281238" y="523875"/>
                </a:lnTo>
                <a:cubicBezTo>
                  <a:pt x="2282825" y="519112"/>
                  <a:pt x="2282918" y="513550"/>
                  <a:pt x="2286000" y="509587"/>
                </a:cubicBezTo>
                <a:cubicBezTo>
                  <a:pt x="2294270" y="498954"/>
                  <a:pt x="2314575" y="481012"/>
                  <a:pt x="2314575" y="481012"/>
                </a:cubicBezTo>
                <a:cubicBezTo>
                  <a:pt x="2334857" y="420175"/>
                  <a:pt x="2325117" y="454879"/>
                  <a:pt x="2314575" y="314325"/>
                </a:cubicBezTo>
                <a:cubicBezTo>
                  <a:pt x="2313596" y="301271"/>
                  <a:pt x="2309189" y="288644"/>
                  <a:pt x="2305050" y="276225"/>
                </a:cubicBezTo>
                <a:cubicBezTo>
                  <a:pt x="2303463" y="271462"/>
                  <a:pt x="2302533" y="266427"/>
                  <a:pt x="2300288" y="261937"/>
                </a:cubicBezTo>
                <a:cubicBezTo>
                  <a:pt x="2276363" y="214085"/>
                  <a:pt x="2306300" y="287076"/>
                  <a:pt x="2281238" y="228600"/>
                </a:cubicBezTo>
                <a:cubicBezTo>
                  <a:pt x="2275680" y="215632"/>
                  <a:pt x="2276669" y="207411"/>
                  <a:pt x="2266950" y="195262"/>
                </a:cubicBezTo>
                <a:cubicBezTo>
                  <a:pt x="2204533" y="117241"/>
                  <a:pt x="2271464" y="209301"/>
                  <a:pt x="2209800" y="147637"/>
                </a:cubicBezTo>
                <a:cubicBezTo>
                  <a:pt x="2205038" y="142875"/>
                  <a:pt x="2200687" y="137662"/>
                  <a:pt x="2195513" y="133350"/>
                </a:cubicBezTo>
                <a:cubicBezTo>
                  <a:pt x="2191116" y="129686"/>
                  <a:pt x="2185883" y="127152"/>
                  <a:pt x="2181225" y="123825"/>
                </a:cubicBezTo>
                <a:cubicBezTo>
                  <a:pt x="2174766" y="119211"/>
                  <a:pt x="2168202" y="114703"/>
                  <a:pt x="2162175" y="109537"/>
                </a:cubicBezTo>
                <a:cubicBezTo>
                  <a:pt x="2157061" y="105154"/>
                  <a:pt x="2153062" y="99562"/>
                  <a:pt x="2147888" y="95250"/>
                </a:cubicBezTo>
                <a:cubicBezTo>
                  <a:pt x="2143491" y="91586"/>
                  <a:pt x="2137878" y="89528"/>
                  <a:pt x="2133600" y="85725"/>
                </a:cubicBezTo>
                <a:cubicBezTo>
                  <a:pt x="2123532" y="76776"/>
                  <a:pt x="2116233" y="64622"/>
                  <a:pt x="2105025" y="57150"/>
                </a:cubicBezTo>
                <a:cubicBezTo>
                  <a:pt x="2035115" y="10543"/>
                  <a:pt x="2108660" y="57867"/>
                  <a:pt x="2057400" y="28575"/>
                </a:cubicBezTo>
                <a:cubicBezTo>
                  <a:pt x="2052430" y="25735"/>
                  <a:pt x="2048232" y="21610"/>
                  <a:pt x="2043113" y="19050"/>
                </a:cubicBezTo>
                <a:cubicBezTo>
                  <a:pt x="2038623" y="16805"/>
                  <a:pt x="2033315" y="16532"/>
                  <a:pt x="2028825" y="14287"/>
                </a:cubicBezTo>
                <a:cubicBezTo>
                  <a:pt x="2023706" y="11727"/>
                  <a:pt x="2019446" y="7707"/>
                  <a:pt x="2014538" y="4762"/>
                </a:cubicBezTo>
                <a:cubicBezTo>
                  <a:pt x="2011494" y="2936"/>
                  <a:pt x="2008188" y="1587"/>
                  <a:pt x="2005013" y="0"/>
                </a:cubicBezTo>
              </a:path>
            </a:pathLst>
          </a:custGeom>
          <a:noFill/>
          <a:ln w="60325" cap="rnd">
            <a:solidFill>
              <a:srgbClr val="00B05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97" name="Овал 296"/>
          <p:cNvSpPr/>
          <p:nvPr/>
        </p:nvSpPr>
        <p:spPr>
          <a:xfrm>
            <a:off x="12891095" y="6649006"/>
            <a:ext cx="270692" cy="2355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98" name="Овал 297"/>
          <p:cNvSpPr/>
          <p:nvPr/>
        </p:nvSpPr>
        <p:spPr>
          <a:xfrm>
            <a:off x="14691759" y="5788296"/>
            <a:ext cx="270692" cy="2355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99" name="Овал 298"/>
          <p:cNvSpPr/>
          <p:nvPr/>
        </p:nvSpPr>
        <p:spPr>
          <a:xfrm>
            <a:off x="6441673" y="7511768"/>
            <a:ext cx="270692" cy="2355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300" name="Овал 299"/>
          <p:cNvSpPr/>
          <p:nvPr/>
        </p:nvSpPr>
        <p:spPr>
          <a:xfrm>
            <a:off x="14121539" y="9768364"/>
            <a:ext cx="270692" cy="2355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301" name="TextBox 300"/>
          <p:cNvSpPr txBox="1"/>
          <p:nvPr/>
        </p:nvSpPr>
        <p:spPr>
          <a:xfrm>
            <a:off x="7070441" y="3569652"/>
            <a:ext cx="953531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Aktobe</a:t>
            </a:r>
            <a:endParaRPr lang="ru-RU" sz="2000" b="1" dirty="0"/>
          </a:p>
        </p:txBody>
      </p:sp>
      <p:sp>
        <p:nvSpPr>
          <p:cNvPr id="302" name="TextBox 301"/>
          <p:cNvSpPr txBox="1"/>
          <p:nvPr/>
        </p:nvSpPr>
        <p:spPr>
          <a:xfrm>
            <a:off x="3243945" y="5352056"/>
            <a:ext cx="892488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Atyrau</a:t>
            </a:r>
            <a:endParaRPr lang="ru-RU" sz="2000" b="1" dirty="0"/>
          </a:p>
        </p:txBody>
      </p:sp>
      <p:sp>
        <p:nvSpPr>
          <p:cNvPr id="303" name="TextBox 302"/>
          <p:cNvSpPr txBox="1"/>
          <p:nvPr/>
        </p:nvSpPr>
        <p:spPr>
          <a:xfrm>
            <a:off x="14182505" y="3296291"/>
            <a:ext cx="1064650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Astana</a:t>
            </a:r>
            <a:endParaRPr lang="ru-RU" sz="2400" b="1" dirty="0"/>
          </a:p>
        </p:txBody>
      </p:sp>
      <p:sp>
        <p:nvSpPr>
          <p:cNvPr id="304" name="Овал 303"/>
          <p:cNvSpPr/>
          <p:nvPr/>
        </p:nvSpPr>
        <p:spPr>
          <a:xfrm>
            <a:off x="15129127" y="3926988"/>
            <a:ext cx="270692" cy="2355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305" name="TextBox 304"/>
          <p:cNvSpPr txBox="1"/>
          <p:nvPr/>
        </p:nvSpPr>
        <p:spPr>
          <a:xfrm>
            <a:off x="16492318" y="2518864"/>
            <a:ext cx="1188467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Ekibastuz</a:t>
            </a:r>
            <a:endParaRPr lang="ru-RU" sz="2000" b="1" dirty="0"/>
          </a:p>
        </p:txBody>
      </p:sp>
      <p:sp>
        <p:nvSpPr>
          <p:cNvPr id="306" name="Скругленная прямоугольная выноска 305"/>
          <p:cNvSpPr/>
          <p:nvPr/>
        </p:nvSpPr>
        <p:spPr>
          <a:xfrm>
            <a:off x="15708721" y="6342157"/>
            <a:ext cx="1938700" cy="723870"/>
          </a:xfrm>
          <a:prstGeom prst="wedgeRoundRectCallout">
            <a:avLst>
              <a:gd name="adj1" fmla="val -63698"/>
              <a:gd name="adj2" fmla="val -48511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line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1848468" y="9939726"/>
            <a:ext cx="201972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Azerbaijan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Полилиния 309"/>
          <p:cNvSpPr/>
          <p:nvPr/>
        </p:nvSpPr>
        <p:spPr>
          <a:xfrm>
            <a:off x="4748727" y="3336834"/>
            <a:ext cx="306112" cy="2896348"/>
          </a:xfrm>
          <a:custGeom>
            <a:avLst/>
            <a:gdLst>
              <a:gd name="connsiteX0" fmla="*/ 57806 w 153056"/>
              <a:gd name="connsiteY0" fmla="*/ 0 h 1333500"/>
              <a:gd name="connsiteX1" fmla="*/ 57806 w 153056"/>
              <a:gd name="connsiteY1" fmla="*/ 304800 h 1333500"/>
              <a:gd name="connsiteX2" fmla="*/ 95906 w 153056"/>
              <a:gd name="connsiteY2" fmla="*/ 390525 h 1333500"/>
              <a:gd name="connsiteX3" fmla="*/ 124481 w 153056"/>
              <a:gd name="connsiteY3" fmla="*/ 485775 h 1333500"/>
              <a:gd name="connsiteX4" fmla="*/ 134006 w 153056"/>
              <a:gd name="connsiteY4" fmla="*/ 514350 h 1333500"/>
              <a:gd name="connsiteX5" fmla="*/ 153056 w 153056"/>
              <a:gd name="connsiteY5" fmla="*/ 647700 h 1333500"/>
              <a:gd name="connsiteX6" fmla="*/ 143531 w 153056"/>
              <a:gd name="connsiteY6" fmla="*/ 800100 h 1333500"/>
              <a:gd name="connsiteX7" fmla="*/ 114956 w 153056"/>
              <a:gd name="connsiteY7" fmla="*/ 885825 h 1333500"/>
              <a:gd name="connsiteX8" fmla="*/ 95906 w 153056"/>
              <a:gd name="connsiteY8" fmla="*/ 942975 h 1333500"/>
              <a:gd name="connsiteX9" fmla="*/ 86381 w 153056"/>
              <a:gd name="connsiteY9" fmla="*/ 971550 h 1333500"/>
              <a:gd name="connsiteX10" fmla="*/ 67331 w 153056"/>
              <a:gd name="connsiteY10" fmla="*/ 1009650 h 1333500"/>
              <a:gd name="connsiteX11" fmla="*/ 57806 w 153056"/>
              <a:gd name="connsiteY11" fmla="*/ 1038225 h 1333500"/>
              <a:gd name="connsiteX12" fmla="*/ 38756 w 153056"/>
              <a:gd name="connsiteY12" fmla="*/ 1066800 h 1333500"/>
              <a:gd name="connsiteX13" fmla="*/ 19706 w 153056"/>
              <a:gd name="connsiteY13" fmla="*/ 1133475 h 1333500"/>
              <a:gd name="connsiteX14" fmla="*/ 656 w 153056"/>
              <a:gd name="connsiteY14" fmla="*/ 1266825 h 1333500"/>
              <a:gd name="connsiteX15" fmla="*/ 656 w 153056"/>
              <a:gd name="connsiteY15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056" h="1333500">
                <a:moveTo>
                  <a:pt x="57806" y="0"/>
                </a:moveTo>
                <a:cubicBezTo>
                  <a:pt x="33368" y="122190"/>
                  <a:pt x="37558" y="82068"/>
                  <a:pt x="57806" y="304800"/>
                </a:cubicBezTo>
                <a:cubicBezTo>
                  <a:pt x="64288" y="376103"/>
                  <a:pt x="74946" y="343365"/>
                  <a:pt x="95906" y="390525"/>
                </a:cubicBezTo>
                <a:cubicBezTo>
                  <a:pt x="114014" y="431269"/>
                  <a:pt x="113398" y="446986"/>
                  <a:pt x="124481" y="485775"/>
                </a:cubicBezTo>
                <a:cubicBezTo>
                  <a:pt x="127239" y="495429"/>
                  <a:pt x="131571" y="504610"/>
                  <a:pt x="134006" y="514350"/>
                </a:cubicBezTo>
                <a:cubicBezTo>
                  <a:pt x="146137" y="562873"/>
                  <a:pt x="147129" y="594357"/>
                  <a:pt x="153056" y="647700"/>
                </a:cubicBezTo>
                <a:cubicBezTo>
                  <a:pt x="149881" y="698500"/>
                  <a:pt x="150408" y="749668"/>
                  <a:pt x="143531" y="800100"/>
                </a:cubicBezTo>
                <a:lnTo>
                  <a:pt x="114956" y="885825"/>
                </a:lnTo>
                <a:lnTo>
                  <a:pt x="95906" y="942975"/>
                </a:lnTo>
                <a:cubicBezTo>
                  <a:pt x="92731" y="952500"/>
                  <a:pt x="90871" y="962570"/>
                  <a:pt x="86381" y="971550"/>
                </a:cubicBezTo>
                <a:cubicBezTo>
                  <a:pt x="80031" y="984250"/>
                  <a:pt x="72924" y="996599"/>
                  <a:pt x="67331" y="1009650"/>
                </a:cubicBezTo>
                <a:cubicBezTo>
                  <a:pt x="63376" y="1018878"/>
                  <a:pt x="62296" y="1029245"/>
                  <a:pt x="57806" y="1038225"/>
                </a:cubicBezTo>
                <a:cubicBezTo>
                  <a:pt x="52686" y="1048464"/>
                  <a:pt x="43876" y="1056561"/>
                  <a:pt x="38756" y="1066800"/>
                </a:cubicBezTo>
                <a:cubicBezTo>
                  <a:pt x="32704" y="1078904"/>
                  <a:pt x="21741" y="1123302"/>
                  <a:pt x="19706" y="1133475"/>
                </a:cubicBezTo>
                <a:cubicBezTo>
                  <a:pt x="13642" y="1163797"/>
                  <a:pt x="2412" y="1240487"/>
                  <a:pt x="656" y="1266825"/>
                </a:cubicBezTo>
                <a:cubicBezTo>
                  <a:pt x="-822" y="1289001"/>
                  <a:pt x="656" y="1311275"/>
                  <a:pt x="656" y="1333500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311" name="Овал 310"/>
          <p:cNvSpPr/>
          <p:nvPr/>
        </p:nvSpPr>
        <p:spPr>
          <a:xfrm>
            <a:off x="4787908" y="3048915"/>
            <a:ext cx="197022" cy="27433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312" name="Полилиния 311"/>
          <p:cNvSpPr/>
          <p:nvPr/>
        </p:nvSpPr>
        <p:spPr>
          <a:xfrm>
            <a:off x="4748728" y="6165642"/>
            <a:ext cx="1408782" cy="1540084"/>
          </a:xfrm>
          <a:custGeom>
            <a:avLst/>
            <a:gdLst>
              <a:gd name="connsiteX0" fmla="*/ 0 w 762000"/>
              <a:gd name="connsiteY0" fmla="*/ 0 h 762000"/>
              <a:gd name="connsiteX1" fmla="*/ 82550 w 762000"/>
              <a:gd name="connsiteY1" fmla="*/ 12700 h 762000"/>
              <a:gd name="connsiteX2" fmla="*/ 120650 w 762000"/>
              <a:gd name="connsiteY2" fmla="*/ 19050 h 762000"/>
              <a:gd name="connsiteX3" fmla="*/ 165100 w 762000"/>
              <a:gd name="connsiteY3" fmla="*/ 31750 h 762000"/>
              <a:gd name="connsiteX4" fmla="*/ 247650 w 762000"/>
              <a:gd name="connsiteY4" fmla="*/ 57150 h 762000"/>
              <a:gd name="connsiteX5" fmla="*/ 304800 w 762000"/>
              <a:gd name="connsiteY5" fmla="*/ 82550 h 762000"/>
              <a:gd name="connsiteX6" fmla="*/ 349250 w 762000"/>
              <a:gd name="connsiteY6" fmla="*/ 114300 h 762000"/>
              <a:gd name="connsiteX7" fmla="*/ 393700 w 762000"/>
              <a:gd name="connsiteY7" fmla="*/ 133350 h 762000"/>
              <a:gd name="connsiteX8" fmla="*/ 431800 w 762000"/>
              <a:gd name="connsiteY8" fmla="*/ 158750 h 762000"/>
              <a:gd name="connsiteX9" fmla="*/ 469900 w 762000"/>
              <a:gd name="connsiteY9" fmla="*/ 196850 h 762000"/>
              <a:gd name="connsiteX10" fmla="*/ 533400 w 762000"/>
              <a:gd name="connsiteY10" fmla="*/ 241300 h 762000"/>
              <a:gd name="connsiteX11" fmla="*/ 552450 w 762000"/>
              <a:gd name="connsiteY11" fmla="*/ 260350 h 762000"/>
              <a:gd name="connsiteX12" fmla="*/ 571500 w 762000"/>
              <a:gd name="connsiteY12" fmla="*/ 273050 h 762000"/>
              <a:gd name="connsiteX13" fmla="*/ 590550 w 762000"/>
              <a:gd name="connsiteY13" fmla="*/ 292100 h 762000"/>
              <a:gd name="connsiteX14" fmla="*/ 609600 w 762000"/>
              <a:gd name="connsiteY14" fmla="*/ 298450 h 762000"/>
              <a:gd name="connsiteX15" fmla="*/ 628650 w 762000"/>
              <a:gd name="connsiteY15" fmla="*/ 317500 h 762000"/>
              <a:gd name="connsiteX16" fmla="*/ 666750 w 762000"/>
              <a:gd name="connsiteY16" fmla="*/ 342900 h 762000"/>
              <a:gd name="connsiteX17" fmla="*/ 673100 w 762000"/>
              <a:gd name="connsiteY17" fmla="*/ 361950 h 762000"/>
              <a:gd name="connsiteX18" fmla="*/ 704850 w 762000"/>
              <a:gd name="connsiteY18" fmla="*/ 406400 h 762000"/>
              <a:gd name="connsiteX19" fmla="*/ 730250 w 762000"/>
              <a:gd name="connsiteY19" fmla="*/ 444500 h 762000"/>
              <a:gd name="connsiteX20" fmla="*/ 749300 w 762000"/>
              <a:gd name="connsiteY20" fmla="*/ 482600 h 762000"/>
              <a:gd name="connsiteX21" fmla="*/ 762000 w 762000"/>
              <a:gd name="connsiteY21" fmla="*/ 520700 h 762000"/>
              <a:gd name="connsiteX22" fmla="*/ 749300 w 762000"/>
              <a:gd name="connsiteY22" fmla="*/ 717550 h 762000"/>
              <a:gd name="connsiteX23" fmla="*/ 742950 w 762000"/>
              <a:gd name="connsiteY2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2000" h="762000">
                <a:moveTo>
                  <a:pt x="0" y="0"/>
                </a:moveTo>
                <a:cubicBezTo>
                  <a:pt x="86041" y="10755"/>
                  <a:pt x="18551" y="1064"/>
                  <a:pt x="82550" y="12700"/>
                </a:cubicBezTo>
                <a:cubicBezTo>
                  <a:pt x="95218" y="15003"/>
                  <a:pt x="108025" y="16525"/>
                  <a:pt x="120650" y="19050"/>
                </a:cubicBezTo>
                <a:cubicBezTo>
                  <a:pt x="148475" y="24615"/>
                  <a:pt x="140891" y="24487"/>
                  <a:pt x="165100" y="31750"/>
                </a:cubicBezTo>
                <a:cubicBezTo>
                  <a:pt x="169488" y="33066"/>
                  <a:pt x="240917" y="52661"/>
                  <a:pt x="247650" y="57150"/>
                </a:cubicBezTo>
                <a:cubicBezTo>
                  <a:pt x="303686" y="94508"/>
                  <a:pt x="214120" y="37210"/>
                  <a:pt x="304800" y="82550"/>
                </a:cubicBezTo>
                <a:cubicBezTo>
                  <a:pt x="374414" y="117357"/>
                  <a:pt x="289182" y="71394"/>
                  <a:pt x="349250" y="114300"/>
                </a:cubicBezTo>
                <a:cubicBezTo>
                  <a:pt x="393762" y="146094"/>
                  <a:pt x="356389" y="112622"/>
                  <a:pt x="393700" y="133350"/>
                </a:cubicBezTo>
                <a:cubicBezTo>
                  <a:pt x="407043" y="140763"/>
                  <a:pt x="421007" y="147957"/>
                  <a:pt x="431800" y="158750"/>
                </a:cubicBezTo>
                <a:cubicBezTo>
                  <a:pt x="444500" y="171450"/>
                  <a:pt x="454956" y="186887"/>
                  <a:pt x="469900" y="196850"/>
                </a:cubicBezTo>
                <a:cubicBezTo>
                  <a:pt x="486294" y="207779"/>
                  <a:pt x="516945" y="227196"/>
                  <a:pt x="533400" y="241300"/>
                </a:cubicBezTo>
                <a:cubicBezTo>
                  <a:pt x="540218" y="247144"/>
                  <a:pt x="545551" y="254601"/>
                  <a:pt x="552450" y="260350"/>
                </a:cubicBezTo>
                <a:cubicBezTo>
                  <a:pt x="558313" y="265236"/>
                  <a:pt x="565637" y="268164"/>
                  <a:pt x="571500" y="273050"/>
                </a:cubicBezTo>
                <a:cubicBezTo>
                  <a:pt x="578399" y="278799"/>
                  <a:pt x="583078" y="287119"/>
                  <a:pt x="590550" y="292100"/>
                </a:cubicBezTo>
                <a:cubicBezTo>
                  <a:pt x="596119" y="295813"/>
                  <a:pt x="603250" y="296333"/>
                  <a:pt x="609600" y="298450"/>
                </a:cubicBezTo>
                <a:cubicBezTo>
                  <a:pt x="615950" y="304800"/>
                  <a:pt x="621561" y="311987"/>
                  <a:pt x="628650" y="317500"/>
                </a:cubicBezTo>
                <a:cubicBezTo>
                  <a:pt x="640698" y="326871"/>
                  <a:pt x="666750" y="342900"/>
                  <a:pt x="666750" y="342900"/>
                </a:cubicBezTo>
                <a:cubicBezTo>
                  <a:pt x="668867" y="349250"/>
                  <a:pt x="670107" y="355963"/>
                  <a:pt x="673100" y="361950"/>
                </a:cubicBezTo>
                <a:cubicBezTo>
                  <a:pt x="678261" y="372272"/>
                  <a:pt x="699816" y="399209"/>
                  <a:pt x="704850" y="406400"/>
                </a:cubicBezTo>
                <a:cubicBezTo>
                  <a:pt x="713603" y="418904"/>
                  <a:pt x="725423" y="430020"/>
                  <a:pt x="730250" y="444500"/>
                </a:cubicBezTo>
                <a:cubicBezTo>
                  <a:pt x="753408" y="513975"/>
                  <a:pt x="716474" y="408742"/>
                  <a:pt x="749300" y="482600"/>
                </a:cubicBezTo>
                <a:cubicBezTo>
                  <a:pt x="754737" y="494833"/>
                  <a:pt x="762000" y="520700"/>
                  <a:pt x="762000" y="520700"/>
                </a:cubicBezTo>
                <a:cubicBezTo>
                  <a:pt x="757767" y="586317"/>
                  <a:pt x="754915" y="652037"/>
                  <a:pt x="749300" y="717550"/>
                </a:cubicBezTo>
                <a:cubicBezTo>
                  <a:pt x="741410" y="809601"/>
                  <a:pt x="742950" y="690209"/>
                  <a:pt x="742950" y="762000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313" name="Овал 312"/>
          <p:cNvSpPr/>
          <p:nvPr/>
        </p:nvSpPr>
        <p:spPr>
          <a:xfrm>
            <a:off x="5976034" y="7536887"/>
            <a:ext cx="197022" cy="27433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43" name="Овал 42"/>
          <p:cNvSpPr/>
          <p:nvPr/>
        </p:nvSpPr>
        <p:spPr>
          <a:xfrm>
            <a:off x="3589022" y="8349452"/>
            <a:ext cx="262886" cy="243840"/>
          </a:xfrm>
          <a:prstGeom prst="ellipse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44" name="Полилиния 43"/>
          <p:cNvSpPr/>
          <p:nvPr/>
        </p:nvSpPr>
        <p:spPr>
          <a:xfrm>
            <a:off x="3764472" y="6233523"/>
            <a:ext cx="2193474" cy="2302034"/>
          </a:xfrm>
          <a:custGeom>
            <a:avLst/>
            <a:gdLst>
              <a:gd name="connsiteX0" fmla="*/ 519113 w 1119188"/>
              <a:gd name="connsiteY0" fmla="*/ 0 h 1214438"/>
              <a:gd name="connsiteX1" fmla="*/ 595313 w 1119188"/>
              <a:gd name="connsiteY1" fmla="*/ 4763 h 1214438"/>
              <a:gd name="connsiteX2" fmla="*/ 623888 w 1119188"/>
              <a:gd name="connsiteY2" fmla="*/ 19050 h 1214438"/>
              <a:gd name="connsiteX3" fmla="*/ 638175 w 1119188"/>
              <a:gd name="connsiteY3" fmla="*/ 23813 h 1214438"/>
              <a:gd name="connsiteX4" fmla="*/ 666750 w 1119188"/>
              <a:gd name="connsiteY4" fmla="*/ 42863 h 1214438"/>
              <a:gd name="connsiteX5" fmla="*/ 681038 w 1119188"/>
              <a:gd name="connsiteY5" fmla="*/ 52388 h 1214438"/>
              <a:gd name="connsiteX6" fmla="*/ 695325 w 1119188"/>
              <a:gd name="connsiteY6" fmla="*/ 61913 h 1214438"/>
              <a:gd name="connsiteX7" fmla="*/ 723900 w 1119188"/>
              <a:gd name="connsiteY7" fmla="*/ 85725 h 1214438"/>
              <a:gd name="connsiteX8" fmla="*/ 757238 w 1119188"/>
              <a:gd name="connsiteY8" fmla="*/ 100013 h 1214438"/>
              <a:gd name="connsiteX9" fmla="*/ 790575 w 1119188"/>
              <a:gd name="connsiteY9" fmla="*/ 128588 h 1214438"/>
              <a:gd name="connsiteX10" fmla="*/ 819150 w 1119188"/>
              <a:gd name="connsiteY10" fmla="*/ 152400 h 1214438"/>
              <a:gd name="connsiteX11" fmla="*/ 838200 w 1119188"/>
              <a:gd name="connsiteY11" fmla="*/ 180975 h 1214438"/>
              <a:gd name="connsiteX12" fmla="*/ 842963 w 1119188"/>
              <a:gd name="connsiteY12" fmla="*/ 200025 h 1214438"/>
              <a:gd name="connsiteX13" fmla="*/ 857250 w 1119188"/>
              <a:gd name="connsiteY13" fmla="*/ 214313 h 1214438"/>
              <a:gd name="connsiteX14" fmla="*/ 866775 w 1119188"/>
              <a:gd name="connsiteY14" fmla="*/ 228600 h 1214438"/>
              <a:gd name="connsiteX15" fmla="*/ 871538 w 1119188"/>
              <a:gd name="connsiteY15" fmla="*/ 242888 h 1214438"/>
              <a:gd name="connsiteX16" fmla="*/ 895350 w 1119188"/>
              <a:gd name="connsiteY16" fmla="*/ 271463 h 1214438"/>
              <a:gd name="connsiteX17" fmla="*/ 914400 w 1119188"/>
              <a:gd name="connsiteY17" fmla="*/ 300038 h 1214438"/>
              <a:gd name="connsiteX18" fmla="*/ 919163 w 1119188"/>
              <a:gd name="connsiteY18" fmla="*/ 314325 h 1214438"/>
              <a:gd name="connsiteX19" fmla="*/ 938213 w 1119188"/>
              <a:gd name="connsiteY19" fmla="*/ 347663 h 1214438"/>
              <a:gd name="connsiteX20" fmla="*/ 957263 w 1119188"/>
              <a:gd name="connsiteY20" fmla="*/ 381000 h 1214438"/>
              <a:gd name="connsiteX21" fmla="*/ 962025 w 1119188"/>
              <a:gd name="connsiteY21" fmla="*/ 395288 h 1214438"/>
              <a:gd name="connsiteX22" fmla="*/ 971550 w 1119188"/>
              <a:gd name="connsiteY22" fmla="*/ 409575 h 1214438"/>
              <a:gd name="connsiteX23" fmla="*/ 976313 w 1119188"/>
              <a:gd name="connsiteY23" fmla="*/ 423863 h 1214438"/>
              <a:gd name="connsiteX24" fmla="*/ 985838 w 1119188"/>
              <a:gd name="connsiteY24" fmla="*/ 442913 h 1214438"/>
              <a:gd name="connsiteX25" fmla="*/ 1009650 w 1119188"/>
              <a:gd name="connsiteY25" fmla="*/ 476250 h 1214438"/>
              <a:gd name="connsiteX26" fmla="*/ 1023938 w 1119188"/>
              <a:gd name="connsiteY26" fmla="*/ 504825 h 1214438"/>
              <a:gd name="connsiteX27" fmla="*/ 1028700 w 1119188"/>
              <a:gd name="connsiteY27" fmla="*/ 523875 h 1214438"/>
              <a:gd name="connsiteX28" fmla="*/ 1042988 w 1119188"/>
              <a:gd name="connsiteY28" fmla="*/ 557213 h 1214438"/>
              <a:gd name="connsiteX29" fmla="*/ 1057275 w 1119188"/>
              <a:gd name="connsiteY29" fmla="*/ 576263 h 1214438"/>
              <a:gd name="connsiteX30" fmla="*/ 1076325 w 1119188"/>
              <a:gd name="connsiteY30" fmla="*/ 609600 h 1214438"/>
              <a:gd name="connsiteX31" fmla="*/ 1081088 w 1119188"/>
              <a:gd name="connsiteY31" fmla="*/ 628650 h 1214438"/>
              <a:gd name="connsiteX32" fmla="*/ 1090613 w 1119188"/>
              <a:gd name="connsiteY32" fmla="*/ 676275 h 1214438"/>
              <a:gd name="connsiteX33" fmla="*/ 1104900 w 1119188"/>
              <a:gd name="connsiteY33" fmla="*/ 704850 h 1214438"/>
              <a:gd name="connsiteX34" fmla="*/ 1109663 w 1119188"/>
              <a:gd name="connsiteY34" fmla="*/ 728663 h 1214438"/>
              <a:gd name="connsiteX35" fmla="*/ 1119188 w 1119188"/>
              <a:gd name="connsiteY35" fmla="*/ 757238 h 1214438"/>
              <a:gd name="connsiteX36" fmla="*/ 1114425 w 1119188"/>
              <a:gd name="connsiteY36" fmla="*/ 795338 h 1214438"/>
              <a:gd name="connsiteX37" fmla="*/ 1095375 w 1119188"/>
              <a:gd name="connsiteY37" fmla="*/ 800100 h 1214438"/>
              <a:gd name="connsiteX38" fmla="*/ 1042988 w 1119188"/>
              <a:gd name="connsiteY38" fmla="*/ 814388 h 1214438"/>
              <a:gd name="connsiteX39" fmla="*/ 1014413 w 1119188"/>
              <a:gd name="connsiteY39" fmla="*/ 828675 h 1214438"/>
              <a:gd name="connsiteX40" fmla="*/ 971550 w 1119188"/>
              <a:gd name="connsiteY40" fmla="*/ 847725 h 1214438"/>
              <a:gd name="connsiteX41" fmla="*/ 923925 w 1119188"/>
              <a:gd name="connsiteY41" fmla="*/ 866775 h 1214438"/>
              <a:gd name="connsiteX42" fmla="*/ 909638 w 1119188"/>
              <a:gd name="connsiteY42" fmla="*/ 871538 h 1214438"/>
              <a:gd name="connsiteX43" fmla="*/ 895350 w 1119188"/>
              <a:gd name="connsiteY43" fmla="*/ 876300 h 1214438"/>
              <a:gd name="connsiteX44" fmla="*/ 852488 w 1119188"/>
              <a:gd name="connsiteY44" fmla="*/ 909638 h 1214438"/>
              <a:gd name="connsiteX45" fmla="*/ 838200 w 1119188"/>
              <a:gd name="connsiteY45" fmla="*/ 914400 h 1214438"/>
              <a:gd name="connsiteX46" fmla="*/ 795338 w 1119188"/>
              <a:gd name="connsiteY46" fmla="*/ 942975 h 1214438"/>
              <a:gd name="connsiteX47" fmla="*/ 781050 w 1119188"/>
              <a:gd name="connsiteY47" fmla="*/ 952500 h 1214438"/>
              <a:gd name="connsiteX48" fmla="*/ 766763 w 1119188"/>
              <a:gd name="connsiteY48" fmla="*/ 957263 h 1214438"/>
              <a:gd name="connsiteX49" fmla="*/ 738188 w 1119188"/>
              <a:gd name="connsiteY49" fmla="*/ 981075 h 1214438"/>
              <a:gd name="connsiteX50" fmla="*/ 723900 w 1119188"/>
              <a:gd name="connsiteY50" fmla="*/ 985838 h 1214438"/>
              <a:gd name="connsiteX51" fmla="*/ 695325 w 1119188"/>
              <a:gd name="connsiteY51" fmla="*/ 1000125 h 1214438"/>
              <a:gd name="connsiteX52" fmla="*/ 652463 w 1119188"/>
              <a:gd name="connsiteY52" fmla="*/ 1019175 h 1214438"/>
              <a:gd name="connsiteX53" fmla="*/ 638175 w 1119188"/>
              <a:gd name="connsiteY53" fmla="*/ 1023938 h 1214438"/>
              <a:gd name="connsiteX54" fmla="*/ 604838 w 1119188"/>
              <a:gd name="connsiteY54" fmla="*/ 1042988 h 1214438"/>
              <a:gd name="connsiteX55" fmla="*/ 585788 w 1119188"/>
              <a:gd name="connsiteY55" fmla="*/ 1047750 h 1214438"/>
              <a:gd name="connsiteX56" fmla="*/ 571500 w 1119188"/>
              <a:gd name="connsiteY56" fmla="*/ 1057275 h 1214438"/>
              <a:gd name="connsiteX57" fmla="*/ 542925 w 1119188"/>
              <a:gd name="connsiteY57" fmla="*/ 1066800 h 1214438"/>
              <a:gd name="connsiteX58" fmla="*/ 528638 w 1119188"/>
              <a:gd name="connsiteY58" fmla="*/ 1071563 h 1214438"/>
              <a:gd name="connsiteX59" fmla="*/ 500063 w 1119188"/>
              <a:gd name="connsiteY59" fmla="*/ 1081088 h 1214438"/>
              <a:gd name="connsiteX60" fmla="*/ 471488 w 1119188"/>
              <a:gd name="connsiteY60" fmla="*/ 1095375 h 1214438"/>
              <a:gd name="connsiteX61" fmla="*/ 457200 w 1119188"/>
              <a:gd name="connsiteY61" fmla="*/ 1104900 h 1214438"/>
              <a:gd name="connsiteX62" fmla="*/ 414338 w 1119188"/>
              <a:gd name="connsiteY62" fmla="*/ 1114425 h 1214438"/>
              <a:gd name="connsiteX63" fmla="*/ 385763 w 1119188"/>
              <a:gd name="connsiteY63" fmla="*/ 1123950 h 1214438"/>
              <a:gd name="connsiteX64" fmla="*/ 371475 w 1119188"/>
              <a:gd name="connsiteY64" fmla="*/ 1133475 h 1214438"/>
              <a:gd name="connsiteX65" fmla="*/ 323850 w 1119188"/>
              <a:gd name="connsiteY65" fmla="*/ 1147763 h 1214438"/>
              <a:gd name="connsiteX66" fmla="*/ 304800 w 1119188"/>
              <a:gd name="connsiteY66" fmla="*/ 1157288 h 1214438"/>
              <a:gd name="connsiteX67" fmla="*/ 209550 w 1119188"/>
              <a:gd name="connsiteY67" fmla="*/ 1166813 h 1214438"/>
              <a:gd name="connsiteX68" fmla="*/ 104775 w 1119188"/>
              <a:gd name="connsiteY68" fmla="*/ 1181100 h 1214438"/>
              <a:gd name="connsiteX69" fmla="*/ 66675 w 1119188"/>
              <a:gd name="connsiteY69" fmla="*/ 1190625 h 1214438"/>
              <a:gd name="connsiteX70" fmla="*/ 38100 w 1119188"/>
              <a:gd name="connsiteY70" fmla="*/ 1200150 h 1214438"/>
              <a:gd name="connsiteX71" fmla="*/ 4763 w 1119188"/>
              <a:gd name="connsiteY71" fmla="*/ 1209675 h 1214438"/>
              <a:gd name="connsiteX72" fmla="*/ 0 w 1119188"/>
              <a:gd name="connsiteY72" fmla="*/ 1214438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119188" h="1214438">
                <a:moveTo>
                  <a:pt x="519113" y="0"/>
                </a:moveTo>
                <a:cubicBezTo>
                  <a:pt x="544513" y="1588"/>
                  <a:pt x="570003" y="2099"/>
                  <a:pt x="595313" y="4763"/>
                </a:cubicBezTo>
                <a:cubicBezTo>
                  <a:pt x="610475" y="6359"/>
                  <a:pt x="610617" y="12414"/>
                  <a:pt x="623888" y="19050"/>
                </a:cubicBezTo>
                <a:cubicBezTo>
                  <a:pt x="628378" y="21295"/>
                  <a:pt x="633787" y="21375"/>
                  <a:pt x="638175" y="23813"/>
                </a:cubicBezTo>
                <a:cubicBezTo>
                  <a:pt x="648182" y="29373"/>
                  <a:pt x="657225" y="36513"/>
                  <a:pt x="666750" y="42863"/>
                </a:cubicBezTo>
                <a:lnTo>
                  <a:pt x="681038" y="52388"/>
                </a:lnTo>
                <a:cubicBezTo>
                  <a:pt x="685800" y="55563"/>
                  <a:pt x="691278" y="57866"/>
                  <a:pt x="695325" y="61913"/>
                </a:cubicBezTo>
                <a:cubicBezTo>
                  <a:pt x="705857" y="72444"/>
                  <a:pt x="710641" y="79095"/>
                  <a:pt x="723900" y="85725"/>
                </a:cubicBezTo>
                <a:cubicBezTo>
                  <a:pt x="756311" y="101931"/>
                  <a:pt x="717593" y="75235"/>
                  <a:pt x="757238" y="100013"/>
                </a:cubicBezTo>
                <a:cubicBezTo>
                  <a:pt x="785781" y="117852"/>
                  <a:pt x="767192" y="109102"/>
                  <a:pt x="790575" y="128588"/>
                </a:cubicBezTo>
                <a:cubicBezTo>
                  <a:pt x="830366" y="161748"/>
                  <a:pt x="777402" y="110652"/>
                  <a:pt x="819150" y="152400"/>
                </a:cubicBezTo>
                <a:cubicBezTo>
                  <a:pt x="834021" y="197011"/>
                  <a:pt x="809660" y="131030"/>
                  <a:pt x="838200" y="180975"/>
                </a:cubicBezTo>
                <a:cubicBezTo>
                  <a:pt x="841447" y="186658"/>
                  <a:pt x="839716" y="194342"/>
                  <a:pt x="842963" y="200025"/>
                </a:cubicBezTo>
                <a:cubicBezTo>
                  <a:pt x="846305" y="205873"/>
                  <a:pt x="852938" y="209139"/>
                  <a:pt x="857250" y="214313"/>
                </a:cubicBezTo>
                <a:cubicBezTo>
                  <a:pt x="860914" y="218710"/>
                  <a:pt x="864215" y="223481"/>
                  <a:pt x="866775" y="228600"/>
                </a:cubicBezTo>
                <a:cubicBezTo>
                  <a:pt x="869020" y="233090"/>
                  <a:pt x="868753" y="238711"/>
                  <a:pt x="871538" y="242888"/>
                </a:cubicBezTo>
                <a:cubicBezTo>
                  <a:pt x="892608" y="274493"/>
                  <a:pt x="879764" y="240293"/>
                  <a:pt x="895350" y="271463"/>
                </a:cubicBezTo>
                <a:cubicBezTo>
                  <a:pt x="909135" y="299032"/>
                  <a:pt x="887317" y="272953"/>
                  <a:pt x="914400" y="300038"/>
                </a:cubicBezTo>
                <a:cubicBezTo>
                  <a:pt x="915988" y="304800"/>
                  <a:pt x="917185" y="309711"/>
                  <a:pt x="919163" y="314325"/>
                </a:cubicBezTo>
                <a:cubicBezTo>
                  <a:pt x="926415" y="331245"/>
                  <a:pt x="928647" y="333313"/>
                  <a:pt x="938213" y="347663"/>
                </a:cubicBezTo>
                <a:cubicBezTo>
                  <a:pt x="949132" y="380422"/>
                  <a:pt x="934196" y="340632"/>
                  <a:pt x="957263" y="381000"/>
                </a:cubicBezTo>
                <a:cubicBezTo>
                  <a:pt x="959754" y="385359"/>
                  <a:pt x="959780" y="390798"/>
                  <a:pt x="962025" y="395288"/>
                </a:cubicBezTo>
                <a:cubicBezTo>
                  <a:pt x="964585" y="400407"/>
                  <a:pt x="968990" y="404456"/>
                  <a:pt x="971550" y="409575"/>
                </a:cubicBezTo>
                <a:cubicBezTo>
                  <a:pt x="973795" y="414065"/>
                  <a:pt x="974335" y="419249"/>
                  <a:pt x="976313" y="423863"/>
                </a:cubicBezTo>
                <a:cubicBezTo>
                  <a:pt x="979110" y="430388"/>
                  <a:pt x="982075" y="436893"/>
                  <a:pt x="985838" y="442913"/>
                </a:cubicBezTo>
                <a:cubicBezTo>
                  <a:pt x="991227" y="451535"/>
                  <a:pt x="1004615" y="466180"/>
                  <a:pt x="1009650" y="476250"/>
                </a:cubicBezTo>
                <a:cubicBezTo>
                  <a:pt x="1029368" y="515684"/>
                  <a:pt x="996642" y="463882"/>
                  <a:pt x="1023938" y="504825"/>
                </a:cubicBezTo>
                <a:cubicBezTo>
                  <a:pt x="1025525" y="511175"/>
                  <a:pt x="1026902" y="517581"/>
                  <a:pt x="1028700" y="523875"/>
                </a:cubicBezTo>
                <a:cubicBezTo>
                  <a:pt x="1032111" y="535813"/>
                  <a:pt x="1036305" y="546520"/>
                  <a:pt x="1042988" y="557213"/>
                </a:cubicBezTo>
                <a:cubicBezTo>
                  <a:pt x="1047195" y="563944"/>
                  <a:pt x="1052513" y="569913"/>
                  <a:pt x="1057275" y="576263"/>
                </a:cubicBezTo>
                <a:cubicBezTo>
                  <a:pt x="1071845" y="619966"/>
                  <a:pt x="1047489" y="551929"/>
                  <a:pt x="1076325" y="609600"/>
                </a:cubicBezTo>
                <a:cubicBezTo>
                  <a:pt x="1079252" y="615454"/>
                  <a:pt x="1079716" y="622250"/>
                  <a:pt x="1081088" y="628650"/>
                </a:cubicBezTo>
                <a:cubicBezTo>
                  <a:pt x="1084480" y="644480"/>
                  <a:pt x="1085494" y="660916"/>
                  <a:pt x="1090613" y="676275"/>
                </a:cubicBezTo>
                <a:cubicBezTo>
                  <a:pt x="1097185" y="695993"/>
                  <a:pt x="1092590" y="686386"/>
                  <a:pt x="1104900" y="704850"/>
                </a:cubicBezTo>
                <a:cubicBezTo>
                  <a:pt x="1106488" y="712788"/>
                  <a:pt x="1107533" y="720853"/>
                  <a:pt x="1109663" y="728663"/>
                </a:cubicBezTo>
                <a:cubicBezTo>
                  <a:pt x="1112305" y="738349"/>
                  <a:pt x="1119188" y="757238"/>
                  <a:pt x="1119188" y="757238"/>
                </a:cubicBezTo>
                <a:cubicBezTo>
                  <a:pt x="1117600" y="769938"/>
                  <a:pt x="1120641" y="784150"/>
                  <a:pt x="1114425" y="795338"/>
                </a:cubicBezTo>
                <a:cubicBezTo>
                  <a:pt x="1111246" y="801060"/>
                  <a:pt x="1101765" y="798680"/>
                  <a:pt x="1095375" y="800100"/>
                </a:cubicBezTo>
                <a:cubicBezTo>
                  <a:pt x="1081958" y="803082"/>
                  <a:pt x="1054137" y="806955"/>
                  <a:pt x="1042988" y="814388"/>
                </a:cubicBezTo>
                <a:cubicBezTo>
                  <a:pt x="1024523" y="826697"/>
                  <a:pt x="1034130" y="822103"/>
                  <a:pt x="1014413" y="828675"/>
                </a:cubicBezTo>
                <a:cubicBezTo>
                  <a:pt x="972382" y="856695"/>
                  <a:pt x="1039565" y="813717"/>
                  <a:pt x="971550" y="847725"/>
                </a:cubicBezTo>
                <a:cubicBezTo>
                  <a:pt x="943517" y="861741"/>
                  <a:pt x="959238" y="855003"/>
                  <a:pt x="923925" y="866775"/>
                </a:cubicBezTo>
                <a:lnTo>
                  <a:pt x="909638" y="871538"/>
                </a:lnTo>
                <a:lnTo>
                  <a:pt x="895350" y="876300"/>
                </a:lnTo>
                <a:cubicBezTo>
                  <a:pt x="883023" y="888628"/>
                  <a:pt x="869578" y="903942"/>
                  <a:pt x="852488" y="909638"/>
                </a:cubicBezTo>
                <a:lnTo>
                  <a:pt x="838200" y="914400"/>
                </a:lnTo>
                <a:lnTo>
                  <a:pt x="795338" y="942975"/>
                </a:lnTo>
                <a:cubicBezTo>
                  <a:pt x="790575" y="946150"/>
                  <a:pt x="786480" y="950690"/>
                  <a:pt x="781050" y="952500"/>
                </a:cubicBezTo>
                <a:lnTo>
                  <a:pt x="766763" y="957263"/>
                </a:lnTo>
                <a:cubicBezTo>
                  <a:pt x="756231" y="967794"/>
                  <a:pt x="751447" y="974445"/>
                  <a:pt x="738188" y="981075"/>
                </a:cubicBezTo>
                <a:cubicBezTo>
                  <a:pt x="733698" y="983320"/>
                  <a:pt x="728390" y="983593"/>
                  <a:pt x="723900" y="985838"/>
                </a:cubicBezTo>
                <a:cubicBezTo>
                  <a:pt x="686978" y="1004299"/>
                  <a:pt x="731232" y="988158"/>
                  <a:pt x="695325" y="1000125"/>
                </a:cubicBezTo>
                <a:cubicBezTo>
                  <a:pt x="672684" y="1015220"/>
                  <a:pt x="686469" y="1007839"/>
                  <a:pt x="652463" y="1019175"/>
                </a:cubicBezTo>
                <a:cubicBezTo>
                  <a:pt x="647700" y="1020763"/>
                  <a:pt x="642352" y="1021153"/>
                  <a:pt x="638175" y="1023938"/>
                </a:cubicBezTo>
                <a:cubicBezTo>
                  <a:pt x="626332" y="1031834"/>
                  <a:pt x="618649" y="1037809"/>
                  <a:pt x="604838" y="1042988"/>
                </a:cubicBezTo>
                <a:cubicBezTo>
                  <a:pt x="598709" y="1045286"/>
                  <a:pt x="592138" y="1046163"/>
                  <a:pt x="585788" y="1047750"/>
                </a:cubicBezTo>
                <a:cubicBezTo>
                  <a:pt x="581025" y="1050925"/>
                  <a:pt x="576731" y="1054950"/>
                  <a:pt x="571500" y="1057275"/>
                </a:cubicBezTo>
                <a:cubicBezTo>
                  <a:pt x="562325" y="1061353"/>
                  <a:pt x="552450" y="1063625"/>
                  <a:pt x="542925" y="1066800"/>
                </a:cubicBezTo>
                <a:lnTo>
                  <a:pt x="528638" y="1071563"/>
                </a:lnTo>
                <a:cubicBezTo>
                  <a:pt x="528633" y="1071565"/>
                  <a:pt x="500068" y="1081084"/>
                  <a:pt x="500063" y="1081088"/>
                </a:cubicBezTo>
                <a:cubicBezTo>
                  <a:pt x="481598" y="1093397"/>
                  <a:pt x="491205" y="1088803"/>
                  <a:pt x="471488" y="1095375"/>
                </a:cubicBezTo>
                <a:cubicBezTo>
                  <a:pt x="466725" y="1098550"/>
                  <a:pt x="462461" y="1102645"/>
                  <a:pt x="457200" y="1104900"/>
                </a:cubicBezTo>
                <a:cubicBezTo>
                  <a:pt x="449709" y="1108110"/>
                  <a:pt x="420563" y="1112727"/>
                  <a:pt x="414338" y="1114425"/>
                </a:cubicBezTo>
                <a:cubicBezTo>
                  <a:pt x="404652" y="1117067"/>
                  <a:pt x="385763" y="1123950"/>
                  <a:pt x="385763" y="1123950"/>
                </a:cubicBezTo>
                <a:cubicBezTo>
                  <a:pt x="381000" y="1127125"/>
                  <a:pt x="376706" y="1131150"/>
                  <a:pt x="371475" y="1133475"/>
                </a:cubicBezTo>
                <a:cubicBezTo>
                  <a:pt x="312853" y="1159529"/>
                  <a:pt x="368180" y="1131139"/>
                  <a:pt x="323850" y="1147763"/>
                </a:cubicBezTo>
                <a:cubicBezTo>
                  <a:pt x="317203" y="1150256"/>
                  <a:pt x="311718" y="1155692"/>
                  <a:pt x="304800" y="1157288"/>
                </a:cubicBezTo>
                <a:cubicBezTo>
                  <a:pt x="296099" y="1159296"/>
                  <a:pt x="213328" y="1166470"/>
                  <a:pt x="209550" y="1166813"/>
                </a:cubicBezTo>
                <a:cubicBezTo>
                  <a:pt x="143180" y="1180087"/>
                  <a:pt x="178058" y="1174994"/>
                  <a:pt x="104775" y="1181100"/>
                </a:cubicBezTo>
                <a:cubicBezTo>
                  <a:pt x="61441" y="1195547"/>
                  <a:pt x="129866" y="1173392"/>
                  <a:pt x="66675" y="1190625"/>
                </a:cubicBezTo>
                <a:cubicBezTo>
                  <a:pt x="56989" y="1193267"/>
                  <a:pt x="47840" y="1197715"/>
                  <a:pt x="38100" y="1200150"/>
                </a:cubicBezTo>
                <a:cubicBezTo>
                  <a:pt x="32001" y="1201675"/>
                  <a:pt x="11592" y="1206261"/>
                  <a:pt x="4763" y="1209675"/>
                </a:cubicBezTo>
                <a:cubicBezTo>
                  <a:pt x="2755" y="1210679"/>
                  <a:pt x="1588" y="1212850"/>
                  <a:pt x="0" y="1214438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2" name="Овал 11"/>
          <p:cNvSpPr/>
          <p:nvPr/>
        </p:nvSpPr>
        <p:spPr>
          <a:xfrm>
            <a:off x="18761973" y="7165264"/>
            <a:ext cx="1846216" cy="1616144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57" name="Овал 56"/>
          <p:cNvSpPr/>
          <p:nvPr/>
        </p:nvSpPr>
        <p:spPr>
          <a:xfrm>
            <a:off x="4098427" y="2656342"/>
            <a:ext cx="1846216" cy="1616144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58" name="Овал 57"/>
          <p:cNvSpPr/>
          <p:nvPr/>
        </p:nvSpPr>
        <p:spPr>
          <a:xfrm>
            <a:off x="17563849" y="8182716"/>
            <a:ext cx="1846216" cy="1616144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59" name="Овал 58"/>
          <p:cNvSpPr/>
          <p:nvPr/>
        </p:nvSpPr>
        <p:spPr>
          <a:xfrm>
            <a:off x="10163811" y="7409264"/>
            <a:ext cx="1846216" cy="1616144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62" name="Скругленная прямоугольная выноска 61"/>
          <p:cNvSpPr/>
          <p:nvPr/>
        </p:nvSpPr>
        <p:spPr>
          <a:xfrm>
            <a:off x="5961127" y="2178396"/>
            <a:ext cx="2479392" cy="809332"/>
          </a:xfrm>
          <a:prstGeom prst="wedgeRoundRectCallout">
            <a:avLst>
              <a:gd name="adj1" fmla="val -49300"/>
              <a:gd name="adj2" fmla="val 100207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110-220 kV grid development zones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ая прямоугольная выноска 62"/>
          <p:cNvSpPr/>
          <p:nvPr/>
        </p:nvSpPr>
        <p:spPr>
          <a:xfrm>
            <a:off x="18823653" y="9475934"/>
            <a:ext cx="2479392" cy="809332"/>
          </a:xfrm>
          <a:prstGeom prst="wedgeRoundRectCallout">
            <a:avLst>
              <a:gd name="adj1" fmla="val -30860"/>
              <a:gd name="adj2" fmla="val -90451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110-220 kV grid development zones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ая прямоугольная выноска 63"/>
          <p:cNvSpPr/>
          <p:nvPr/>
        </p:nvSpPr>
        <p:spPr>
          <a:xfrm>
            <a:off x="9472809" y="9020178"/>
            <a:ext cx="2479392" cy="809332"/>
          </a:xfrm>
          <a:prstGeom prst="wedgeRoundRectCallout">
            <a:avLst>
              <a:gd name="adj1" fmla="val -4737"/>
              <a:gd name="adj2" fmla="val -90451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110-220 kV grid development zone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3821253" y="2993832"/>
            <a:ext cx="1846216" cy="1616144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66" name="Скругленная прямоугольная выноска 65"/>
          <p:cNvSpPr/>
          <p:nvPr/>
        </p:nvSpPr>
        <p:spPr>
          <a:xfrm>
            <a:off x="13039649" y="1971788"/>
            <a:ext cx="2479392" cy="809332"/>
          </a:xfrm>
          <a:prstGeom prst="wedgeRoundRectCallout">
            <a:avLst>
              <a:gd name="adj1" fmla="val 22923"/>
              <a:gd name="adj2" fmla="val 88437"/>
              <a:gd name="adj3" fmla="val 1666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8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110-220 kV grid development zones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6758918" y="9137672"/>
            <a:ext cx="262886" cy="243840"/>
          </a:xfrm>
          <a:prstGeom prst="ellipse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cxnSp>
        <p:nvCxnSpPr>
          <p:cNvPr id="60" name="Прямая соединительная линия 59"/>
          <p:cNvCxnSpPr>
            <a:stCxn id="68" idx="2"/>
          </p:cNvCxnSpPr>
          <p:nvPr/>
        </p:nvCxnSpPr>
        <p:spPr>
          <a:xfrm flipH="1">
            <a:off x="15718517" y="9259593"/>
            <a:ext cx="1040400" cy="47209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325688" y="12420600"/>
            <a:ext cx="886370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048602" y="12174378"/>
            <a:ext cx="4040209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Beineu-Bozoi-Shymkent gas pipeline</a:t>
            </a:r>
            <a:endParaRPr lang="ru-RU" sz="2000" b="1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1486506" y="12495692"/>
            <a:ext cx="886370" cy="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3209419" y="12249470"/>
            <a:ext cx="933269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DC line</a:t>
            </a:r>
            <a:endParaRPr lang="ru-RU" sz="2000" b="1" dirty="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11485128" y="13063120"/>
            <a:ext cx="886370" cy="0"/>
          </a:xfrm>
          <a:prstGeom prst="line">
            <a:avLst/>
          </a:prstGeom>
          <a:ln w="38100">
            <a:solidFill>
              <a:srgbClr val="B20AB6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3208042" y="12816898"/>
            <a:ext cx="1241045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HVDC link</a:t>
            </a:r>
            <a:endParaRPr lang="ru-RU" sz="2000" b="1" dirty="0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7938006" y="12499656"/>
            <a:ext cx="88637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9660920" y="12253434"/>
            <a:ext cx="2528321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500 kV overhead lines</a:t>
            </a:r>
            <a:endParaRPr lang="ru-RU" sz="2000" b="1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7938006" y="13063120"/>
            <a:ext cx="88637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9660920" y="12816898"/>
            <a:ext cx="2528321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220 kV overhead lines</a:t>
            </a:r>
            <a:endParaRPr lang="ru-RU" sz="2000" b="1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325688" y="12988134"/>
            <a:ext cx="886370" cy="0"/>
          </a:xfrm>
          <a:prstGeom prst="line">
            <a:avLst/>
          </a:prstGeom>
          <a:ln w="69850" cap="rnd">
            <a:solidFill>
              <a:srgbClr val="00B050"/>
            </a:solidFill>
            <a:prstDash val="sysDot"/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048602" y="12741912"/>
            <a:ext cx="2431435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Saryarka gas pipeline</a:t>
            </a:r>
            <a:endParaRPr lang="ru-RU" sz="2000" b="1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-1" y="7034"/>
            <a:ext cx="24387175" cy="114029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55591"/>
            <a:r>
              <a:rPr lang="en-US" sz="4400" b="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</a:rPr>
              <a:t>Generation commissioning plan until 2029</a:t>
            </a:r>
            <a:endParaRPr lang="ru-RU" sz="4400" b="1" dirty="0">
              <a:solidFill>
                <a:prstClr val="white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</a:endParaRPr>
          </a:p>
        </p:txBody>
      </p:sp>
      <p:sp>
        <p:nvSpPr>
          <p:cNvPr id="85" name="Параллелограмм 84">
            <a:extLst>
              <a:ext uri="{FF2B5EF4-FFF2-40B4-BE49-F238E27FC236}">
                <a16:creationId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18929238" y="7035"/>
            <a:ext cx="3709958" cy="1140294"/>
          </a:xfrm>
          <a:prstGeom prst="parallelogram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6" name="Рисунок 85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641" y="157132"/>
            <a:ext cx="1152998" cy="895394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520407" y="102595"/>
            <a:ext cx="2155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ENERGY OF THE REPUBLIC OF KAZAKHSTAN</a:t>
            </a:r>
            <a:endParaRPr lang="x-none" sz="16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Google Shape;194;gfb1b6f187c_0_87"/>
          <p:cNvSpPr/>
          <p:nvPr/>
        </p:nvSpPr>
        <p:spPr>
          <a:xfrm>
            <a:off x="22675964" y="251086"/>
            <a:ext cx="1453264" cy="58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7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424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-37069" y="1078448"/>
            <a:ext cx="24422656" cy="12637552"/>
          </a:xfrm>
          <a:custGeom>
            <a:avLst/>
            <a:gdLst/>
            <a:ahLst/>
            <a:cxnLst/>
            <a:rect l="l" t="t" r="r" b="b"/>
            <a:pathLst>
              <a:path w="8959850" h="4459605">
                <a:moveTo>
                  <a:pt x="8959596" y="0"/>
                </a:moveTo>
                <a:lnTo>
                  <a:pt x="0" y="0"/>
                </a:lnTo>
                <a:lnTo>
                  <a:pt x="0" y="4459224"/>
                </a:lnTo>
                <a:lnTo>
                  <a:pt x="8959596" y="4459224"/>
                </a:lnTo>
                <a:lnTo>
                  <a:pt x="89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lvl="0" algn="ctr"/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”Integration of the Western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into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UES of Kazakhstan"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1587" y="4"/>
            <a:ext cx="24384000" cy="1078445"/>
          </a:xfrm>
          <a:prstGeom prst="rect">
            <a:avLst/>
          </a:prstGeom>
          <a:solidFill>
            <a:srgbClr val="5B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38430">
              <a:defRPr/>
            </a:pPr>
            <a:endParaRPr lang="x-none" sz="3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62830" y="2434836"/>
            <a:ext cx="13580533" cy="792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7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10" indent="-762010" algn="just">
              <a:buFont typeface="Wingdings" panose="05000000000000000000" pitchFamily="2" charset="2"/>
              <a:buChar char="§"/>
            </a:pP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cost: estimated</a:t>
            </a:r>
            <a:r>
              <a:rPr lang="ru-RU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  <a:r>
              <a:rPr lang="ru-RU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 KZT</a:t>
            </a:r>
            <a:r>
              <a:rPr lang="ru-RU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pending feasibility study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10" indent="-762010" algn="just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10" indent="-762010" algn="just">
              <a:buFont typeface="Wingdings" panose="05000000000000000000" pitchFamily="2" charset="2"/>
              <a:buChar char="§"/>
            </a:pP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 period until 2028 </a:t>
            </a:r>
          </a:p>
          <a:p>
            <a:pPr marL="762010" indent="-762010" algn="just">
              <a:buFont typeface="Wingdings" panose="05000000000000000000" pitchFamily="2" charset="2"/>
              <a:buChar char="§"/>
            </a:pP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10" indent="-762010" algn="just">
              <a:buFont typeface="Wingdings" panose="05000000000000000000" pitchFamily="2" charset="2"/>
              <a:buChar char="§"/>
            </a:pP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Effect: Unification of the Western Zone with the main part of UES of Kazakhstan through the territory of Kazakhstan.</a:t>
            </a:r>
          </a:p>
          <a:p>
            <a:pPr marL="762010" indent="-762010" algn="just">
              <a:buFont typeface="Wingdings" panose="05000000000000000000" pitchFamily="2" charset="2"/>
              <a:buChar char="§"/>
            </a:pP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10" indent="-762010" algn="just">
              <a:buFont typeface="Wingdings" panose="05000000000000000000" pitchFamily="2" charset="2"/>
              <a:buChar char="§"/>
            </a:pP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status: Feasibility study of the project is being developed - completion date Q4 2023</a:t>
            </a:r>
          </a:p>
          <a:p>
            <a:pPr marL="762010" indent="-762010" algn="just">
              <a:buFont typeface="Wingdings" panose="05000000000000000000" pitchFamily="2" charset="2"/>
              <a:buChar char="§"/>
            </a:pPr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the design and construction documentation - 2024-2025.</a:t>
            </a:r>
          </a:p>
          <a:p>
            <a:pPr marL="762010" indent="-762010" algn="just">
              <a:buFont typeface="Wingdings" panose="05000000000000000000" pitchFamily="2" charset="2"/>
              <a:buChar char="§"/>
            </a:pP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7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and installation works - 2025-2027</a:t>
            </a:r>
            <a:endParaRPr lang="ru-RU" sz="37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1991" y="10128712"/>
            <a:ext cx="23977597" cy="252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5239" algn="just"/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grid construction</a:t>
            </a:r>
            <a:r>
              <a:rPr lang="ru-RU" sz="3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85239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500 kV overhead line </a:t>
            </a:r>
            <a:r>
              <a:rPr 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Karabatan</a:t>
            </a: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substation - </a:t>
            </a:r>
            <a:r>
              <a:rPr 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Ulke</a:t>
            </a: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substation </a:t>
            </a:r>
          </a:p>
          <a:p>
            <a:pPr indent="385239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500 kV switchgear at </a:t>
            </a:r>
            <a:r>
              <a:rPr 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Karabatan</a:t>
            </a: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substation with installation of 3*167 MVA autotransformer and shunt reactor, Controlled shunt reactors. </a:t>
            </a:r>
          </a:p>
          <a:p>
            <a:pPr indent="385239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500kV </a:t>
            </a:r>
            <a:r>
              <a:rPr lang="en-US" sz="2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Ulke</a:t>
            </a: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substation with installation of the second group of 167 MVA ATs with shunt reactor and controlled shunt reactors</a:t>
            </a:r>
            <a:endParaRPr lang="ru-RU" sz="2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3ABCB08-02EF-A861-44FD-928FDEBEC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1" y="2590303"/>
            <a:ext cx="8727939" cy="70787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2443D4-4041-4FA2-A045-09C6A8235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560" y="712077"/>
            <a:ext cx="2628891" cy="262043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-1" y="7034"/>
            <a:ext cx="24387175" cy="139145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18929238" y="7034"/>
            <a:ext cx="3709958" cy="1391453"/>
          </a:xfrm>
          <a:prstGeom prst="parallelogram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641" y="157132"/>
            <a:ext cx="1152998" cy="10926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520407" y="102595"/>
            <a:ext cx="215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ENERGY OF THE REPUBLIC OF KAZAKHSTAN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13353691"/>
            <a:ext cx="24387175" cy="34257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758692-E049-438D-AAD8-458EEA6F0EF9}"/>
              </a:ext>
            </a:extLst>
          </p:cNvPr>
          <p:cNvSpPr txBox="1"/>
          <p:nvPr/>
        </p:nvSpPr>
        <p:spPr>
          <a:xfrm>
            <a:off x="-499712" y="309006"/>
            <a:ext cx="21019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9"/>
            <a:r>
              <a:rPr lang="en-US" sz="4400" b="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</a:rPr>
              <a:t>Projects planned for implementation in the Western Zone</a:t>
            </a:r>
            <a:endParaRPr lang="ru-RU" sz="4400" b="1" dirty="0">
              <a:solidFill>
                <a:prstClr val="white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</a:endParaRPr>
          </a:p>
        </p:txBody>
      </p:sp>
      <p:sp>
        <p:nvSpPr>
          <p:cNvPr id="19" name="Google Shape;194;gfb1b6f187c_0_87"/>
          <p:cNvSpPr/>
          <p:nvPr/>
        </p:nvSpPr>
        <p:spPr>
          <a:xfrm>
            <a:off x="22675964" y="251085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30" name="Google Shape;194;gfb1b6f187c_0_87"/>
          <p:cNvSpPr/>
          <p:nvPr/>
        </p:nvSpPr>
        <p:spPr>
          <a:xfrm>
            <a:off x="22716433" y="251085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492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57EC800-F03B-45FF-8660-1D7DE7784B44}"/>
              </a:ext>
            </a:extLst>
          </p:cNvPr>
          <p:cNvSpPr/>
          <p:nvPr/>
        </p:nvSpPr>
        <p:spPr>
          <a:xfrm>
            <a:off x="10716367" y="8106529"/>
            <a:ext cx="1859720" cy="24394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30"/>
            <a:endParaRPr lang="en-US" sz="1462">
              <a:solidFill>
                <a:srgbClr val="FFFFFF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-1" y="7034"/>
            <a:ext cx="24387175" cy="1096593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Рисунок 44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238" y="24094"/>
            <a:ext cx="1553218" cy="109261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474776" y="24094"/>
            <a:ext cx="215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ЭНЕРГЕТИКИ 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Google Shape;194;gfb1b6f187c_0_87"/>
          <p:cNvSpPr/>
          <p:nvPr/>
        </p:nvSpPr>
        <p:spPr>
          <a:xfrm>
            <a:off x="-859316" y="153104"/>
            <a:ext cx="9267571" cy="75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267" b="1" dirty="0">
              <a:solidFill>
                <a:prstClr val="white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61" name="Google Shape;194;gfb1b6f187c_0_87"/>
          <p:cNvSpPr/>
          <p:nvPr/>
        </p:nvSpPr>
        <p:spPr>
          <a:xfrm>
            <a:off x="-351395" y="187855"/>
            <a:ext cx="9267571" cy="75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267" b="1" dirty="0">
                <a:solidFill>
                  <a:prstClr val="white"/>
                </a:solidFill>
                <a:latin typeface="+mj-lt"/>
                <a:ea typeface="Century Gothic"/>
                <a:cs typeface="Arial" panose="020B0604020202020204" pitchFamily="34" charset="0"/>
                <a:sym typeface="Century Gothic"/>
              </a:rPr>
              <a:t>Реализация политики ВИЭ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34529"/>
            <a:ext cx="24387175" cy="1422986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Параллелограмм 62">
            <a:extLst>
              <a:ext uri="{FF2B5EF4-FFF2-40B4-BE49-F238E27FC236}">
                <a16:creationId xmlns:a16="http://schemas.microsoft.com/office/drawing/2014/main" id="{DCC4F4FF-82F2-4771-9936-743F2778E3D1}"/>
              </a:ext>
            </a:extLst>
          </p:cNvPr>
          <p:cNvSpPr/>
          <p:nvPr/>
        </p:nvSpPr>
        <p:spPr>
          <a:xfrm>
            <a:off x="18753338" y="-26704"/>
            <a:ext cx="3947528" cy="1484219"/>
          </a:xfrm>
          <a:prstGeom prst="parallelogram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4" name="Рисунок 63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DD92795-70DF-47A3-94DE-810260B87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771" y="153526"/>
            <a:ext cx="1174759" cy="109261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3050734F-990F-4CF2-A176-9B0D5A126308}"/>
              </a:ext>
            </a:extLst>
          </p:cNvPr>
          <p:cNvSpPr txBox="1"/>
          <p:nvPr/>
        </p:nvSpPr>
        <p:spPr>
          <a:xfrm>
            <a:off x="20558280" y="153104"/>
            <a:ext cx="215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ENERGY OF THE REPUBLIC OF KAZAKHSTAN</a:t>
            </a:r>
            <a:endParaRPr lang="x-none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Google Shape;194;gfb1b6f187c_0_87"/>
          <p:cNvSpPr/>
          <p:nvPr/>
        </p:nvSpPr>
        <p:spPr>
          <a:xfrm>
            <a:off x="-80986" y="78498"/>
            <a:ext cx="16862347" cy="75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Implementation of the RES development policy</a:t>
            </a:r>
            <a:endParaRPr lang="ru-RU" sz="4400" b="1" dirty="0">
              <a:solidFill>
                <a:prstClr val="white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cxnSp>
        <p:nvCxnSpPr>
          <p:cNvPr id="103" name="Прямая соединительная линия 3">
            <a:extLst>
              <a:ext uri="{FF2B5EF4-FFF2-40B4-BE49-F238E27FC236}">
                <a16:creationId xmlns:a16="http://schemas.microsoft.com/office/drawing/2014/main" id="{1A12C27C-0BE4-0645-9297-E7030874AF6C}"/>
              </a:ext>
            </a:extLst>
          </p:cNvPr>
          <p:cNvCxnSpPr>
            <a:cxnSpLocks/>
          </p:cNvCxnSpPr>
          <p:nvPr/>
        </p:nvCxnSpPr>
        <p:spPr>
          <a:xfrm>
            <a:off x="13041915" y="1742536"/>
            <a:ext cx="41736" cy="11331291"/>
          </a:xfrm>
          <a:prstGeom prst="line">
            <a:avLst/>
          </a:prstGeom>
          <a:noFill/>
          <a:ln w="19050" cap="flat" cmpd="sng" algn="ctr">
            <a:solidFill>
              <a:srgbClr val="1F497D"/>
            </a:solidFill>
            <a:prstDash val="dash"/>
            <a:miter lim="800000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C7726A11-3EA1-4BFB-8E8B-D70E0C8EAD94}"/>
              </a:ext>
            </a:extLst>
          </p:cNvPr>
          <p:cNvSpPr txBox="1"/>
          <p:nvPr/>
        </p:nvSpPr>
        <p:spPr>
          <a:xfrm>
            <a:off x="15174120" y="10703014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ru-RU" sz="4400" dirty="0">
                <a:solidFill>
                  <a:prstClr val="black"/>
                </a:solidFill>
                <a:latin typeface="Proxima Nova Reg"/>
              </a:rPr>
              <a:t>2025</a:t>
            </a:r>
            <a:endParaRPr lang="ru-RU" sz="3200" dirty="0">
              <a:solidFill>
                <a:prstClr val="black"/>
              </a:solidFill>
              <a:latin typeface="Proxima Nova Reg"/>
            </a:endParaRPr>
          </a:p>
        </p:txBody>
      </p: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8F8FC63-0E02-44A5-BE50-1FC36C3F52D6}"/>
              </a:ext>
            </a:extLst>
          </p:cNvPr>
          <p:cNvGrpSpPr/>
          <p:nvPr/>
        </p:nvGrpSpPr>
        <p:grpSpPr>
          <a:xfrm>
            <a:off x="15372512" y="6521331"/>
            <a:ext cx="905731" cy="923330"/>
            <a:chOff x="5561369" y="2509803"/>
            <a:chExt cx="1032613" cy="1053807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386F6DE-FD73-4483-991F-223E2BC6FF41}"/>
                </a:ext>
              </a:extLst>
            </p:cNvPr>
            <p:cNvSpPr txBox="1"/>
            <p:nvPr/>
          </p:nvSpPr>
          <p:spPr>
            <a:xfrm>
              <a:off x="5561369" y="2509803"/>
              <a:ext cx="649151" cy="1053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kk-KZ" sz="5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6</a:t>
              </a:r>
              <a:endParaRPr lang="en-US" sz="5400" b="1" baseline="300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F8A16DA-85BB-4F17-8AA6-FCAF2CDB8EF2}"/>
                </a:ext>
              </a:extLst>
            </p:cNvPr>
            <p:cNvSpPr txBox="1"/>
            <p:nvPr/>
          </p:nvSpPr>
          <p:spPr>
            <a:xfrm>
              <a:off x="6085552" y="2839011"/>
              <a:ext cx="508430" cy="59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2800" b="1" dirty="0">
                  <a:solidFill>
                    <a:prstClr val="black"/>
                  </a:solidFill>
                  <a:latin typeface="Proxima Nova Reg"/>
                </a:rPr>
                <a:t>%</a:t>
              </a:r>
              <a:endParaRPr lang="en-US" sz="2800" b="1" baseline="30000" dirty="0">
                <a:solidFill>
                  <a:prstClr val="black"/>
                </a:solidFill>
                <a:latin typeface="Proxima Nova Reg"/>
              </a:endParaRPr>
            </a:p>
          </p:txBody>
        </p:sp>
      </p:grp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39765538-CA0F-4A13-A979-9360721B8B66}"/>
              </a:ext>
            </a:extLst>
          </p:cNvPr>
          <p:cNvSpPr/>
          <p:nvPr/>
        </p:nvSpPr>
        <p:spPr>
          <a:xfrm rot="5400000" flipH="1">
            <a:off x="15802519" y="9767689"/>
            <a:ext cx="45719" cy="1597716"/>
          </a:xfrm>
          <a:prstGeom prst="rect">
            <a:avLst/>
          </a:prstGeom>
          <a:gradFill flip="none" rotWithShape="1">
            <a:gsLst>
              <a:gs pos="100000">
                <a:srgbClr val="1C7D01"/>
              </a:gs>
              <a:gs pos="0">
                <a:srgbClr val="1C7D01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26E7D2C-8C3B-48B8-AD70-8B1B9F95A709}"/>
              </a:ext>
            </a:extLst>
          </p:cNvPr>
          <p:cNvSpPr txBox="1"/>
          <p:nvPr/>
        </p:nvSpPr>
        <p:spPr>
          <a:xfrm>
            <a:off x="18134103" y="10703015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ru-RU" sz="4400" dirty="0">
                <a:solidFill>
                  <a:prstClr val="black"/>
                </a:solidFill>
                <a:latin typeface="Proxima Nova Reg"/>
              </a:rPr>
              <a:t>2030</a:t>
            </a: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008581-A930-4CDD-86FA-153A3522B77D}"/>
              </a:ext>
            </a:extLst>
          </p:cNvPr>
          <p:cNvGrpSpPr/>
          <p:nvPr/>
        </p:nvGrpSpPr>
        <p:grpSpPr>
          <a:xfrm>
            <a:off x="18161295" y="5036206"/>
            <a:ext cx="1261605" cy="923330"/>
            <a:chOff x="5313719" y="2509803"/>
            <a:chExt cx="1438342" cy="1053807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336D7B1-15D2-408A-BA8F-572C73B255F1}"/>
                </a:ext>
              </a:extLst>
            </p:cNvPr>
            <p:cNvSpPr txBox="1"/>
            <p:nvPr/>
          </p:nvSpPr>
          <p:spPr>
            <a:xfrm>
              <a:off x="5313719" y="2509803"/>
              <a:ext cx="1087767" cy="1053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kk-KZ" sz="5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</a:t>
              </a:r>
              <a:endParaRPr lang="en-US" sz="5400" b="1" baseline="300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EB9158D-B0FE-4F58-B30B-A9B65F3DD30A}"/>
                </a:ext>
              </a:extLst>
            </p:cNvPr>
            <p:cNvSpPr txBox="1"/>
            <p:nvPr/>
          </p:nvSpPr>
          <p:spPr>
            <a:xfrm>
              <a:off x="6243631" y="2829634"/>
              <a:ext cx="508430" cy="59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2800" b="1" dirty="0">
                  <a:solidFill>
                    <a:prstClr val="black"/>
                  </a:solidFill>
                  <a:latin typeface="Proxima Nova Reg"/>
                </a:rPr>
                <a:t>%</a:t>
              </a:r>
              <a:endParaRPr lang="en-US" sz="2800" b="1" baseline="30000" dirty="0">
                <a:solidFill>
                  <a:prstClr val="black"/>
                </a:solidFill>
                <a:latin typeface="Proxima Nova Reg"/>
              </a:endParaRPr>
            </a:p>
          </p:txBody>
        </p:sp>
      </p:grp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7ECABC8A-C767-42FE-9FC5-B86008109B21}"/>
              </a:ext>
            </a:extLst>
          </p:cNvPr>
          <p:cNvSpPr/>
          <p:nvPr/>
        </p:nvSpPr>
        <p:spPr>
          <a:xfrm rot="5400000" flipH="1">
            <a:off x="18769239" y="9730310"/>
            <a:ext cx="45719" cy="1709827"/>
          </a:xfrm>
          <a:prstGeom prst="rect">
            <a:avLst/>
          </a:prstGeom>
          <a:gradFill flip="none" rotWithShape="1">
            <a:gsLst>
              <a:gs pos="100000">
                <a:srgbClr val="1C7D01"/>
              </a:gs>
              <a:gs pos="0">
                <a:srgbClr val="1C7D01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98B14B6-5618-46EB-B381-14488F283C9B}"/>
              </a:ext>
            </a:extLst>
          </p:cNvPr>
          <p:cNvSpPr txBox="1"/>
          <p:nvPr/>
        </p:nvSpPr>
        <p:spPr>
          <a:xfrm>
            <a:off x="21259446" y="10703016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ru-RU" sz="4400" dirty="0">
                <a:solidFill>
                  <a:prstClr val="black"/>
                </a:solidFill>
                <a:latin typeface="Proxima Nova Reg"/>
              </a:rPr>
              <a:t>2050</a:t>
            </a:r>
          </a:p>
        </p:txBody>
      </p: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F92631CB-1D2A-422F-BC74-CF56F233D552}"/>
              </a:ext>
            </a:extLst>
          </p:cNvPr>
          <p:cNvGrpSpPr/>
          <p:nvPr/>
        </p:nvGrpSpPr>
        <p:grpSpPr>
          <a:xfrm>
            <a:off x="21257916" y="3295583"/>
            <a:ext cx="1291578" cy="923330"/>
            <a:chOff x="5294233" y="2509803"/>
            <a:chExt cx="1472518" cy="105380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BFC4F01-3913-4D3D-8D6E-38CD7D36D971}"/>
                </a:ext>
              </a:extLst>
            </p:cNvPr>
            <p:cNvSpPr txBox="1"/>
            <p:nvPr/>
          </p:nvSpPr>
          <p:spPr>
            <a:xfrm>
              <a:off x="5294233" y="2509803"/>
              <a:ext cx="1095080" cy="1053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5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</a:t>
              </a:r>
              <a:r>
                <a:rPr lang="en-US" sz="5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US" sz="5400" b="1" baseline="300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ED263A5-67D0-4220-A8E0-CF5B153FD8FB}"/>
                </a:ext>
              </a:extLst>
            </p:cNvPr>
            <p:cNvSpPr txBox="1"/>
            <p:nvPr/>
          </p:nvSpPr>
          <p:spPr>
            <a:xfrm>
              <a:off x="6258321" y="2804492"/>
              <a:ext cx="508430" cy="59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2800" b="1" dirty="0">
                  <a:solidFill>
                    <a:prstClr val="black"/>
                  </a:solidFill>
                  <a:latin typeface="Proxima Nova Reg"/>
                </a:rPr>
                <a:t>%</a:t>
              </a:r>
              <a:endParaRPr lang="en-US" sz="2800" b="1" baseline="30000" dirty="0">
                <a:solidFill>
                  <a:prstClr val="black"/>
                </a:solidFill>
                <a:latin typeface="Proxima Nova Reg"/>
              </a:endParaRPr>
            </a:p>
          </p:txBody>
        </p:sp>
      </p:grp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9CDE3398-1688-4BC7-89C8-D50916299131}"/>
              </a:ext>
            </a:extLst>
          </p:cNvPr>
          <p:cNvSpPr/>
          <p:nvPr/>
        </p:nvSpPr>
        <p:spPr>
          <a:xfrm rot="5400000">
            <a:off x="21931583" y="9608080"/>
            <a:ext cx="45719" cy="1930230"/>
          </a:xfrm>
          <a:prstGeom prst="rect">
            <a:avLst/>
          </a:prstGeom>
          <a:gradFill flip="none" rotWithShape="1">
            <a:gsLst>
              <a:gs pos="100000">
                <a:srgbClr val="1C7D01"/>
              </a:gs>
              <a:gs pos="0">
                <a:srgbClr val="1C7D01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60102687-2E68-450D-9888-E8CA81E8CCA5}"/>
              </a:ext>
            </a:extLst>
          </p:cNvPr>
          <p:cNvSpPr/>
          <p:nvPr/>
        </p:nvSpPr>
        <p:spPr>
          <a:xfrm>
            <a:off x="15204878" y="7469633"/>
            <a:ext cx="1241002" cy="3080703"/>
          </a:xfrm>
          <a:prstGeom prst="rect">
            <a:avLst/>
          </a:prstGeom>
          <a:gradFill flip="none" rotWithShape="1">
            <a:gsLst>
              <a:gs pos="0">
                <a:srgbClr val="00A8D2"/>
              </a:gs>
              <a:gs pos="100000">
                <a:srgbClr val="0B4110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BF6AE7B6-B896-49F5-8373-159E3B2E3DE4}"/>
              </a:ext>
            </a:extLst>
          </p:cNvPr>
          <p:cNvSpPr/>
          <p:nvPr/>
        </p:nvSpPr>
        <p:spPr>
          <a:xfrm>
            <a:off x="18103695" y="5947051"/>
            <a:ext cx="1376809" cy="4603285"/>
          </a:xfrm>
          <a:prstGeom prst="rect">
            <a:avLst/>
          </a:prstGeom>
          <a:gradFill flip="none" rotWithShape="1">
            <a:gsLst>
              <a:gs pos="0">
                <a:srgbClr val="00A8D2"/>
              </a:gs>
              <a:gs pos="100000">
                <a:srgbClr val="0B4110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FC9357E8-7D89-49F8-95E6-2529B0011756}"/>
              </a:ext>
            </a:extLst>
          </p:cNvPr>
          <p:cNvSpPr/>
          <p:nvPr/>
        </p:nvSpPr>
        <p:spPr>
          <a:xfrm>
            <a:off x="21245233" y="4167376"/>
            <a:ext cx="1418419" cy="6428678"/>
          </a:xfrm>
          <a:prstGeom prst="rect">
            <a:avLst/>
          </a:prstGeom>
          <a:gradFill flip="none" rotWithShape="1">
            <a:gsLst>
              <a:gs pos="0">
                <a:srgbClr val="00A8D2"/>
              </a:gs>
              <a:gs pos="100000">
                <a:srgbClr val="0B4110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E0603F5C-51CC-4535-BC53-1F6630EC5942}"/>
              </a:ext>
            </a:extLst>
          </p:cNvPr>
          <p:cNvSpPr txBox="1">
            <a:spLocks/>
          </p:cNvSpPr>
          <p:nvPr/>
        </p:nvSpPr>
        <p:spPr bwMode="auto">
          <a:xfrm>
            <a:off x="13147495" y="1724577"/>
            <a:ext cx="10951768" cy="15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Share of RES in the total volume of  generation </a:t>
            </a:r>
            <a:endParaRPr lang="ru-RU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9749608" y="11423281"/>
            <a:ext cx="4829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* including alternative energy sources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D263A5-67D0-4220-A8E0-CF5B153FD8FB}"/>
              </a:ext>
            </a:extLst>
          </p:cNvPr>
          <p:cNvSpPr txBox="1"/>
          <p:nvPr/>
        </p:nvSpPr>
        <p:spPr>
          <a:xfrm>
            <a:off x="22196657" y="3140248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kk-KZ" sz="3600" b="1" dirty="0">
                <a:solidFill>
                  <a:prstClr val="black"/>
                </a:solidFill>
                <a:latin typeface="Proxima Nova Reg"/>
              </a:rPr>
              <a:t>*</a:t>
            </a:r>
            <a:endParaRPr lang="en-US" sz="3600" b="1" baseline="30000" dirty="0">
              <a:solidFill>
                <a:prstClr val="black"/>
              </a:solidFill>
              <a:latin typeface="Proxima Nova Reg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A59E695E-A8C6-4300-A50B-13339A072A06}"/>
              </a:ext>
            </a:extLst>
          </p:cNvPr>
          <p:cNvSpPr/>
          <p:nvPr/>
        </p:nvSpPr>
        <p:spPr>
          <a:xfrm>
            <a:off x="0" y="13353691"/>
            <a:ext cx="24387175" cy="34257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sz="2000" ker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027067-5678-4E68-9314-6326542BB396}"/>
              </a:ext>
            </a:extLst>
          </p:cNvPr>
          <p:cNvSpPr txBox="1"/>
          <p:nvPr/>
        </p:nvSpPr>
        <p:spPr>
          <a:xfrm>
            <a:off x="3668353" y="2008218"/>
            <a:ext cx="9654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30" indent="-371430" defTabSz="3714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72E3A"/>
                </a:solidFill>
                <a:latin typeface="Century Gothic" panose="020B0502020202020204" pitchFamily="34" charset="0"/>
              </a:rPr>
              <a:t>Beginning of RES development in the country</a:t>
            </a:r>
          </a:p>
          <a:p>
            <a:pPr marL="371430" indent="-371430" defTabSz="3714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72E3A"/>
                </a:solidFill>
                <a:latin typeface="Century Gothic" panose="020B0502020202020204" pitchFamily="34" charset="0"/>
              </a:rPr>
              <a:t>First legislative initiatives to support RES</a:t>
            </a:r>
            <a:endParaRPr lang="en-US" sz="3600" dirty="0">
              <a:solidFill>
                <a:srgbClr val="272E3A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A8EA52-13BB-4944-98DE-0FDA2B595FF7}"/>
              </a:ext>
            </a:extLst>
          </p:cNvPr>
          <p:cNvSpPr txBox="1"/>
          <p:nvPr/>
        </p:nvSpPr>
        <p:spPr>
          <a:xfrm>
            <a:off x="269381" y="4017791"/>
            <a:ext cx="7528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572" indent="-278572" defTabSz="3714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72E3A"/>
                </a:solidFill>
                <a:latin typeface="Century Gothic" panose="020B0502020202020204" pitchFamily="34" charset="0"/>
              </a:rPr>
              <a:t>Concept for the transition of the Republic of Kazakhstan to a "green" economy (2013)</a:t>
            </a:r>
          </a:p>
          <a:p>
            <a:pPr marL="278572" indent="-278572" defTabSz="3714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72E3A"/>
                </a:solidFill>
                <a:latin typeface="Century Gothic" panose="020B0502020202020204" pitchFamily="34" charset="0"/>
              </a:rPr>
              <a:t>Application of fixed tariffs for RES sources (2014)</a:t>
            </a:r>
            <a:endParaRPr lang="ru-RU" sz="2800" dirty="0">
              <a:solidFill>
                <a:srgbClr val="272E3A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C37FB8-D67F-41DD-860C-1C623020D6DA}"/>
              </a:ext>
            </a:extLst>
          </p:cNvPr>
          <p:cNvSpPr txBox="1"/>
          <p:nvPr/>
        </p:nvSpPr>
        <p:spPr>
          <a:xfrm>
            <a:off x="3603106" y="7043403"/>
            <a:ext cx="9173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572" indent="-278572" defTabSz="3714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72E3A"/>
                </a:solidFill>
                <a:latin typeface="Century Gothic" panose="020B0502020202020204" pitchFamily="34" charset="0"/>
              </a:rPr>
              <a:t>Introduction of an auctioning mechanism for competitive selection of RES projects</a:t>
            </a:r>
          </a:p>
          <a:p>
            <a:pPr marL="278572" indent="-278572" defTabSz="3714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72E3A"/>
                </a:solidFill>
                <a:latin typeface="Century Gothic" panose="020B0502020202020204" pitchFamily="34" charset="0"/>
              </a:rPr>
              <a:t>Amendments were made to the current legislation in the RES sector</a:t>
            </a:r>
            <a:r>
              <a:rPr lang="ru-RU" sz="2800" dirty="0">
                <a:solidFill>
                  <a:srgbClr val="272E3A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rgbClr val="272E3A"/>
                </a:solidFill>
                <a:latin typeface="Century Gothic" panose="020B0502020202020204" pitchFamily="34" charset="0"/>
              </a:rPr>
              <a:t>support</a:t>
            </a:r>
            <a:endParaRPr lang="ru-RU" sz="2800" dirty="0">
              <a:solidFill>
                <a:srgbClr val="272E3A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807DDE-24CB-4DEB-ACA6-EAE06C00C5C2}"/>
              </a:ext>
            </a:extLst>
          </p:cNvPr>
          <p:cNvSpPr txBox="1"/>
          <p:nvPr/>
        </p:nvSpPr>
        <p:spPr>
          <a:xfrm>
            <a:off x="287781" y="9950303"/>
            <a:ext cx="811899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78572" indent="-278572" defTabSz="3714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72E3A"/>
                </a:solidFill>
                <a:latin typeface="Century Gothic" panose="020B0502020202020204" pitchFamily="34" charset="0"/>
              </a:rPr>
              <a:t>Forecast electricity balance of the Unified Electricity System of Kazakhstan until 2035</a:t>
            </a:r>
          </a:p>
          <a:p>
            <a:pPr marL="278572" indent="-278572" defTabSz="3714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72E3A"/>
                </a:solidFill>
                <a:latin typeface="Century Gothic" panose="020B0502020202020204" pitchFamily="34" charset="0"/>
              </a:rPr>
              <a:t>Finalization of the law on RES support (exemption from property tax and land tax, also exemption from corporate income tax)</a:t>
            </a:r>
            <a:endParaRPr lang="ru-RU" sz="2800" dirty="0">
              <a:solidFill>
                <a:srgbClr val="272E3A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D69BC8-0C62-444E-84BE-782EFB8C1E47}"/>
              </a:ext>
            </a:extLst>
          </p:cNvPr>
          <p:cNvSpPr txBox="1"/>
          <p:nvPr/>
        </p:nvSpPr>
        <p:spPr>
          <a:xfrm>
            <a:off x="632945" y="2176670"/>
            <a:ext cx="2720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800">
              <a:defRPr/>
            </a:pPr>
            <a:r>
              <a:rPr lang="kk-KZ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2009</a:t>
            </a:r>
            <a:endParaRPr lang="ru-RU" sz="6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D69BC8-0C62-444E-84BE-782EFB8C1E47}"/>
              </a:ext>
            </a:extLst>
          </p:cNvPr>
          <p:cNvSpPr txBox="1"/>
          <p:nvPr/>
        </p:nvSpPr>
        <p:spPr>
          <a:xfrm>
            <a:off x="7404921" y="4614639"/>
            <a:ext cx="50927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800">
              <a:defRPr/>
            </a:pPr>
            <a:r>
              <a:rPr lang="kk-KZ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2013-</a:t>
            </a:r>
            <a:r>
              <a:rPr lang="en-US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</a:t>
            </a:r>
            <a:r>
              <a:rPr lang="kk-KZ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15</a:t>
            </a:r>
            <a:endParaRPr lang="ru-RU" sz="6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D69BC8-0C62-444E-84BE-782EFB8C1E47}"/>
              </a:ext>
            </a:extLst>
          </p:cNvPr>
          <p:cNvSpPr txBox="1"/>
          <p:nvPr/>
        </p:nvSpPr>
        <p:spPr>
          <a:xfrm>
            <a:off x="632945" y="7424745"/>
            <a:ext cx="2720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800">
              <a:defRPr/>
            </a:pPr>
            <a:r>
              <a:rPr lang="kk-KZ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2018</a:t>
            </a:r>
            <a:endParaRPr lang="ru-RU" sz="6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4D69BC8-0C62-444E-84BE-782EFB8C1E47}"/>
              </a:ext>
            </a:extLst>
          </p:cNvPr>
          <p:cNvSpPr txBox="1"/>
          <p:nvPr/>
        </p:nvSpPr>
        <p:spPr>
          <a:xfrm>
            <a:off x="7493026" y="10608083"/>
            <a:ext cx="49165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800">
              <a:defRPr/>
            </a:pPr>
            <a:r>
              <a:rPr lang="kk-KZ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2020-</a:t>
            </a:r>
            <a:r>
              <a:rPr lang="en-US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</a:t>
            </a:r>
            <a:r>
              <a:rPr lang="kk-KZ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23</a:t>
            </a:r>
            <a:endParaRPr lang="ru-RU" sz="6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Google Shape;194;gfb1b6f187c_0_87"/>
          <p:cNvSpPr/>
          <p:nvPr/>
        </p:nvSpPr>
        <p:spPr>
          <a:xfrm>
            <a:off x="22713838" y="361863"/>
            <a:ext cx="1453264" cy="7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1" tIns="91400" rIns="182851" bIns="91400" anchor="t" anchorCtr="0">
            <a:noAutofit/>
          </a:bodyPr>
          <a:lstStyle/>
          <a:p>
            <a:pPr algn="ctr" defTabSz="18351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10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94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33" grpId="0"/>
      <p:bldP spid="69" grpId="0"/>
      <p:bldP spid="70" grpId="0"/>
      <p:bldP spid="71" grpId="0"/>
      <p:bldP spid="7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odel X">
      <a:dk1>
        <a:srgbClr val="272E3A"/>
      </a:dk1>
      <a:lt1>
        <a:srgbClr val="FFFFFF"/>
      </a:lt1>
      <a:dk2>
        <a:srgbClr val="00A3DA"/>
      </a:dk2>
      <a:lt2>
        <a:srgbClr val="0CA8DA"/>
      </a:lt2>
      <a:accent1>
        <a:srgbClr val="56CADC"/>
      </a:accent1>
      <a:accent2>
        <a:srgbClr val="49C4DB"/>
      </a:accent2>
      <a:accent3>
        <a:srgbClr val="3DBEDB"/>
      </a:accent3>
      <a:accent4>
        <a:srgbClr val="31B9DB"/>
      </a:accent4>
      <a:accent5>
        <a:srgbClr val="24B3DA"/>
      </a:accent5>
      <a:accent6>
        <a:srgbClr val="18AEDA"/>
      </a:accent6>
      <a:hlink>
        <a:srgbClr val="2F8299"/>
      </a:hlink>
      <a:folHlink>
        <a:srgbClr val="8C8C8C"/>
      </a:folHlink>
    </a:clrScheme>
    <a:fontScheme name="Другая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Model X">
      <a:dk1>
        <a:srgbClr val="272E3A"/>
      </a:dk1>
      <a:lt1>
        <a:srgbClr val="FFFFFF"/>
      </a:lt1>
      <a:dk2>
        <a:srgbClr val="00A3DA"/>
      </a:dk2>
      <a:lt2>
        <a:srgbClr val="0CA8DA"/>
      </a:lt2>
      <a:accent1>
        <a:srgbClr val="56CADC"/>
      </a:accent1>
      <a:accent2>
        <a:srgbClr val="49C4DB"/>
      </a:accent2>
      <a:accent3>
        <a:srgbClr val="3DBEDB"/>
      </a:accent3>
      <a:accent4>
        <a:srgbClr val="31B9DB"/>
      </a:accent4>
      <a:accent5>
        <a:srgbClr val="24B3DA"/>
      </a:accent5>
      <a:accent6>
        <a:srgbClr val="18AEDA"/>
      </a:accent6>
      <a:hlink>
        <a:srgbClr val="2F8299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2. Дополнительны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odel X">
    <a:dk1>
      <a:srgbClr val="272E3A"/>
    </a:dk1>
    <a:lt1>
      <a:srgbClr val="FFFFFF"/>
    </a:lt1>
    <a:dk2>
      <a:srgbClr val="00A3DA"/>
    </a:dk2>
    <a:lt2>
      <a:srgbClr val="0CA8DA"/>
    </a:lt2>
    <a:accent1>
      <a:srgbClr val="56CADC"/>
    </a:accent1>
    <a:accent2>
      <a:srgbClr val="49C4DB"/>
    </a:accent2>
    <a:accent3>
      <a:srgbClr val="3DBEDB"/>
    </a:accent3>
    <a:accent4>
      <a:srgbClr val="31B9DB"/>
    </a:accent4>
    <a:accent5>
      <a:srgbClr val="24B3DA"/>
    </a:accent5>
    <a:accent6>
      <a:srgbClr val="18AEDA"/>
    </a:accent6>
    <a:hlink>
      <a:srgbClr val="2F8299"/>
    </a:hlink>
    <a:folHlink>
      <a:srgbClr val="8C8C8C"/>
    </a:folHlink>
  </a:clrScheme>
  <a:fontScheme name="Другая 2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F1AA0B-B002-4BD7-94F4-161D3A8EEF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a273d-d6ae-4788-9422-d2fa4deaadf4"/>
    <ds:schemaRef ds:uri="c0101cd4-d4a0-41a2-b320-d72d96077b7f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E383E2-370D-4DA9-9F6A-CF60A67131A2}">
  <ds:schemaRefs>
    <ds:schemaRef ds:uri="http://schemas.microsoft.com/office/2006/metadata/properties"/>
    <ds:schemaRef ds:uri="http://schemas.microsoft.com/office/infopath/2007/PartnerControls"/>
    <ds:schemaRef ds:uri="e30a273d-d6ae-4788-9422-d2fa4deaadf4"/>
    <ds:schemaRef ds:uri="c1fdd505-2570-46c2-bd04-3e0f2d874cf5"/>
  </ds:schemaRefs>
</ds:datastoreItem>
</file>

<file path=customXml/itemProps3.xml><?xml version="1.0" encoding="utf-8"?>
<ds:datastoreItem xmlns:ds="http://schemas.openxmlformats.org/officeDocument/2006/customXml" ds:itemID="{E38F8404-4341-4256-8D6D-4C84D703B3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20862</TotalTime>
  <Words>1543</Words>
  <Application>Microsoft Office PowerPoint</Application>
  <PresentationFormat>Custom</PresentationFormat>
  <Paragraphs>462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Ion</vt:lpstr>
      <vt:lpstr>Custom Design</vt:lpstr>
      <vt:lpstr>1_Тема Office</vt:lpstr>
      <vt:lpstr>Тема Office</vt:lpstr>
      <vt:lpstr>2_2. Дополнительные</vt:lpstr>
      <vt:lpstr>2_Тема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You Exec (https://youexec.com/plus)</Manager>
  <Company>You Exec (https://youexec.com/plus)</Company>
  <LinksUpToDate>false</LinksUpToDate>
  <SharedDoc>false</SharedDoc>
  <HyperlinkBase>https://youexec.com/plus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Exec (https://youexec.com/plus)</dc:title>
  <dc:subject>You Exec (https://youexec.com/plus)</dc:subject>
  <dc:creator>You Exec (https://youexec.com/plus)</dc:creator>
  <cp:keywords>You Exec (https:/youexec.com/plus)</cp:keywords>
  <dc:description>You Exec (https://youexec.com/plus)</dc:description>
  <cp:lastModifiedBy>Пользователь Microsoft Office</cp:lastModifiedBy>
  <cp:revision>974</cp:revision>
  <cp:lastPrinted>2023-10-04T05:17:46Z</cp:lastPrinted>
  <dcterms:created xsi:type="dcterms:W3CDTF">2017-10-27T02:31:07Z</dcterms:created>
  <dcterms:modified xsi:type="dcterms:W3CDTF">2023-11-22T08:50:10Z</dcterms:modified>
  <cp:category>You Exec (https://youexec.com/plus)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  <property fmtid="{D5CDD505-2E9C-101B-9397-08002B2CF9AE}" pid="3" name="MSIP_Label_817d4574-7375-4d17-b29c-6e4c6df0fcb0_Enabled">
    <vt:lpwstr>true</vt:lpwstr>
  </property>
  <property fmtid="{D5CDD505-2E9C-101B-9397-08002B2CF9AE}" pid="4" name="MSIP_Label_817d4574-7375-4d17-b29c-6e4c6df0fcb0_SetDate">
    <vt:lpwstr>2023-11-22T08:45:17Z</vt:lpwstr>
  </property>
  <property fmtid="{D5CDD505-2E9C-101B-9397-08002B2CF9AE}" pid="5" name="MSIP_Label_817d4574-7375-4d17-b29c-6e4c6df0fcb0_Method">
    <vt:lpwstr>Standard</vt:lpwstr>
  </property>
  <property fmtid="{D5CDD505-2E9C-101B-9397-08002B2CF9AE}" pid="6" name="MSIP_Label_817d4574-7375-4d17-b29c-6e4c6df0fcb0_Name">
    <vt:lpwstr>ADB Internal</vt:lpwstr>
  </property>
  <property fmtid="{D5CDD505-2E9C-101B-9397-08002B2CF9AE}" pid="7" name="MSIP_Label_817d4574-7375-4d17-b29c-6e4c6df0fcb0_SiteId">
    <vt:lpwstr>9495d6bb-41c2-4c58-848f-92e52cf3d640</vt:lpwstr>
  </property>
  <property fmtid="{D5CDD505-2E9C-101B-9397-08002B2CF9AE}" pid="8" name="MSIP_Label_817d4574-7375-4d17-b29c-6e4c6df0fcb0_ActionId">
    <vt:lpwstr>e1a1ba27-90bb-4e25-9687-448a1e72d285</vt:lpwstr>
  </property>
  <property fmtid="{D5CDD505-2E9C-101B-9397-08002B2CF9AE}" pid="9" name="MSIP_Label_817d4574-7375-4d17-b29c-6e4c6df0fcb0_ContentBits">
    <vt:lpwstr>2</vt:lpwstr>
  </property>
  <property fmtid="{D5CDD505-2E9C-101B-9397-08002B2CF9AE}" pid="10" name="ClassificationContentMarkingFooterLocations">
    <vt:lpwstr>Ion:3\Custom Design:3\1_Тема Office:3\Тема Office:8\2_2. Дополнительные:8\2_Тема Office:8</vt:lpwstr>
  </property>
  <property fmtid="{D5CDD505-2E9C-101B-9397-08002B2CF9AE}" pid="11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2" name="MediaServiceImageTags">
    <vt:lpwstr/>
  </property>
</Properties>
</file>