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sldIdLst>
    <p:sldId id="4131" r:id="rId5"/>
    <p:sldId id="259" r:id="rId6"/>
    <p:sldId id="4133" r:id="rId7"/>
    <p:sldId id="274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FAED9-4D39-DD42-A326-5FFF1FD6FDC4}" v="5" dt="2022-03-21T20:06:37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687"/>
  </p:normalViewPr>
  <p:slideViewPr>
    <p:cSldViewPr snapToGrid="0" snapToObjects="1">
      <p:cViewPr varScale="1">
        <p:scale>
          <a:sx n="103" d="100"/>
          <a:sy n="103" d="100"/>
        </p:scale>
        <p:origin x="1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in Abado" userId="9aa6e333-4837-4fc6-80aa-6080a6408121" providerId="ADAL" clId="{667FAED9-4D39-DD42-A326-5FFF1FD6FDC4}"/>
    <pc:docChg chg="modSld">
      <pc:chgData name="Sarin Abado" userId="9aa6e333-4837-4fc6-80aa-6080a6408121" providerId="ADAL" clId="{667FAED9-4D39-DD42-A326-5FFF1FD6FDC4}" dt="2022-03-21T20:08:34.796" v="43" actId="20577"/>
      <pc:docMkLst>
        <pc:docMk/>
      </pc:docMkLst>
      <pc:sldChg chg="modSp mod">
        <pc:chgData name="Sarin Abado" userId="9aa6e333-4837-4fc6-80aa-6080a6408121" providerId="ADAL" clId="{667FAED9-4D39-DD42-A326-5FFF1FD6FDC4}" dt="2022-03-21T20:06:10.732" v="26" actId="1076"/>
        <pc:sldMkLst>
          <pc:docMk/>
          <pc:sldMk cId="2458472398" sldId="259"/>
        </pc:sldMkLst>
        <pc:spChg chg="mod">
          <ac:chgData name="Sarin Abado" userId="9aa6e333-4837-4fc6-80aa-6080a6408121" providerId="ADAL" clId="{667FAED9-4D39-DD42-A326-5FFF1FD6FDC4}" dt="2022-03-21T20:06:10.732" v="26" actId="1076"/>
          <ac:spMkLst>
            <pc:docMk/>
            <pc:sldMk cId="2458472398" sldId="259"/>
            <ac:spMk id="6" creationId="{23E1156C-3A47-6049-B98A-AE5B86CCE62B}"/>
          </ac:spMkLst>
        </pc:spChg>
        <pc:spChg chg="mod">
          <ac:chgData name="Sarin Abado" userId="9aa6e333-4837-4fc6-80aa-6080a6408121" providerId="ADAL" clId="{667FAED9-4D39-DD42-A326-5FFF1FD6FDC4}" dt="2022-03-21T20:05:58.799" v="25" actId="1076"/>
          <ac:spMkLst>
            <pc:docMk/>
            <pc:sldMk cId="2458472398" sldId="259"/>
            <ac:spMk id="12" creationId="{DCEE91CB-2AB7-AC43-BC25-E97167A0C5BE}"/>
          </ac:spMkLst>
        </pc:spChg>
      </pc:sldChg>
      <pc:sldChg chg="modSp mod">
        <pc:chgData name="Sarin Abado" userId="9aa6e333-4837-4fc6-80aa-6080a6408121" providerId="ADAL" clId="{667FAED9-4D39-DD42-A326-5FFF1FD6FDC4}" dt="2022-03-21T20:08:34.796" v="43" actId="20577"/>
        <pc:sldMkLst>
          <pc:docMk/>
          <pc:sldMk cId="1661200086" sldId="4131"/>
        </pc:sldMkLst>
        <pc:spChg chg="mod">
          <ac:chgData name="Sarin Abado" userId="9aa6e333-4837-4fc6-80aa-6080a6408121" providerId="ADAL" clId="{667FAED9-4D39-DD42-A326-5FFF1FD6FDC4}" dt="2022-03-21T20:08:34.796" v="43" actId="20577"/>
          <ac:spMkLst>
            <pc:docMk/>
            <pc:sldMk cId="1661200086" sldId="4131"/>
            <ac:spMk id="4" creationId="{1F8BC066-EA1E-E543-99D9-94DB30CDEBD0}"/>
          </ac:spMkLst>
        </pc:spChg>
      </pc:sldChg>
      <pc:sldChg chg="modSp">
        <pc:chgData name="Sarin Abado" userId="9aa6e333-4837-4fc6-80aa-6080a6408121" providerId="ADAL" clId="{667FAED9-4D39-DD42-A326-5FFF1FD6FDC4}" dt="2022-03-21T20:06:37.667" v="31" actId="20577"/>
        <pc:sldMkLst>
          <pc:docMk/>
          <pc:sldMk cId="3375914148" sldId="4133"/>
        </pc:sldMkLst>
        <pc:graphicFrameChg chg="mod">
          <ac:chgData name="Sarin Abado" userId="9aa6e333-4837-4fc6-80aa-6080a6408121" providerId="ADAL" clId="{667FAED9-4D39-DD42-A326-5FFF1FD6FDC4}" dt="2022-03-21T20:06:37.667" v="31" actId="20577"/>
          <ac:graphicFrameMkLst>
            <pc:docMk/>
            <pc:sldMk cId="3375914148" sldId="4133"/>
            <ac:graphicFrameMk id="8" creationId="{67D7B447-CD66-6447-8B15-E7A1B438A46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1E03F5-D6C6-6A4F-9055-3206DC369DC7}" type="doc">
      <dgm:prSet loTypeId="urn:microsoft.com/office/officeart/2005/8/layout/venn3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B31B86E-ED11-3A45-AC9E-3C9343E62CE2}">
      <dgm:prSet phldrT="[Text]" custT="1"/>
      <dgm:spPr/>
      <dgm:t>
        <a:bodyPr/>
        <a:lstStyle/>
        <a:p>
          <a:r>
            <a:rPr lang="en-PH" sz="2200" b="1" dirty="0">
              <a:latin typeface="+mn-lt"/>
            </a:rPr>
            <a:t>You are looking for project ideas to meet climate targets? </a:t>
          </a:r>
          <a:endParaRPr lang="en-US" sz="2200" b="1" dirty="0">
            <a:latin typeface="+mn-lt"/>
          </a:endParaRPr>
        </a:p>
      </dgm:t>
    </dgm:pt>
    <dgm:pt modelId="{BA8DFF56-9F9C-F840-A3A5-CCE0B9169E62}" type="parTrans" cxnId="{D1A05FD6-7915-E743-ABA5-280327DECBAC}">
      <dgm:prSet/>
      <dgm:spPr/>
      <dgm:t>
        <a:bodyPr/>
        <a:lstStyle/>
        <a:p>
          <a:endParaRPr lang="en-US"/>
        </a:p>
      </dgm:t>
    </dgm:pt>
    <dgm:pt modelId="{60E14432-7DD4-9E4A-885B-3353B139461C}" type="sibTrans" cxnId="{D1A05FD6-7915-E743-ABA5-280327DECBAC}">
      <dgm:prSet/>
      <dgm:spPr/>
      <dgm:t>
        <a:bodyPr/>
        <a:lstStyle/>
        <a:p>
          <a:endParaRPr lang="en-US"/>
        </a:p>
      </dgm:t>
    </dgm:pt>
    <dgm:pt modelId="{798875E6-FDC7-0C4E-BA34-A985941E825A}">
      <dgm:prSet custT="1"/>
      <dgm:spPr/>
      <dgm:t>
        <a:bodyPr/>
        <a:lstStyle/>
        <a:p>
          <a:r>
            <a:rPr lang="en-PH" sz="2200" b="1" dirty="0">
              <a:latin typeface="+mn-lt"/>
            </a:rPr>
            <a:t>You have an investment-ready project but need affordable financing? </a:t>
          </a:r>
        </a:p>
      </dgm:t>
    </dgm:pt>
    <dgm:pt modelId="{FBD9A816-9AB5-0148-929C-4CD91208F507}" type="parTrans" cxnId="{9C0240A7-9FC9-5043-808D-1CC9CE7558F4}">
      <dgm:prSet/>
      <dgm:spPr/>
      <dgm:t>
        <a:bodyPr/>
        <a:lstStyle/>
        <a:p>
          <a:endParaRPr lang="en-US"/>
        </a:p>
      </dgm:t>
    </dgm:pt>
    <dgm:pt modelId="{C220F16E-1D17-8743-975D-CAFF80B366EA}" type="sibTrans" cxnId="{9C0240A7-9FC9-5043-808D-1CC9CE7558F4}">
      <dgm:prSet/>
      <dgm:spPr/>
      <dgm:t>
        <a:bodyPr/>
        <a:lstStyle/>
        <a:p>
          <a:endParaRPr lang="en-US"/>
        </a:p>
      </dgm:t>
    </dgm:pt>
    <dgm:pt modelId="{F8BE9CA5-AF24-4341-8FAB-0B8F32478E38}">
      <dgm:prSet custT="1"/>
      <dgm:spPr/>
      <dgm:t>
        <a:bodyPr/>
        <a:lstStyle/>
        <a:p>
          <a:r>
            <a:rPr lang="en-PH" sz="2200" b="1" dirty="0">
              <a:latin typeface="+mn-lt"/>
            </a:rPr>
            <a:t>You are a financier ready to support green energy projects? </a:t>
          </a:r>
        </a:p>
      </dgm:t>
    </dgm:pt>
    <dgm:pt modelId="{7A910A02-A145-3041-9D13-6B4FEE5FBA04}" type="parTrans" cxnId="{1238CE30-477B-E54E-9DB1-DFB6B1CFEBB0}">
      <dgm:prSet/>
      <dgm:spPr/>
      <dgm:t>
        <a:bodyPr/>
        <a:lstStyle/>
        <a:p>
          <a:endParaRPr lang="en-US"/>
        </a:p>
      </dgm:t>
    </dgm:pt>
    <dgm:pt modelId="{689A3BA9-A3F9-0A48-B6ED-BFCD0F66E3B7}" type="sibTrans" cxnId="{1238CE30-477B-E54E-9DB1-DFB6B1CFEBB0}">
      <dgm:prSet/>
      <dgm:spPr/>
      <dgm:t>
        <a:bodyPr/>
        <a:lstStyle/>
        <a:p>
          <a:endParaRPr lang="en-US"/>
        </a:p>
      </dgm:t>
    </dgm:pt>
    <dgm:pt modelId="{71F1EF50-2E06-EE41-A35F-315EE98C3919}">
      <dgm:prSet custT="1"/>
      <dgm:spPr/>
      <dgm:t>
        <a:bodyPr/>
        <a:lstStyle/>
        <a:p>
          <a:r>
            <a:rPr lang="en-PH" sz="2200" b="1" dirty="0">
              <a:latin typeface="+mn-lt"/>
            </a:rPr>
            <a:t>You have a project idea but need support to evaluate its feasibility? </a:t>
          </a:r>
        </a:p>
      </dgm:t>
    </dgm:pt>
    <dgm:pt modelId="{4F79D33B-2F57-3440-858C-6707484BCF4A}" type="parTrans" cxnId="{EEB04F7D-F9B7-2443-A96B-FB17538D0DC8}">
      <dgm:prSet/>
      <dgm:spPr/>
      <dgm:t>
        <a:bodyPr/>
        <a:lstStyle/>
        <a:p>
          <a:endParaRPr lang="en-US"/>
        </a:p>
      </dgm:t>
    </dgm:pt>
    <dgm:pt modelId="{4BCAFDA5-1357-374F-99EF-74AD33330F80}" type="sibTrans" cxnId="{EEB04F7D-F9B7-2443-A96B-FB17538D0DC8}">
      <dgm:prSet/>
      <dgm:spPr/>
      <dgm:t>
        <a:bodyPr/>
        <a:lstStyle/>
        <a:p>
          <a:endParaRPr lang="en-US"/>
        </a:p>
      </dgm:t>
    </dgm:pt>
    <dgm:pt modelId="{1981CB28-08BA-2349-A74D-CE87EC4CEBBC}" type="pres">
      <dgm:prSet presAssocID="{ED1E03F5-D6C6-6A4F-9055-3206DC369DC7}" presName="Name0" presStyleCnt="0">
        <dgm:presLayoutVars>
          <dgm:dir/>
          <dgm:resizeHandles val="exact"/>
        </dgm:presLayoutVars>
      </dgm:prSet>
      <dgm:spPr/>
    </dgm:pt>
    <dgm:pt modelId="{31B63DA1-EFCC-3C44-AAB8-23491AF9C4AF}" type="pres">
      <dgm:prSet presAssocID="{7B31B86E-ED11-3A45-AC9E-3C9343E62CE2}" presName="Name5" presStyleLbl="vennNode1" presStyleIdx="0" presStyleCnt="4" custScaleX="355422" custScaleY="314675" custLinFactX="111140" custLinFactNeighborX="200000" custLinFactNeighborY="-77279">
        <dgm:presLayoutVars>
          <dgm:bulletEnabled val="1"/>
        </dgm:presLayoutVars>
      </dgm:prSet>
      <dgm:spPr/>
    </dgm:pt>
    <dgm:pt modelId="{F666AA41-4BD9-7446-AE4D-433E0842144D}" type="pres">
      <dgm:prSet presAssocID="{60E14432-7DD4-9E4A-885B-3353B139461C}" presName="space" presStyleCnt="0"/>
      <dgm:spPr/>
    </dgm:pt>
    <dgm:pt modelId="{3BA6C8D1-DAD4-E34A-8540-25B5C25B2BE1}" type="pres">
      <dgm:prSet presAssocID="{798875E6-FDC7-0C4E-BA34-A985941E825A}" presName="Name5" presStyleLbl="vennNode1" presStyleIdx="1" presStyleCnt="4" custScaleX="411201" custScaleY="329639" custLinFactY="33828" custLinFactNeighborX="28557" custLinFactNeighborY="100000">
        <dgm:presLayoutVars>
          <dgm:bulletEnabled val="1"/>
        </dgm:presLayoutVars>
      </dgm:prSet>
      <dgm:spPr/>
    </dgm:pt>
    <dgm:pt modelId="{1D112E8A-4A40-2047-87F3-F408A7E53885}" type="pres">
      <dgm:prSet presAssocID="{C220F16E-1D17-8743-975D-CAFF80B366EA}" presName="space" presStyleCnt="0"/>
      <dgm:spPr/>
    </dgm:pt>
    <dgm:pt modelId="{BF9C2401-F5E7-B541-9504-37967E2BA11C}" type="pres">
      <dgm:prSet presAssocID="{F8BE9CA5-AF24-4341-8FAB-0B8F32478E38}" presName="Name5" presStyleLbl="vennNode1" presStyleIdx="2" presStyleCnt="4" custScaleX="384507" custScaleY="361646" custLinFactX="-197846" custLinFactY="-24004" custLinFactNeighborX="-200000" custLinFactNeighborY="-100000">
        <dgm:presLayoutVars>
          <dgm:bulletEnabled val="1"/>
        </dgm:presLayoutVars>
      </dgm:prSet>
      <dgm:spPr/>
    </dgm:pt>
    <dgm:pt modelId="{E8C67BCE-3AF8-AD4E-86DB-3B9E2D30A167}" type="pres">
      <dgm:prSet presAssocID="{689A3BA9-A3F9-0A48-B6ED-BFCD0F66E3B7}" presName="space" presStyleCnt="0"/>
      <dgm:spPr/>
    </dgm:pt>
    <dgm:pt modelId="{8675D217-F7F8-B543-984B-D89B6DA19779}" type="pres">
      <dgm:prSet presAssocID="{71F1EF50-2E06-EE41-A35F-315EE98C3919}" presName="Name5" presStyleLbl="vennNode1" presStyleIdx="3" presStyleCnt="4" custScaleX="421501" custScaleY="284197" custLinFactX="-300000" custLinFactY="14211" custLinFactNeighborX="-386825" custLinFactNeighborY="100000">
        <dgm:presLayoutVars>
          <dgm:bulletEnabled val="1"/>
        </dgm:presLayoutVars>
      </dgm:prSet>
      <dgm:spPr/>
    </dgm:pt>
  </dgm:ptLst>
  <dgm:cxnLst>
    <dgm:cxn modelId="{48222116-CE31-F449-8856-38EF784329CB}" type="presOf" srcId="{7B31B86E-ED11-3A45-AC9E-3C9343E62CE2}" destId="{31B63DA1-EFCC-3C44-AAB8-23491AF9C4AF}" srcOrd="0" destOrd="0" presId="urn:microsoft.com/office/officeart/2005/8/layout/venn3"/>
    <dgm:cxn modelId="{1238CE30-477B-E54E-9DB1-DFB6B1CFEBB0}" srcId="{ED1E03F5-D6C6-6A4F-9055-3206DC369DC7}" destId="{F8BE9CA5-AF24-4341-8FAB-0B8F32478E38}" srcOrd="2" destOrd="0" parTransId="{7A910A02-A145-3041-9D13-6B4FEE5FBA04}" sibTransId="{689A3BA9-A3F9-0A48-B6ED-BFCD0F66E3B7}"/>
    <dgm:cxn modelId="{0C0A5E40-C0AA-A241-8BCF-E45D97BE7C56}" type="presOf" srcId="{71F1EF50-2E06-EE41-A35F-315EE98C3919}" destId="{8675D217-F7F8-B543-984B-D89B6DA19779}" srcOrd="0" destOrd="0" presId="urn:microsoft.com/office/officeart/2005/8/layout/venn3"/>
    <dgm:cxn modelId="{68C25C4A-CE9B-BC4F-B349-9D2DD5F862DC}" type="presOf" srcId="{798875E6-FDC7-0C4E-BA34-A985941E825A}" destId="{3BA6C8D1-DAD4-E34A-8540-25B5C25B2BE1}" srcOrd="0" destOrd="0" presId="urn:microsoft.com/office/officeart/2005/8/layout/venn3"/>
    <dgm:cxn modelId="{EC30F84D-788A-BB4E-8283-3078B7E67A0C}" type="presOf" srcId="{ED1E03F5-D6C6-6A4F-9055-3206DC369DC7}" destId="{1981CB28-08BA-2349-A74D-CE87EC4CEBBC}" srcOrd="0" destOrd="0" presId="urn:microsoft.com/office/officeart/2005/8/layout/venn3"/>
    <dgm:cxn modelId="{EEB04F7D-F9B7-2443-A96B-FB17538D0DC8}" srcId="{ED1E03F5-D6C6-6A4F-9055-3206DC369DC7}" destId="{71F1EF50-2E06-EE41-A35F-315EE98C3919}" srcOrd="3" destOrd="0" parTransId="{4F79D33B-2F57-3440-858C-6707484BCF4A}" sibTransId="{4BCAFDA5-1357-374F-99EF-74AD33330F80}"/>
    <dgm:cxn modelId="{5D48BFA3-4CBC-5644-A853-BC719D227B5A}" type="presOf" srcId="{F8BE9CA5-AF24-4341-8FAB-0B8F32478E38}" destId="{BF9C2401-F5E7-B541-9504-37967E2BA11C}" srcOrd="0" destOrd="0" presId="urn:microsoft.com/office/officeart/2005/8/layout/venn3"/>
    <dgm:cxn modelId="{9C0240A7-9FC9-5043-808D-1CC9CE7558F4}" srcId="{ED1E03F5-D6C6-6A4F-9055-3206DC369DC7}" destId="{798875E6-FDC7-0C4E-BA34-A985941E825A}" srcOrd="1" destOrd="0" parTransId="{FBD9A816-9AB5-0148-929C-4CD91208F507}" sibTransId="{C220F16E-1D17-8743-975D-CAFF80B366EA}"/>
    <dgm:cxn modelId="{D1A05FD6-7915-E743-ABA5-280327DECBAC}" srcId="{ED1E03F5-D6C6-6A4F-9055-3206DC369DC7}" destId="{7B31B86E-ED11-3A45-AC9E-3C9343E62CE2}" srcOrd="0" destOrd="0" parTransId="{BA8DFF56-9F9C-F840-A3A5-CCE0B9169E62}" sibTransId="{60E14432-7DD4-9E4A-885B-3353B139461C}"/>
    <dgm:cxn modelId="{97C7E83F-57D9-AA47-BE65-22CB990C0D2C}" type="presParOf" srcId="{1981CB28-08BA-2349-A74D-CE87EC4CEBBC}" destId="{31B63DA1-EFCC-3C44-AAB8-23491AF9C4AF}" srcOrd="0" destOrd="0" presId="urn:microsoft.com/office/officeart/2005/8/layout/venn3"/>
    <dgm:cxn modelId="{B96B8B5E-472E-FD4F-B172-C49B016E308B}" type="presParOf" srcId="{1981CB28-08BA-2349-A74D-CE87EC4CEBBC}" destId="{F666AA41-4BD9-7446-AE4D-433E0842144D}" srcOrd="1" destOrd="0" presId="urn:microsoft.com/office/officeart/2005/8/layout/venn3"/>
    <dgm:cxn modelId="{F1E41D8C-A0FB-CB43-B43C-B6024D361FC2}" type="presParOf" srcId="{1981CB28-08BA-2349-A74D-CE87EC4CEBBC}" destId="{3BA6C8D1-DAD4-E34A-8540-25B5C25B2BE1}" srcOrd="2" destOrd="0" presId="urn:microsoft.com/office/officeart/2005/8/layout/venn3"/>
    <dgm:cxn modelId="{0DD2EF11-2ECE-3D42-8C21-166C0ED78545}" type="presParOf" srcId="{1981CB28-08BA-2349-A74D-CE87EC4CEBBC}" destId="{1D112E8A-4A40-2047-87F3-F408A7E53885}" srcOrd="3" destOrd="0" presId="urn:microsoft.com/office/officeart/2005/8/layout/venn3"/>
    <dgm:cxn modelId="{1E9FAD2A-5870-0848-9AF0-E48F2801D449}" type="presParOf" srcId="{1981CB28-08BA-2349-A74D-CE87EC4CEBBC}" destId="{BF9C2401-F5E7-B541-9504-37967E2BA11C}" srcOrd="4" destOrd="0" presId="urn:microsoft.com/office/officeart/2005/8/layout/venn3"/>
    <dgm:cxn modelId="{5BF392DB-9395-B74D-97CA-8D9CBFF6C526}" type="presParOf" srcId="{1981CB28-08BA-2349-A74D-CE87EC4CEBBC}" destId="{E8C67BCE-3AF8-AD4E-86DB-3B9E2D30A167}" srcOrd="5" destOrd="0" presId="urn:microsoft.com/office/officeart/2005/8/layout/venn3"/>
    <dgm:cxn modelId="{A29CA167-AAF4-A744-8722-B3BC9304345B}" type="presParOf" srcId="{1981CB28-08BA-2349-A74D-CE87EC4CEBBC}" destId="{8675D217-F7F8-B543-984B-D89B6DA19779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173CA8-4B3A-C94B-9F96-F737E8647450}" type="doc">
      <dgm:prSet loTypeId="urn:microsoft.com/office/officeart/2005/8/layout/equation1" loCatId="" qsTypeId="urn:microsoft.com/office/officeart/2005/8/quickstyle/simple1" qsCatId="simple" csTypeId="urn:microsoft.com/office/officeart/2005/8/colors/accent1_2" csCatId="accent1" phldr="1"/>
      <dgm:spPr/>
    </dgm:pt>
    <dgm:pt modelId="{4831BDE1-F3F1-FA40-B9C7-E51125680918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/>
            <a:t>Project Marketplace</a:t>
          </a:r>
        </a:p>
      </dgm:t>
    </dgm:pt>
    <dgm:pt modelId="{1F92B772-6ECC-6D43-BCC1-EE309A9207B2}" type="parTrans" cxnId="{FF5759EB-1154-124B-828C-1F0A18537B60}">
      <dgm:prSet/>
      <dgm:spPr/>
      <dgm:t>
        <a:bodyPr/>
        <a:lstStyle/>
        <a:p>
          <a:endParaRPr lang="en-US"/>
        </a:p>
      </dgm:t>
    </dgm:pt>
    <dgm:pt modelId="{68A4B361-D056-9D43-9C13-B823C6F27F74}" type="sibTrans" cxnId="{FF5759EB-1154-124B-828C-1F0A18537B60}">
      <dgm:prSet/>
      <dgm:spPr/>
      <dgm:t>
        <a:bodyPr/>
        <a:lstStyle/>
        <a:p>
          <a:endParaRPr lang="en-US"/>
        </a:p>
      </dgm:t>
    </dgm:pt>
    <dgm:pt modelId="{6A321431-4DE8-8A47-8181-A5E6413A060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dirty="0"/>
            <a:t>Targeted Financing</a:t>
          </a:r>
        </a:p>
      </dgm:t>
    </dgm:pt>
    <dgm:pt modelId="{AFEF2E92-1229-F946-A730-BC2F4EDD832A}" type="parTrans" cxnId="{E003EB3A-AD98-4241-9828-82E0E84DEC12}">
      <dgm:prSet/>
      <dgm:spPr/>
      <dgm:t>
        <a:bodyPr/>
        <a:lstStyle/>
        <a:p>
          <a:endParaRPr lang="en-US"/>
        </a:p>
      </dgm:t>
    </dgm:pt>
    <dgm:pt modelId="{183F171C-6976-A74E-AC37-54755892294F}" type="sibTrans" cxnId="{E003EB3A-AD98-4241-9828-82E0E84DEC12}">
      <dgm:prSet/>
      <dgm:spPr/>
      <dgm:t>
        <a:bodyPr/>
        <a:lstStyle/>
        <a:p>
          <a:endParaRPr lang="en-US"/>
        </a:p>
      </dgm:t>
    </dgm:pt>
    <dgm:pt modelId="{EA194F53-4F0E-A748-8D2F-05BB6FAA4508}">
      <dgm:prSet phldrT="[Text]"/>
      <dgm:spPr>
        <a:solidFill>
          <a:schemeClr val="accent6"/>
        </a:solidFill>
      </dgm:spPr>
      <dgm:t>
        <a:bodyPr/>
        <a:lstStyle/>
        <a:p>
          <a:r>
            <a:rPr lang="en-US" b="1" dirty="0"/>
            <a:t>Greener CAREC region</a:t>
          </a:r>
        </a:p>
      </dgm:t>
    </dgm:pt>
    <dgm:pt modelId="{B2A4BD54-AD6A-5F40-B5F9-2FB8D741C38C}" type="parTrans" cxnId="{8FE08A4D-5DAC-FD4E-B8F7-F2B49B7A8137}">
      <dgm:prSet/>
      <dgm:spPr/>
      <dgm:t>
        <a:bodyPr/>
        <a:lstStyle/>
        <a:p>
          <a:endParaRPr lang="en-US"/>
        </a:p>
      </dgm:t>
    </dgm:pt>
    <dgm:pt modelId="{E3D598E8-4658-074D-A7C6-99B0DC0450E7}" type="sibTrans" cxnId="{8FE08A4D-5DAC-FD4E-B8F7-F2B49B7A8137}">
      <dgm:prSet/>
      <dgm:spPr/>
      <dgm:t>
        <a:bodyPr/>
        <a:lstStyle/>
        <a:p>
          <a:endParaRPr lang="en-US"/>
        </a:p>
      </dgm:t>
    </dgm:pt>
    <dgm:pt modelId="{D0633BE4-5A09-B545-BA57-8B72D9BB4A54}" type="pres">
      <dgm:prSet presAssocID="{A6173CA8-4B3A-C94B-9F96-F737E8647450}" presName="linearFlow" presStyleCnt="0">
        <dgm:presLayoutVars>
          <dgm:dir/>
          <dgm:resizeHandles val="exact"/>
        </dgm:presLayoutVars>
      </dgm:prSet>
      <dgm:spPr/>
    </dgm:pt>
    <dgm:pt modelId="{F89E0A21-8DC3-3647-AC61-75CC35AF45A3}" type="pres">
      <dgm:prSet presAssocID="{4831BDE1-F3F1-FA40-B9C7-E51125680918}" presName="node" presStyleLbl="node1" presStyleIdx="0" presStyleCnt="3">
        <dgm:presLayoutVars>
          <dgm:bulletEnabled val="1"/>
        </dgm:presLayoutVars>
      </dgm:prSet>
      <dgm:spPr/>
    </dgm:pt>
    <dgm:pt modelId="{6CD1A894-2CEA-224D-AF14-79550EF7A3F0}" type="pres">
      <dgm:prSet presAssocID="{68A4B361-D056-9D43-9C13-B823C6F27F74}" presName="spacerL" presStyleCnt="0"/>
      <dgm:spPr/>
    </dgm:pt>
    <dgm:pt modelId="{50F87458-C2C5-8749-8EC1-3303449C9001}" type="pres">
      <dgm:prSet presAssocID="{68A4B361-D056-9D43-9C13-B823C6F27F74}" presName="sibTrans" presStyleLbl="sibTrans2D1" presStyleIdx="0" presStyleCnt="2"/>
      <dgm:spPr/>
    </dgm:pt>
    <dgm:pt modelId="{6B55425A-A096-C844-80E8-F21E1F6F351F}" type="pres">
      <dgm:prSet presAssocID="{68A4B361-D056-9D43-9C13-B823C6F27F74}" presName="spacerR" presStyleCnt="0"/>
      <dgm:spPr/>
    </dgm:pt>
    <dgm:pt modelId="{48055294-021B-9648-AEB0-187BE2EBE7DD}" type="pres">
      <dgm:prSet presAssocID="{6A321431-4DE8-8A47-8181-A5E6413A060E}" presName="node" presStyleLbl="node1" presStyleIdx="1" presStyleCnt="3">
        <dgm:presLayoutVars>
          <dgm:bulletEnabled val="1"/>
        </dgm:presLayoutVars>
      </dgm:prSet>
      <dgm:spPr/>
    </dgm:pt>
    <dgm:pt modelId="{23B0BB19-93A1-2A4B-A62A-DD16103BB702}" type="pres">
      <dgm:prSet presAssocID="{183F171C-6976-A74E-AC37-54755892294F}" presName="spacerL" presStyleCnt="0"/>
      <dgm:spPr/>
    </dgm:pt>
    <dgm:pt modelId="{9EF8E5C7-562E-0441-8B9B-AAFE3DA04EDD}" type="pres">
      <dgm:prSet presAssocID="{183F171C-6976-A74E-AC37-54755892294F}" presName="sibTrans" presStyleLbl="sibTrans2D1" presStyleIdx="1" presStyleCnt="2"/>
      <dgm:spPr/>
    </dgm:pt>
    <dgm:pt modelId="{49E760A2-D14C-8142-BADB-41DE6FDF5481}" type="pres">
      <dgm:prSet presAssocID="{183F171C-6976-A74E-AC37-54755892294F}" presName="spacerR" presStyleCnt="0"/>
      <dgm:spPr/>
    </dgm:pt>
    <dgm:pt modelId="{72BD6CC5-929A-6D4F-B80F-F3503407CEC5}" type="pres">
      <dgm:prSet presAssocID="{EA194F53-4F0E-A748-8D2F-05BB6FAA4508}" presName="node" presStyleLbl="node1" presStyleIdx="2" presStyleCnt="3">
        <dgm:presLayoutVars>
          <dgm:bulletEnabled val="1"/>
        </dgm:presLayoutVars>
      </dgm:prSet>
      <dgm:spPr/>
    </dgm:pt>
  </dgm:ptLst>
  <dgm:cxnLst>
    <dgm:cxn modelId="{DA3A2433-C18C-DD43-B154-06CFA1B32391}" type="presOf" srcId="{4831BDE1-F3F1-FA40-B9C7-E51125680918}" destId="{F89E0A21-8DC3-3647-AC61-75CC35AF45A3}" srcOrd="0" destOrd="0" presId="urn:microsoft.com/office/officeart/2005/8/layout/equation1"/>
    <dgm:cxn modelId="{E003EB3A-AD98-4241-9828-82E0E84DEC12}" srcId="{A6173CA8-4B3A-C94B-9F96-F737E8647450}" destId="{6A321431-4DE8-8A47-8181-A5E6413A060E}" srcOrd="1" destOrd="0" parTransId="{AFEF2E92-1229-F946-A730-BC2F4EDD832A}" sibTransId="{183F171C-6976-A74E-AC37-54755892294F}"/>
    <dgm:cxn modelId="{8FE08A4D-5DAC-FD4E-B8F7-F2B49B7A8137}" srcId="{A6173CA8-4B3A-C94B-9F96-F737E8647450}" destId="{EA194F53-4F0E-A748-8D2F-05BB6FAA4508}" srcOrd="2" destOrd="0" parTransId="{B2A4BD54-AD6A-5F40-B5F9-2FB8D741C38C}" sibTransId="{E3D598E8-4658-074D-A7C6-99B0DC0450E7}"/>
    <dgm:cxn modelId="{2D9EB654-EBFB-C044-97DA-68E060C9D5C4}" type="presOf" srcId="{A6173CA8-4B3A-C94B-9F96-F737E8647450}" destId="{D0633BE4-5A09-B545-BA57-8B72D9BB4A54}" srcOrd="0" destOrd="0" presId="urn:microsoft.com/office/officeart/2005/8/layout/equation1"/>
    <dgm:cxn modelId="{633A4D97-0CF1-7B48-ACCC-4E7E1A82A5C5}" type="presOf" srcId="{6A321431-4DE8-8A47-8181-A5E6413A060E}" destId="{48055294-021B-9648-AEB0-187BE2EBE7DD}" srcOrd="0" destOrd="0" presId="urn:microsoft.com/office/officeart/2005/8/layout/equation1"/>
    <dgm:cxn modelId="{1F28F9A6-9D06-C942-B21D-DC070515163A}" type="presOf" srcId="{183F171C-6976-A74E-AC37-54755892294F}" destId="{9EF8E5C7-562E-0441-8B9B-AAFE3DA04EDD}" srcOrd="0" destOrd="0" presId="urn:microsoft.com/office/officeart/2005/8/layout/equation1"/>
    <dgm:cxn modelId="{5E1C12EB-E10D-F445-BD46-3F757D95E26B}" type="presOf" srcId="{EA194F53-4F0E-A748-8D2F-05BB6FAA4508}" destId="{72BD6CC5-929A-6D4F-B80F-F3503407CEC5}" srcOrd="0" destOrd="0" presId="urn:microsoft.com/office/officeart/2005/8/layout/equation1"/>
    <dgm:cxn modelId="{FF5759EB-1154-124B-828C-1F0A18537B60}" srcId="{A6173CA8-4B3A-C94B-9F96-F737E8647450}" destId="{4831BDE1-F3F1-FA40-B9C7-E51125680918}" srcOrd="0" destOrd="0" parTransId="{1F92B772-6ECC-6D43-BCC1-EE309A9207B2}" sibTransId="{68A4B361-D056-9D43-9C13-B823C6F27F74}"/>
    <dgm:cxn modelId="{CA9C28FE-F7AA-4649-A389-2B02826F74A9}" type="presOf" srcId="{68A4B361-D056-9D43-9C13-B823C6F27F74}" destId="{50F87458-C2C5-8749-8EC1-3303449C9001}" srcOrd="0" destOrd="0" presId="urn:microsoft.com/office/officeart/2005/8/layout/equation1"/>
    <dgm:cxn modelId="{27932F4C-78A5-7542-B7B5-90C50407A0A5}" type="presParOf" srcId="{D0633BE4-5A09-B545-BA57-8B72D9BB4A54}" destId="{F89E0A21-8DC3-3647-AC61-75CC35AF45A3}" srcOrd="0" destOrd="0" presId="urn:microsoft.com/office/officeart/2005/8/layout/equation1"/>
    <dgm:cxn modelId="{24354A4D-D73E-9949-90CD-FDD25EE007E1}" type="presParOf" srcId="{D0633BE4-5A09-B545-BA57-8B72D9BB4A54}" destId="{6CD1A894-2CEA-224D-AF14-79550EF7A3F0}" srcOrd="1" destOrd="0" presId="urn:microsoft.com/office/officeart/2005/8/layout/equation1"/>
    <dgm:cxn modelId="{78BDEEA8-E8F6-084A-88DD-18AE078095BC}" type="presParOf" srcId="{D0633BE4-5A09-B545-BA57-8B72D9BB4A54}" destId="{50F87458-C2C5-8749-8EC1-3303449C9001}" srcOrd="2" destOrd="0" presId="urn:microsoft.com/office/officeart/2005/8/layout/equation1"/>
    <dgm:cxn modelId="{D21905A6-A821-DB4C-908F-217070A8C9CB}" type="presParOf" srcId="{D0633BE4-5A09-B545-BA57-8B72D9BB4A54}" destId="{6B55425A-A096-C844-80E8-F21E1F6F351F}" srcOrd="3" destOrd="0" presId="urn:microsoft.com/office/officeart/2005/8/layout/equation1"/>
    <dgm:cxn modelId="{68BBF895-F420-6543-92D5-7206DBF8FA90}" type="presParOf" srcId="{D0633BE4-5A09-B545-BA57-8B72D9BB4A54}" destId="{48055294-021B-9648-AEB0-187BE2EBE7DD}" srcOrd="4" destOrd="0" presId="urn:microsoft.com/office/officeart/2005/8/layout/equation1"/>
    <dgm:cxn modelId="{04748D24-B7B6-764E-BF0C-19E5FFAF1B31}" type="presParOf" srcId="{D0633BE4-5A09-B545-BA57-8B72D9BB4A54}" destId="{23B0BB19-93A1-2A4B-A62A-DD16103BB702}" srcOrd="5" destOrd="0" presId="urn:microsoft.com/office/officeart/2005/8/layout/equation1"/>
    <dgm:cxn modelId="{2AAF0640-D6A3-9E41-AC38-9CD9B669BB3B}" type="presParOf" srcId="{D0633BE4-5A09-B545-BA57-8B72D9BB4A54}" destId="{9EF8E5C7-562E-0441-8B9B-AAFE3DA04EDD}" srcOrd="6" destOrd="0" presId="urn:microsoft.com/office/officeart/2005/8/layout/equation1"/>
    <dgm:cxn modelId="{59EB48F9-83CB-B84B-85A7-117777493931}" type="presParOf" srcId="{D0633BE4-5A09-B545-BA57-8B72D9BB4A54}" destId="{49E760A2-D14C-8142-BADB-41DE6FDF5481}" srcOrd="7" destOrd="0" presId="urn:microsoft.com/office/officeart/2005/8/layout/equation1"/>
    <dgm:cxn modelId="{A16C18E4-0331-A947-99D2-D223A6A1BDA1}" type="presParOf" srcId="{D0633BE4-5A09-B545-BA57-8B72D9BB4A54}" destId="{72BD6CC5-929A-6D4F-B80F-F3503407CEC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63DA1-EFCC-3C44-AAB8-23491AF9C4AF}">
      <dsp:nvSpPr>
        <dsp:cNvPr id="0" name=""/>
        <dsp:cNvSpPr/>
      </dsp:nvSpPr>
      <dsp:spPr>
        <a:xfrm>
          <a:off x="1277254" y="575691"/>
          <a:ext cx="2987767" cy="264523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PH" sz="2200" b="1" kern="1200" dirty="0">
              <a:latin typeface="+mn-lt"/>
            </a:rPr>
            <a:t>You are looking for project ideas to meet climate targets? </a:t>
          </a:r>
          <a:endParaRPr lang="en-US" sz="2200" b="1" kern="1200" dirty="0">
            <a:latin typeface="+mn-lt"/>
          </a:endParaRPr>
        </a:p>
      </dsp:txBody>
      <dsp:txXfrm>
        <a:off x="1714802" y="963077"/>
        <a:ext cx="2112671" cy="1870466"/>
      </dsp:txXfrm>
    </dsp:sp>
    <dsp:sp modelId="{3BA6C8D1-DAD4-E34A-8540-25B5C25B2BE1}">
      <dsp:nvSpPr>
        <dsp:cNvPr id="0" name=""/>
        <dsp:cNvSpPr/>
      </dsp:nvSpPr>
      <dsp:spPr>
        <a:xfrm>
          <a:off x="2874387" y="2287415"/>
          <a:ext cx="3456660" cy="2771029"/>
        </a:xfrm>
        <a:prstGeom prst="ellipse">
          <a:avLst/>
        </a:prstGeom>
        <a:solidFill>
          <a:schemeClr val="accent4">
            <a:alpha val="50000"/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PH" sz="2200" b="1" kern="1200" dirty="0">
              <a:latin typeface="+mn-lt"/>
            </a:rPr>
            <a:t>You have an investment-ready project but need affordable financing? </a:t>
          </a:r>
        </a:p>
      </dsp:txBody>
      <dsp:txXfrm>
        <a:off x="3380603" y="2693223"/>
        <a:ext cx="2444228" cy="1959413"/>
      </dsp:txXfrm>
    </dsp:sp>
    <dsp:sp modelId="{BF9C2401-F5E7-B541-9504-37967E2BA11C}">
      <dsp:nvSpPr>
        <dsp:cNvPr id="0" name=""/>
        <dsp:cNvSpPr/>
      </dsp:nvSpPr>
      <dsp:spPr>
        <a:xfrm>
          <a:off x="4115517" y="0"/>
          <a:ext cx="3232263" cy="3040088"/>
        </a:xfrm>
        <a:prstGeom prst="ellipse">
          <a:avLst/>
        </a:prstGeom>
        <a:solidFill>
          <a:schemeClr val="accent4">
            <a:alpha val="50000"/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PH" sz="2200" b="1" kern="1200" dirty="0">
              <a:latin typeface="+mn-lt"/>
            </a:rPr>
            <a:t>You are a financier ready to support green energy projects? </a:t>
          </a:r>
        </a:p>
      </dsp:txBody>
      <dsp:txXfrm>
        <a:off x="4588871" y="445211"/>
        <a:ext cx="2285555" cy="2149666"/>
      </dsp:txXfrm>
    </dsp:sp>
    <dsp:sp modelId="{8675D217-F7F8-B543-984B-D89B6DA19779}">
      <dsp:nvSpPr>
        <dsp:cNvPr id="0" name=""/>
        <dsp:cNvSpPr/>
      </dsp:nvSpPr>
      <dsp:spPr>
        <a:xfrm>
          <a:off x="6006823" y="2313508"/>
          <a:ext cx="3543244" cy="2389032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6262" tIns="27940" rIns="46262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PH" sz="2200" b="1" kern="1200" dirty="0">
              <a:latin typeface="+mn-lt"/>
            </a:rPr>
            <a:t>You have a project idea but need support to evaluate its feasibility? </a:t>
          </a:r>
        </a:p>
      </dsp:txBody>
      <dsp:txXfrm>
        <a:off x="6525719" y="2663374"/>
        <a:ext cx="2505452" cy="16893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E0A21-8DC3-3647-AC61-75CC35AF45A3}">
      <dsp:nvSpPr>
        <dsp:cNvPr id="0" name=""/>
        <dsp:cNvSpPr/>
      </dsp:nvSpPr>
      <dsp:spPr>
        <a:xfrm>
          <a:off x="1361" y="1129890"/>
          <a:ext cx="1804218" cy="1804218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Project Marketplace</a:t>
          </a:r>
        </a:p>
      </dsp:txBody>
      <dsp:txXfrm>
        <a:off x="265583" y="1394112"/>
        <a:ext cx="1275774" cy="1275774"/>
      </dsp:txXfrm>
    </dsp:sp>
    <dsp:sp modelId="{50F87458-C2C5-8749-8EC1-3303449C9001}">
      <dsp:nvSpPr>
        <dsp:cNvPr id="0" name=""/>
        <dsp:cNvSpPr/>
      </dsp:nvSpPr>
      <dsp:spPr>
        <a:xfrm>
          <a:off x="1952082" y="1508776"/>
          <a:ext cx="1046446" cy="1046446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2090788" y="1908937"/>
        <a:ext cx="769034" cy="246124"/>
      </dsp:txXfrm>
    </dsp:sp>
    <dsp:sp modelId="{48055294-021B-9648-AEB0-187BE2EBE7DD}">
      <dsp:nvSpPr>
        <dsp:cNvPr id="0" name=""/>
        <dsp:cNvSpPr/>
      </dsp:nvSpPr>
      <dsp:spPr>
        <a:xfrm>
          <a:off x="3145031" y="1129890"/>
          <a:ext cx="1804218" cy="1804218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Targeted Financing</a:t>
          </a:r>
        </a:p>
      </dsp:txBody>
      <dsp:txXfrm>
        <a:off x="3409253" y="1394112"/>
        <a:ext cx="1275774" cy="1275774"/>
      </dsp:txXfrm>
    </dsp:sp>
    <dsp:sp modelId="{9EF8E5C7-562E-0441-8B9B-AAFE3DA04EDD}">
      <dsp:nvSpPr>
        <dsp:cNvPr id="0" name=""/>
        <dsp:cNvSpPr/>
      </dsp:nvSpPr>
      <dsp:spPr>
        <a:xfrm>
          <a:off x="5095752" y="1508776"/>
          <a:ext cx="1046446" cy="1046446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5234458" y="1724344"/>
        <a:ext cx="769034" cy="615310"/>
      </dsp:txXfrm>
    </dsp:sp>
    <dsp:sp modelId="{72BD6CC5-929A-6D4F-B80F-F3503407CEC5}">
      <dsp:nvSpPr>
        <dsp:cNvPr id="0" name=""/>
        <dsp:cNvSpPr/>
      </dsp:nvSpPr>
      <dsp:spPr>
        <a:xfrm>
          <a:off x="6288701" y="1129890"/>
          <a:ext cx="1804218" cy="180421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Greener CAREC region</a:t>
          </a:r>
        </a:p>
      </dsp:txBody>
      <dsp:txXfrm>
        <a:off x="6552923" y="1394112"/>
        <a:ext cx="1275774" cy="12757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4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1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0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6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1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1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4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9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4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B2D2-17FD-C543-BDD5-69D628058F28}" type="datetimeFigureOut">
              <a:rPr lang="en-US" smtClean="0"/>
              <a:t>3/21/22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0DB4C-AEAB-FA44-B802-6B65B164A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8BC066-EA1E-E543-99D9-94DB30CDEBD0}"/>
              </a:ext>
            </a:extLst>
          </p:cNvPr>
          <p:cNvSpPr txBox="1"/>
          <p:nvPr/>
        </p:nvSpPr>
        <p:spPr>
          <a:xfrm>
            <a:off x="1330036" y="2512756"/>
            <a:ext cx="6483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CAREC Green Energy Alliance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Concept for a new regional Financing Vehicle </a:t>
            </a:r>
          </a:p>
          <a:p>
            <a:pPr algn="ctr"/>
            <a:r>
              <a:rPr lang="en-US" sz="2400" dirty="0"/>
              <a:t>supporting Renewable &amp; Energy Efficiency Project</a:t>
            </a:r>
          </a:p>
          <a:p>
            <a:pPr algn="ctr"/>
            <a:endParaRPr lang="en-US" sz="2400" dirty="0"/>
          </a:p>
          <a:p>
            <a:pPr algn="ctr"/>
            <a:r>
              <a:rPr lang="en-US" sz="2000" dirty="0"/>
              <a:t>32</a:t>
            </a:r>
            <a:r>
              <a:rPr lang="en-US" sz="2000" baseline="30000" dirty="0"/>
              <a:t>nd</a:t>
            </a:r>
            <a:r>
              <a:rPr lang="en-US" sz="2000" dirty="0"/>
              <a:t> ESCC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FA5CA2-5D44-EE42-86D3-7ADCDD3C3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87" y="733392"/>
            <a:ext cx="3154560" cy="152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B1C687-AD28-C640-A149-EF2C8EF92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100" y="4972447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00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40BF-DE34-B847-A6BC-75059BDB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r>
              <a:rPr lang="en-US" sz="4000" dirty="0">
                <a:latin typeface="+mj-lt"/>
              </a:rPr>
              <a:t>Why a CAREC Green Energy Alliance? </a:t>
            </a:r>
            <a:endParaRPr lang="en-US" sz="4000" cap="none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1156C-3A47-6049-B98A-AE5B86CCE62B}"/>
              </a:ext>
            </a:extLst>
          </p:cNvPr>
          <p:cNvSpPr txBox="1"/>
          <p:nvPr/>
        </p:nvSpPr>
        <p:spPr>
          <a:xfrm>
            <a:off x="628650" y="1690689"/>
            <a:ext cx="7886700" cy="2866797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CAREC region is home to some of the most energy-intensive economies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Energy efficiency and renewable energy investments are lagging behind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region’s cumulative investment needs </a:t>
            </a:r>
            <a:r>
              <a:rPr lang="en-US" sz="2000" u="sng" dirty="0"/>
              <a:t>for greening its energy sector </a:t>
            </a:r>
            <a:r>
              <a:rPr lang="en-US" sz="2000" dirty="0"/>
              <a:t>is roughly </a:t>
            </a:r>
            <a:r>
              <a:rPr lang="en-US" sz="2000" b="1" dirty="0"/>
              <a:t>$400 billion</a:t>
            </a:r>
            <a:r>
              <a:rPr lang="en-US" sz="2000" dirty="0"/>
              <a:t>* 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The current investment levels are only about a quarter of these needs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9B4056-FBAA-774F-BEB4-83FBC99EA8B9}"/>
              </a:ext>
            </a:extLst>
          </p:cNvPr>
          <p:cNvSpPr txBox="1"/>
          <p:nvPr/>
        </p:nvSpPr>
        <p:spPr>
          <a:xfrm>
            <a:off x="329258" y="6483348"/>
            <a:ext cx="8023386" cy="3651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5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 Excluding People’s Republic of China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EE91CB-2AB7-AC43-BC25-E97167A0C5BE}"/>
              </a:ext>
            </a:extLst>
          </p:cNvPr>
          <p:cNvSpPr txBox="1"/>
          <p:nvPr/>
        </p:nvSpPr>
        <p:spPr>
          <a:xfrm>
            <a:off x="628650" y="4746251"/>
            <a:ext cx="7886700" cy="1613681"/>
          </a:xfrm>
          <a:prstGeom prst="rect">
            <a:avLst/>
          </a:prstGeom>
          <a:solidFill>
            <a:schemeClr val="accent6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The CAREC Green Energy Alliance will operate a new financing vehicle to increase energy efficiency and renewable energy projects in the region</a:t>
            </a:r>
          </a:p>
        </p:txBody>
      </p:sp>
    </p:spTree>
    <p:extLst>
      <p:ext uri="{BB962C8B-B14F-4D97-AF65-F5344CB8AC3E}">
        <p14:creationId xmlns:p14="http://schemas.microsoft.com/office/powerpoint/2010/main" val="245847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C7293-55C2-9145-981D-101981D2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Group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7D7B447-CD66-6447-8B15-E7A1B438A4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679421"/>
              </p:ext>
            </p:extLst>
          </p:nvPr>
        </p:nvGraphicFramePr>
        <p:xfrm>
          <a:off x="-1030513" y="1560060"/>
          <a:ext cx="12729028" cy="5095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1A4A2A1-BF4F-584C-A31C-9E1F5187196C}"/>
              </a:ext>
            </a:extLst>
          </p:cNvPr>
          <p:cNvSpPr txBox="1">
            <a:spLocks/>
          </p:cNvSpPr>
          <p:nvPr/>
        </p:nvSpPr>
        <p:spPr>
          <a:xfrm>
            <a:off x="6589485" y="2222841"/>
            <a:ext cx="21481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B050"/>
                </a:solidFill>
              </a:rPr>
              <a:t>The CAREC Green Energy Alliance is for you!</a:t>
            </a:r>
          </a:p>
        </p:txBody>
      </p:sp>
    </p:spTree>
    <p:extLst>
      <p:ext uri="{BB962C8B-B14F-4D97-AF65-F5344CB8AC3E}">
        <p14:creationId xmlns:p14="http://schemas.microsoft.com/office/powerpoint/2010/main" val="337591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E40BF-DE34-B847-A6BC-75059BDB8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128" y="30829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+mj-lt"/>
              </a:rPr>
              <a:t>The Concept – Digital Platform</a:t>
            </a:r>
            <a:endParaRPr lang="en-US" cap="none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A36FAC9-DBB2-7144-8C65-25C1E12C44F7}"/>
              </a:ext>
            </a:extLst>
          </p:cNvPr>
          <p:cNvSpPr txBox="1"/>
          <p:nvPr/>
        </p:nvSpPr>
        <p:spPr>
          <a:xfrm>
            <a:off x="5150992" y="4345171"/>
            <a:ext cx="3490058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en-US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Project Preparation Support</a:t>
            </a:r>
          </a:p>
        </p:txBody>
      </p:sp>
      <p:sp>
        <p:nvSpPr>
          <p:cNvPr id="237" name="Subtitle 2">
            <a:extLst>
              <a:ext uri="{FF2B5EF4-FFF2-40B4-BE49-F238E27FC236}">
                <a16:creationId xmlns:a16="http://schemas.microsoft.com/office/drawing/2014/main" id="{456201F5-D4B5-194D-A898-31F65E9B195A}"/>
              </a:ext>
            </a:extLst>
          </p:cNvPr>
          <p:cNvSpPr txBox="1">
            <a:spLocks/>
          </p:cNvSpPr>
          <p:nvPr/>
        </p:nvSpPr>
        <p:spPr>
          <a:xfrm>
            <a:off x="5109526" y="4652793"/>
            <a:ext cx="3490058" cy="510443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PH" sz="1200" dirty="0">
                <a:latin typeface="Helvetica" pitchFamily="2" charset="0"/>
              </a:rPr>
              <a:t>Prepare high quality investment-ready projects with Project Preparation Support</a:t>
            </a:r>
            <a:endParaRPr lang="en-US" sz="1200" dirty="0">
              <a:latin typeface="Helvetica" pitchFamily="2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27EA1905-DDD4-924D-824C-F967B5850DAD}"/>
              </a:ext>
            </a:extLst>
          </p:cNvPr>
          <p:cNvSpPr txBox="1"/>
          <p:nvPr/>
        </p:nvSpPr>
        <p:spPr>
          <a:xfrm>
            <a:off x="4750613" y="5441815"/>
            <a:ext cx="209865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en-US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B2B Community</a:t>
            </a:r>
          </a:p>
        </p:txBody>
      </p:sp>
      <p:sp>
        <p:nvSpPr>
          <p:cNvPr id="239" name="Subtitle 2">
            <a:extLst>
              <a:ext uri="{FF2B5EF4-FFF2-40B4-BE49-F238E27FC236}">
                <a16:creationId xmlns:a16="http://schemas.microsoft.com/office/drawing/2014/main" id="{3AA23CE8-0F59-6542-B5ED-8F7B83AE4DED}"/>
              </a:ext>
            </a:extLst>
          </p:cNvPr>
          <p:cNvSpPr txBox="1">
            <a:spLocks/>
          </p:cNvSpPr>
          <p:nvPr/>
        </p:nvSpPr>
        <p:spPr>
          <a:xfrm>
            <a:off x="4709147" y="5749436"/>
            <a:ext cx="3654772" cy="51255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PH" sz="1200" dirty="0">
                <a:latin typeface="Helvetica" pitchFamily="2" charset="0"/>
              </a:rPr>
              <a:t>Cooperate and exchange knowledge and ideas within B2B community</a:t>
            </a:r>
            <a:endParaRPr lang="en-US" sz="1200" dirty="0">
              <a:latin typeface="Helvetica" pitchFamily="2" charset="0"/>
            </a:endParaRPr>
          </a:p>
        </p:txBody>
      </p:sp>
      <p:sp>
        <p:nvSpPr>
          <p:cNvPr id="240" name="Freeform 239">
            <a:extLst>
              <a:ext uri="{FF2B5EF4-FFF2-40B4-BE49-F238E27FC236}">
                <a16:creationId xmlns:a16="http://schemas.microsoft.com/office/drawing/2014/main" id="{825165F5-3304-534F-A782-5E394A45F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517" y="2811783"/>
            <a:ext cx="2689539" cy="2689538"/>
          </a:xfrm>
          <a:custGeom>
            <a:avLst/>
            <a:gdLst>
              <a:gd name="T0" fmla="*/ 5571 w 11134"/>
              <a:gd name="T1" fmla="*/ 11132 h 11134"/>
              <a:gd name="T2" fmla="*/ 5571 w 11134"/>
              <a:gd name="T3" fmla="*/ 11132 h 11134"/>
              <a:gd name="T4" fmla="*/ 11131 w 11134"/>
              <a:gd name="T5" fmla="*/ 5563 h 11134"/>
              <a:gd name="T6" fmla="*/ 11131 w 11134"/>
              <a:gd name="T7" fmla="*/ 5563 h 11134"/>
              <a:gd name="T8" fmla="*/ 5563 w 11134"/>
              <a:gd name="T9" fmla="*/ 3 h 11134"/>
              <a:gd name="T10" fmla="*/ 5563 w 11134"/>
              <a:gd name="T11" fmla="*/ 3 h 11134"/>
              <a:gd name="T12" fmla="*/ 2 w 11134"/>
              <a:gd name="T13" fmla="*/ 5571 h 11134"/>
              <a:gd name="T14" fmla="*/ 2 w 11134"/>
              <a:gd name="T15" fmla="*/ 5571 h 11134"/>
              <a:gd name="T16" fmla="*/ 5571 w 11134"/>
              <a:gd name="T17" fmla="*/ 11132 h 1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34" h="11134">
                <a:moveTo>
                  <a:pt x="5571" y="11132"/>
                </a:moveTo>
                <a:lnTo>
                  <a:pt x="5571" y="11132"/>
                </a:lnTo>
                <a:cubicBezTo>
                  <a:pt x="8644" y="11128"/>
                  <a:pt x="11133" y="8636"/>
                  <a:pt x="11131" y="5563"/>
                </a:cubicBezTo>
                <a:lnTo>
                  <a:pt x="11131" y="5563"/>
                </a:lnTo>
                <a:cubicBezTo>
                  <a:pt x="11129" y="2489"/>
                  <a:pt x="8635" y="0"/>
                  <a:pt x="5563" y="3"/>
                </a:cubicBezTo>
                <a:lnTo>
                  <a:pt x="5563" y="3"/>
                </a:lnTo>
                <a:cubicBezTo>
                  <a:pt x="2491" y="5"/>
                  <a:pt x="0" y="2498"/>
                  <a:pt x="2" y="5571"/>
                </a:cubicBezTo>
                <a:lnTo>
                  <a:pt x="2" y="5571"/>
                </a:lnTo>
                <a:cubicBezTo>
                  <a:pt x="4" y="8644"/>
                  <a:pt x="2498" y="11133"/>
                  <a:pt x="5571" y="11132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41" name="Freeform 240">
            <a:extLst>
              <a:ext uri="{FF2B5EF4-FFF2-40B4-BE49-F238E27FC236}">
                <a16:creationId xmlns:a16="http://schemas.microsoft.com/office/drawing/2014/main" id="{2D3FFDE9-15EE-9B4A-8B37-896F8054B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88" y="2619813"/>
            <a:ext cx="1537131" cy="3073097"/>
          </a:xfrm>
          <a:custGeom>
            <a:avLst/>
            <a:gdLst>
              <a:gd name="connsiteX0" fmla="*/ 2882 w 4156546"/>
              <a:gd name="connsiteY0" fmla="*/ 3371527 h 8309941"/>
              <a:gd name="connsiteX1" fmla="*/ 785018 w 4156546"/>
              <a:gd name="connsiteY1" fmla="*/ 4150918 h 8309941"/>
              <a:gd name="connsiteX2" fmla="*/ 3535 w 4156546"/>
              <a:gd name="connsiteY2" fmla="*/ 4934226 h 8309941"/>
              <a:gd name="connsiteX3" fmla="*/ 2 w 4156546"/>
              <a:gd name="connsiteY3" fmla="*/ 1695844 h 8309941"/>
              <a:gd name="connsiteX4" fmla="*/ 2461354 w 4156546"/>
              <a:gd name="connsiteY4" fmla="*/ 4153009 h 8309941"/>
              <a:gd name="connsiteX5" fmla="*/ 3268 w 4156546"/>
              <a:gd name="connsiteY5" fmla="*/ 6613440 h 8309941"/>
              <a:gd name="connsiteX6" fmla="*/ 2615 w 4156546"/>
              <a:gd name="connsiteY6" fmla="*/ 5668729 h 8309941"/>
              <a:gd name="connsiteX7" fmla="*/ 1516791 w 4156546"/>
              <a:gd name="connsiteY7" fmla="*/ 4153663 h 8309941"/>
              <a:gd name="connsiteX8" fmla="*/ 655 w 4156546"/>
              <a:gd name="connsiteY8" fmla="*/ 2639249 h 8309941"/>
              <a:gd name="connsiteX9" fmla="*/ 0 w 4156546"/>
              <a:gd name="connsiteY9" fmla="*/ 1 h 8309941"/>
              <a:gd name="connsiteX10" fmla="*/ 4156545 w 4156546"/>
              <a:gd name="connsiteY10" fmla="*/ 4152031 h 8309941"/>
              <a:gd name="connsiteX11" fmla="*/ 5877 w 4156546"/>
              <a:gd name="connsiteY11" fmla="*/ 8309941 h 8309941"/>
              <a:gd name="connsiteX12" fmla="*/ 4571 w 4156546"/>
              <a:gd name="connsiteY12" fmla="*/ 7365348 h 8309941"/>
              <a:gd name="connsiteX13" fmla="*/ 3212914 w 4156546"/>
              <a:gd name="connsiteY13" fmla="*/ 4153338 h 8309941"/>
              <a:gd name="connsiteX14" fmla="*/ 0 w 4156546"/>
              <a:gd name="connsiteY14" fmla="*/ 943288 h 8309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56546" h="8309941">
                <a:moveTo>
                  <a:pt x="2882" y="3371527"/>
                </a:moveTo>
                <a:cubicBezTo>
                  <a:pt x="435081" y="3370874"/>
                  <a:pt x="784365" y="3719446"/>
                  <a:pt x="785018" y="4150918"/>
                </a:cubicBezTo>
                <a:cubicBezTo>
                  <a:pt x="785671" y="4583043"/>
                  <a:pt x="436387" y="4934226"/>
                  <a:pt x="3535" y="4934226"/>
                </a:cubicBezTo>
                <a:close/>
                <a:moveTo>
                  <a:pt x="2" y="1695844"/>
                </a:moveTo>
                <a:cubicBezTo>
                  <a:pt x="1355444" y="1694538"/>
                  <a:pt x="2460701" y="2796701"/>
                  <a:pt x="2461354" y="4153009"/>
                </a:cubicBezTo>
                <a:cubicBezTo>
                  <a:pt x="2462008" y="5507357"/>
                  <a:pt x="1359364" y="6612788"/>
                  <a:pt x="3268" y="6613440"/>
                </a:cubicBezTo>
                <a:lnTo>
                  <a:pt x="2615" y="5668729"/>
                </a:lnTo>
                <a:cubicBezTo>
                  <a:pt x="839396" y="5668076"/>
                  <a:pt x="1517444" y="4989269"/>
                  <a:pt x="1516791" y="4153663"/>
                </a:cubicBezTo>
                <a:cubicBezTo>
                  <a:pt x="1515484" y="3316750"/>
                  <a:pt x="837437" y="2638596"/>
                  <a:pt x="655" y="2639249"/>
                </a:cubicBezTo>
                <a:close/>
                <a:moveTo>
                  <a:pt x="0" y="1"/>
                </a:moveTo>
                <a:cubicBezTo>
                  <a:pt x="2290834" y="-1959"/>
                  <a:pt x="4154586" y="1860445"/>
                  <a:pt x="4156545" y="4152031"/>
                </a:cubicBezTo>
                <a:cubicBezTo>
                  <a:pt x="4158504" y="6442964"/>
                  <a:pt x="2296712" y="8308634"/>
                  <a:pt x="5877" y="8309941"/>
                </a:cubicBezTo>
                <a:lnTo>
                  <a:pt x="4571" y="7365348"/>
                </a:lnTo>
                <a:cubicBezTo>
                  <a:pt x="1774939" y="7364041"/>
                  <a:pt x="3214220" y="5922980"/>
                  <a:pt x="3212914" y="4153338"/>
                </a:cubicBezTo>
                <a:cubicBezTo>
                  <a:pt x="3210956" y="2381735"/>
                  <a:pt x="1770368" y="941981"/>
                  <a:pt x="0" y="943288"/>
                </a:cubicBezTo>
                <a:close/>
              </a:path>
            </a:pathLst>
          </a:custGeom>
          <a:solidFill>
            <a:srgbClr val="62CD7F">
              <a:lumMod val="5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sp>
        <p:nvSpPr>
          <p:cNvPr id="242" name="Freeform 241">
            <a:extLst>
              <a:ext uri="{FF2B5EF4-FFF2-40B4-BE49-F238E27FC236}">
                <a16:creationId xmlns:a16="http://schemas.microsoft.com/office/drawing/2014/main" id="{14C40BAE-2D06-3D45-B947-54C8EE8BA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45" y="2620054"/>
            <a:ext cx="1538196" cy="3072856"/>
          </a:xfrm>
          <a:custGeom>
            <a:avLst/>
            <a:gdLst>
              <a:gd name="connsiteX0" fmla="*/ 4153013 w 4159426"/>
              <a:gd name="connsiteY0" fmla="*/ 3372833 h 8309289"/>
              <a:gd name="connsiteX1" fmla="*/ 4153667 w 4159426"/>
              <a:gd name="connsiteY1" fmla="*/ 4936185 h 8309289"/>
              <a:gd name="connsiteX2" fmla="*/ 3370878 w 4159426"/>
              <a:gd name="connsiteY2" fmla="*/ 4153856 h 8309289"/>
              <a:gd name="connsiteX3" fmla="*/ 4153013 w 4159426"/>
              <a:gd name="connsiteY3" fmla="*/ 3372833 h 8309289"/>
              <a:gd name="connsiteX4" fmla="*/ 4150404 w 4159426"/>
              <a:gd name="connsiteY4" fmla="*/ 1696497 h 8309289"/>
              <a:gd name="connsiteX5" fmla="*/ 4151057 w 4159426"/>
              <a:gd name="connsiteY5" fmla="*/ 2639475 h 8309289"/>
              <a:gd name="connsiteX6" fmla="*/ 2639808 w 4159426"/>
              <a:gd name="connsiteY6" fmla="*/ 4155162 h 8309289"/>
              <a:gd name="connsiteX7" fmla="*/ 4153016 w 4159426"/>
              <a:gd name="connsiteY7" fmla="*/ 5667584 h 8309289"/>
              <a:gd name="connsiteX8" fmla="*/ 4153668 w 4159426"/>
              <a:gd name="connsiteY8" fmla="*/ 6611868 h 8309289"/>
              <a:gd name="connsiteX9" fmla="*/ 1695196 w 4159426"/>
              <a:gd name="connsiteY9" fmla="*/ 4156468 h 8309289"/>
              <a:gd name="connsiteX10" fmla="*/ 4150404 w 4159426"/>
              <a:gd name="connsiteY10" fmla="*/ 1696497 h 8309289"/>
              <a:gd name="connsiteX11" fmla="*/ 4152893 w 4159426"/>
              <a:gd name="connsiteY11" fmla="*/ 0 h 8309289"/>
              <a:gd name="connsiteX12" fmla="*/ 4153546 w 4159426"/>
              <a:gd name="connsiteY12" fmla="*/ 943213 h 8309289"/>
              <a:gd name="connsiteX13" fmla="*/ 944791 w 4159426"/>
              <a:gd name="connsiteY13" fmla="*/ 4157583 h 8309289"/>
              <a:gd name="connsiteX14" fmla="*/ 4158120 w 4159426"/>
              <a:gd name="connsiteY14" fmla="*/ 7364768 h 8309289"/>
              <a:gd name="connsiteX15" fmla="*/ 4159426 w 4159426"/>
              <a:gd name="connsiteY15" fmla="*/ 8309287 h 8309289"/>
              <a:gd name="connsiteX16" fmla="*/ 2 w 4159426"/>
              <a:gd name="connsiteY16" fmla="*/ 4157583 h 8309289"/>
              <a:gd name="connsiteX17" fmla="*/ 4152893 w 4159426"/>
              <a:gd name="connsiteY17" fmla="*/ 0 h 830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159426" h="8309289">
                <a:moveTo>
                  <a:pt x="4153013" y="3372833"/>
                </a:moveTo>
                <a:lnTo>
                  <a:pt x="4153667" y="4936185"/>
                </a:lnTo>
                <a:cubicBezTo>
                  <a:pt x="3722414" y="4936185"/>
                  <a:pt x="3370878" y="4586161"/>
                  <a:pt x="3370878" y="4153856"/>
                </a:cubicBezTo>
                <a:cubicBezTo>
                  <a:pt x="3370878" y="3722857"/>
                  <a:pt x="3721761" y="3372833"/>
                  <a:pt x="4153013" y="3372833"/>
                </a:cubicBezTo>
                <a:close/>
                <a:moveTo>
                  <a:pt x="4150404" y="1696497"/>
                </a:moveTo>
                <a:lnTo>
                  <a:pt x="4151057" y="2639475"/>
                </a:lnTo>
                <a:cubicBezTo>
                  <a:pt x="3316116" y="2641434"/>
                  <a:pt x="2639155" y="3319281"/>
                  <a:pt x="2639808" y="4155162"/>
                </a:cubicBezTo>
                <a:cubicBezTo>
                  <a:pt x="2639808" y="4990390"/>
                  <a:pt x="3318075" y="5668237"/>
                  <a:pt x="4153016" y="5667584"/>
                </a:cubicBezTo>
                <a:lnTo>
                  <a:pt x="4153668" y="6611868"/>
                </a:lnTo>
                <a:cubicBezTo>
                  <a:pt x="2799746" y="6612521"/>
                  <a:pt x="1695849" y="5510856"/>
                  <a:pt x="1695196" y="4156468"/>
                </a:cubicBezTo>
                <a:cubicBezTo>
                  <a:pt x="1694543" y="2800774"/>
                  <a:pt x="2796482" y="1697803"/>
                  <a:pt x="4150404" y="1696497"/>
                </a:cubicBezTo>
                <a:close/>
                <a:moveTo>
                  <a:pt x="4152893" y="0"/>
                </a:moveTo>
                <a:lnTo>
                  <a:pt x="4153546" y="943213"/>
                </a:lnTo>
                <a:cubicBezTo>
                  <a:pt x="2383536" y="945173"/>
                  <a:pt x="943485" y="2386120"/>
                  <a:pt x="944791" y="4157583"/>
                </a:cubicBezTo>
                <a:cubicBezTo>
                  <a:pt x="946098" y="5926433"/>
                  <a:pt x="2387457" y="7366074"/>
                  <a:pt x="4158120" y="7364768"/>
                </a:cubicBezTo>
                <a:lnTo>
                  <a:pt x="4159426" y="8309287"/>
                </a:lnTo>
                <a:cubicBezTo>
                  <a:pt x="1868019" y="8311900"/>
                  <a:pt x="1962" y="6448336"/>
                  <a:pt x="2" y="4157583"/>
                </a:cubicBezTo>
                <a:cubicBezTo>
                  <a:pt x="-1958" y="1865524"/>
                  <a:pt x="1861485" y="1960"/>
                  <a:pt x="4152893" y="0"/>
                </a:cubicBezTo>
                <a:close/>
              </a:path>
            </a:pathLst>
          </a:custGeom>
          <a:solidFill>
            <a:srgbClr val="62CD7F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pPr marL="0" marR="0" lvl="0" indent="0" defTabSz="68584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5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Lato Light" panose="020F0502020204030203" pitchFamily="34" charset="0"/>
            </a:endParaRP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35A44224-2BBD-5840-A4EA-DA9C4D4FA03B}"/>
              </a:ext>
            </a:extLst>
          </p:cNvPr>
          <p:cNvGrpSpPr/>
          <p:nvPr/>
        </p:nvGrpSpPr>
        <p:grpSpPr>
          <a:xfrm rot="20700000">
            <a:off x="2250726" y="3437816"/>
            <a:ext cx="2374231" cy="717338"/>
            <a:chOff x="7433258" y="6710320"/>
            <a:chExt cx="6329635" cy="1912402"/>
          </a:xfrm>
        </p:grpSpPr>
        <p:sp>
          <p:nvSpPr>
            <p:cNvPr id="244" name="Freeform 9">
              <a:extLst>
                <a:ext uri="{FF2B5EF4-FFF2-40B4-BE49-F238E27FC236}">
                  <a16:creationId xmlns:a16="http://schemas.microsoft.com/office/drawing/2014/main" id="{0D2541B8-AE01-1A4A-80AF-AF5055FB4B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67456" y="4886222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45" name="Teardrop 244">
              <a:extLst>
                <a:ext uri="{FF2B5EF4-FFF2-40B4-BE49-F238E27FC236}">
                  <a16:creationId xmlns:a16="http://schemas.microsoft.com/office/drawing/2014/main" id="{7E5DF6BD-23B9-1049-9992-E4D84610EC1F}"/>
                </a:ext>
              </a:extLst>
            </p:cNvPr>
            <p:cNvSpPr/>
            <p:nvPr/>
          </p:nvSpPr>
          <p:spPr>
            <a:xfrm rot="2684498">
              <a:off x="11953308" y="6710320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4A63A2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46" name="Group 245">
            <a:extLst>
              <a:ext uri="{FF2B5EF4-FFF2-40B4-BE49-F238E27FC236}">
                <a16:creationId xmlns:a16="http://schemas.microsoft.com/office/drawing/2014/main" id="{2D89BF08-A692-F245-9D3C-4197AD210ABF}"/>
              </a:ext>
            </a:extLst>
          </p:cNvPr>
          <p:cNvGrpSpPr/>
          <p:nvPr/>
        </p:nvGrpSpPr>
        <p:grpSpPr>
          <a:xfrm rot="20700000">
            <a:off x="1780479" y="2400661"/>
            <a:ext cx="2243920" cy="899800"/>
            <a:chOff x="6937912" y="3546672"/>
            <a:chExt cx="5982229" cy="2398841"/>
          </a:xfrm>
        </p:grpSpPr>
        <p:sp>
          <p:nvSpPr>
            <p:cNvPr id="247" name="Freeform 9">
              <a:extLst>
                <a:ext uri="{FF2B5EF4-FFF2-40B4-BE49-F238E27FC236}">
                  <a16:creationId xmlns:a16="http://schemas.microsoft.com/office/drawing/2014/main" id="{E5A90A06-399A-0C4C-9BE5-C55BD2C024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9572110" y="3056790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48" name="Teardrop 247">
              <a:extLst>
                <a:ext uri="{FF2B5EF4-FFF2-40B4-BE49-F238E27FC236}">
                  <a16:creationId xmlns:a16="http://schemas.microsoft.com/office/drawing/2014/main" id="{E6C1A882-E116-C745-8F3D-667180D5904A}"/>
                </a:ext>
              </a:extLst>
            </p:cNvPr>
            <p:cNvSpPr/>
            <p:nvPr/>
          </p:nvSpPr>
          <p:spPr>
            <a:xfrm rot="884498">
              <a:off x="11110556" y="3546672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3E8E99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E7205CE5-E7F2-8944-99C4-68584F7E5372}"/>
              </a:ext>
            </a:extLst>
          </p:cNvPr>
          <p:cNvGrpSpPr/>
          <p:nvPr/>
        </p:nvGrpSpPr>
        <p:grpSpPr>
          <a:xfrm rot="900000">
            <a:off x="1795251" y="5032724"/>
            <a:ext cx="2256137" cy="892755"/>
            <a:chOff x="6941222" y="9270139"/>
            <a:chExt cx="6014799" cy="2380060"/>
          </a:xfrm>
        </p:grpSpPr>
        <p:sp>
          <p:nvSpPr>
            <p:cNvPr id="250" name="Freeform 9">
              <a:extLst>
                <a:ext uri="{FF2B5EF4-FFF2-40B4-BE49-F238E27FC236}">
                  <a16:creationId xmlns:a16="http://schemas.microsoft.com/office/drawing/2014/main" id="{39EF7F72-6A4F-7B4F-A0DF-BD037FA1D2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9575420" y="6635941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51" name="Teardrop 250">
              <a:extLst>
                <a:ext uri="{FF2B5EF4-FFF2-40B4-BE49-F238E27FC236}">
                  <a16:creationId xmlns:a16="http://schemas.microsoft.com/office/drawing/2014/main" id="{5D62DC9F-F83D-0C47-B7D8-C04CC52847D4}"/>
                </a:ext>
              </a:extLst>
            </p:cNvPr>
            <p:cNvSpPr/>
            <p:nvPr/>
          </p:nvSpPr>
          <p:spPr>
            <a:xfrm rot="4484498">
              <a:off x="11095027" y="9789206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54B8A8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A1A08760-3A2C-C940-91A0-4D435417E365}"/>
              </a:ext>
            </a:extLst>
          </p:cNvPr>
          <p:cNvGrpSpPr/>
          <p:nvPr/>
        </p:nvGrpSpPr>
        <p:grpSpPr>
          <a:xfrm rot="900000">
            <a:off x="2258697" y="4200815"/>
            <a:ext cx="2374231" cy="717338"/>
            <a:chOff x="7433258" y="6710320"/>
            <a:chExt cx="6329635" cy="1912402"/>
          </a:xfrm>
        </p:grpSpPr>
        <p:sp>
          <p:nvSpPr>
            <p:cNvPr id="253" name="Freeform 9">
              <a:extLst>
                <a:ext uri="{FF2B5EF4-FFF2-40B4-BE49-F238E27FC236}">
                  <a16:creationId xmlns:a16="http://schemas.microsoft.com/office/drawing/2014/main" id="{35CDD3E1-0109-754F-9011-1AF17D874B2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0067456" y="4886222"/>
              <a:ext cx="254525" cy="5522922"/>
            </a:xfrm>
            <a:custGeom>
              <a:avLst/>
              <a:gdLst>
                <a:gd name="T0" fmla="*/ 0 w 367"/>
                <a:gd name="T1" fmla="*/ 250 h 7944"/>
                <a:gd name="T2" fmla="*/ 0 w 367"/>
                <a:gd name="T3" fmla="*/ 250 h 7944"/>
                <a:gd name="T4" fmla="*/ 183 w 367"/>
                <a:gd name="T5" fmla="*/ 0 h 7944"/>
                <a:gd name="T6" fmla="*/ 183 w 367"/>
                <a:gd name="T7" fmla="*/ 0 h 7944"/>
                <a:gd name="T8" fmla="*/ 366 w 367"/>
                <a:gd name="T9" fmla="*/ 250 h 7944"/>
                <a:gd name="T10" fmla="*/ 366 w 367"/>
                <a:gd name="T11" fmla="*/ 7693 h 7944"/>
                <a:gd name="T12" fmla="*/ 366 w 367"/>
                <a:gd name="T13" fmla="*/ 7693 h 7944"/>
                <a:gd name="T14" fmla="*/ 183 w 367"/>
                <a:gd name="T15" fmla="*/ 7943 h 7944"/>
                <a:gd name="T16" fmla="*/ 183 w 367"/>
                <a:gd name="T17" fmla="*/ 7943 h 7944"/>
                <a:gd name="T18" fmla="*/ 0 w 367"/>
                <a:gd name="T19" fmla="*/ 7693 h 7944"/>
                <a:gd name="T20" fmla="*/ 0 w 367"/>
                <a:gd name="T21" fmla="*/ 250 h 7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7" h="7944">
                  <a:moveTo>
                    <a:pt x="0" y="250"/>
                  </a:moveTo>
                  <a:lnTo>
                    <a:pt x="0" y="250"/>
                  </a:lnTo>
                  <a:cubicBezTo>
                    <a:pt x="0" y="111"/>
                    <a:pt x="82" y="0"/>
                    <a:pt x="183" y="0"/>
                  </a:cubicBezTo>
                  <a:lnTo>
                    <a:pt x="183" y="0"/>
                  </a:lnTo>
                  <a:cubicBezTo>
                    <a:pt x="284" y="0"/>
                    <a:pt x="366" y="111"/>
                    <a:pt x="366" y="250"/>
                  </a:cubicBezTo>
                  <a:lnTo>
                    <a:pt x="366" y="7693"/>
                  </a:lnTo>
                  <a:lnTo>
                    <a:pt x="366" y="7693"/>
                  </a:lnTo>
                  <a:cubicBezTo>
                    <a:pt x="366" y="7831"/>
                    <a:pt x="284" y="7943"/>
                    <a:pt x="183" y="7943"/>
                  </a:cubicBezTo>
                  <a:lnTo>
                    <a:pt x="183" y="7943"/>
                  </a:lnTo>
                  <a:cubicBezTo>
                    <a:pt x="82" y="7943"/>
                    <a:pt x="0" y="7831"/>
                    <a:pt x="0" y="7693"/>
                  </a:cubicBezTo>
                  <a:lnTo>
                    <a:pt x="0" y="250"/>
                  </a:lnTo>
                </a:path>
              </a:pathLst>
            </a:custGeom>
            <a:solidFill>
              <a:srgbClr val="FFFFFF">
                <a:lumMod val="8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5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Lato Light" panose="020F0502020204030203" pitchFamily="34" charset="0"/>
              </a:endParaRPr>
            </a:p>
          </p:txBody>
        </p:sp>
        <p:sp>
          <p:nvSpPr>
            <p:cNvPr id="254" name="Teardrop 253">
              <a:extLst>
                <a:ext uri="{FF2B5EF4-FFF2-40B4-BE49-F238E27FC236}">
                  <a16:creationId xmlns:a16="http://schemas.microsoft.com/office/drawing/2014/main" id="{C19961B5-BA5A-D449-ABDB-12D530508CE5}"/>
                </a:ext>
              </a:extLst>
            </p:cNvPr>
            <p:cNvSpPr/>
            <p:nvPr/>
          </p:nvSpPr>
          <p:spPr>
            <a:xfrm rot="2684498">
              <a:off x="11953308" y="6710320"/>
              <a:ext cx="1809585" cy="1912402"/>
            </a:xfrm>
            <a:prstGeom prst="teardrop">
              <a:avLst>
                <a:gd name="adj" fmla="val 29107"/>
              </a:avLst>
            </a:prstGeom>
            <a:solidFill>
              <a:srgbClr val="437DB2">
                <a:alpha val="8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46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</p:grpSp>
      <p:sp>
        <p:nvSpPr>
          <p:cNvPr id="255" name="TextBox 254">
            <a:extLst>
              <a:ext uri="{FF2B5EF4-FFF2-40B4-BE49-F238E27FC236}">
                <a16:creationId xmlns:a16="http://schemas.microsoft.com/office/drawing/2014/main" id="{2DB05FE2-81C4-0344-80DE-6BD40B355CB5}"/>
              </a:ext>
            </a:extLst>
          </p:cNvPr>
          <p:cNvSpPr txBox="1"/>
          <p:nvPr/>
        </p:nvSpPr>
        <p:spPr>
          <a:xfrm>
            <a:off x="5150992" y="3192991"/>
            <a:ext cx="272222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en-US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Virtual Matchmaking</a:t>
            </a:r>
          </a:p>
        </p:txBody>
      </p:sp>
      <p:sp>
        <p:nvSpPr>
          <p:cNvPr id="256" name="Subtitle 2">
            <a:extLst>
              <a:ext uri="{FF2B5EF4-FFF2-40B4-BE49-F238E27FC236}">
                <a16:creationId xmlns:a16="http://schemas.microsoft.com/office/drawing/2014/main" id="{B8419016-531A-CB43-9A5A-3C02783C8DDD}"/>
              </a:ext>
            </a:extLst>
          </p:cNvPr>
          <p:cNvSpPr txBox="1">
            <a:spLocks/>
          </p:cNvSpPr>
          <p:nvPr/>
        </p:nvSpPr>
        <p:spPr>
          <a:xfrm>
            <a:off x="5109526" y="3500612"/>
            <a:ext cx="3318739" cy="512559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PH" sz="1200" dirty="0">
                <a:latin typeface="Helvetica" pitchFamily="2" charset="0"/>
              </a:rPr>
              <a:t>Find investors or new partners through interactive Virtual Matchmaking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B5F39D3-72AE-D34C-AFF0-7DE6FB23D304}"/>
              </a:ext>
            </a:extLst>
          </p:cNvPr>
          <p:cNvSpPr txBox="1"/>
          <p:nvPr/>
        </p:nvSpPr>
        <p:spPr>
          <a:xfrm>
            <a:off x="4719509" y="1920086"/>
            <a:ext cx="257795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defTabSz="685846"/>
            <a:r>
              <a:rPr lang="en-US" b="1" dirty="0">
                <a:solidFill>
                  <a:srgbClr val="00000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Project Marketplace</a:t>
            </a:r>
          </a:p>
        </p:txBody>
      </p:sp>
      <p:sp>
        <p:nvSpPr>
          <p:cNvPr id="258" name="Subtitle 2">
            <a:extLst>
              <a:ext uri="{FF2B5EF4-FFF2-40B4-BE49-F238E27FC236}">
                <a16:creationId xmlns:a16="http://schemas.microsoft.com/office/drawing/2014/main" id="{E4E71E23-5D5C-4C4B-8D08-596C36491F6F}"/>
              </a:ext>
            </a:extLst>
          </p:cNvPr>
          <p:cNvSpPr txBox="1">
            <a:spLocks/>
          </p:cNvSpPr>
          <p:nvPr/>
        </p:nvSpPr>
        <p:spPr>
          <a:xfrm>
            <a:off x="4750613" y="2227707"/>
            <a:ext cx="3654772" cy="734158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PH" sz="1200" dirty="0">
                <a:latin typeface="Helvetica" pitchFamily="2" charset="0"/>
              </a:rPr>
              <a:t>Provide easy access to a pipeline of investment-ready projects and proposals through easy digital Project Marketplace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DCF2FE-03A7-4B49-9F10-82FBE6F37B57}"/>
              </a:ext>
            </a:extLst>
          </p:cNvPr>
          <p:cNvSpPr txBox="1"/>
          <p:nvPr/>
        </p:nvSpPr>
        <p:spPr>
          <a:xfrm>
            <a:off x="78959" y="3814510"/>
            <a:ext cx="31968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First targeted regional green energy platform</a:t>
            </a:r>
          </a:p>
        </p:txBody>
      </p:sp>
    </p:spTree>
    <p:extLst>
      <p:ext uri="{BB962C8B-B14F-4D97-AF65-F5344CB8AC3E}">
        <p14:creationId xmlns:p14="http://schemas.microsoft.com/office/powerpoint/2010/main" val="412539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48709E45-8CCC-174A-AD5E-A7926C6F851F}"/>
              </a:ext>
            </a:extLst>
          </p:cNvPr>
          <p:cNvSpPr txBox="1">
            <a:spLocks/>
          </p:cNvSpPr>
          <p:nvPr/>
        </p:nvSpPr>
        <p:spPr>
          <a:xfrm>
            <a:off x="450728" y="1414619"/>
            <a:ext cx="8272212" cy="74124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100" dirty="0">
                <a:latin typeface="+mj-lt"/>
              </a:rPr>
              <a:t>Platform</a:t>
            </a:r>
          </a:p>
          <a:p>
            <a:r>
              <a:rPr lang="en-US" sz="2100" cap="none" dirty="0">
                <a:latin typeface="+mj-lt"/>
              </a:rPr>
              <a:t>Structure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90F809-2B8B-484B-AF3F-14B4E388360E}"/>
              </a:ext>
            </a:extLst>
          </p:cNvPr>
          <p:cNvGrpSpPr/>
          <p:nvPr/>
        </p:nvGrpSpPr>
        <p:grpSpPr>
          <a:xfrm>
            <a:off x="3396343" y="529049"/>
            <a:ext cx="5326595" cy="3107205"/>
            <a:chOff x="3514720" y="1209675"/>
            <a:chExt cx="5005391" cy="3352801"/>
          </a:xfrm>
        </p:grpSpPr>
        <p:sp>
          <p:nvSpPr>
            <p:cNvPr id="19" name="Прямоугольник 3">
              <a:extLst>
                <a:ext uri="{FF2B5EF4-FFF2-40B4-BE49-F238E27FC236}">
                  <a16:creationId xmlns:a16="http://schemas.microsoft.com/office/drawing/2014/main" id="{013F10A8-BFAC-B641-B1BC-BBB17BE8A810}"/>
                </a:ext>
              </a:extLst>
            </p:cNvPr>
            <p:cNvSpPr/>
            <p:nvPr/>
          </p:nvSpPr>
          <p:spPr>
            <a:xfrm>
              <a:off x="3514724" y="1209675"/>
              <a:ext cx="5005387" cy="146685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2800" b="1" dirty="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Green Energy Panel</a:t>
              </a:r>
            </a:p>
            <a:p>
              <a:pPr algn="ctr" defTabSz="685800">
                <a:defRPr/>
              </a:pPr>
              <a:r>
                <a:rPr lang="en-US" sz="2000" dirty="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Project selection and operational monitoring; Strategic direction</a:t>
              </a:r>
            </a:p>
            <a:p>
              <a:pPr marL="214313" indent="-214313" algn="ctr" defTabSz="685800">
                <a:buFont typeface="Arial" panose="020B0604020202020204" pitchFamily="34" charset="0"/>
                <a:buChar char="•"/>
                <a:defRPr/>
              </a:pPr>
              <a:endParaRPr lang="ru-RU" sz="2400" dirty="0">
                <a:solidFill>
                  <a:srgbClr val="4472C4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20" name="Прямая со стрелкой 5">
              <a:extLst>
                <a:ext uri="{FF2B5EF4-FFF2-40B4-BE49-F238E27FC236}">
                  <a16:creationId xmlns:a16="http://schemas.microsoft.com/office/drawing/2014/main" id="{EBEB1BDB-B82F-C345-88C0-E7011EDB0F1D}"/>
                </a:ext>
              </a:extLst>
            </p:cNvPr>
            <p:cNvCxnSpPr>
              <a:cxnSpLocks/>
            </p:cNvCxnSpPr>
            <p:nvPr/>
          </p:nvCxnSpPr>
          <p:spPr>
            <a:xfrm>
              <a:off x="6029325" y="2676526"/>
              <a:ext cx="0" cy="40957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Прямоугольник 6">
              <a:extLst>
                <a:ext uri="{FF2B5EF4-FFF2-40B4-BE49-F238E27FC236}">
                  <a16:creationId xmlns:a16="http://schemas.microsoft.com/office/drawing/2014/main" id="{63B5B839-2CC9-CA45-82AF-D24803EA9E43}"/>
                </a:ext>
              </a:extLst>
            </p:cNvPr>
            <p:cNvSpPr/>
            <p:nvPr/>
          </p:nvSpPr>
          <p:spPr>
            <a:xfrm>
              <a:off x="3514720" y="3095625"/>
              <a:ext cx="5005382" cy="146685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r>
                <a:rPr lang="en-US" sz="2800" b="1" dirty="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Secretariat</a:t>
              </a:r>
            </a:p>
            <a:p>
              <a:pPr algn="ctr"/>
              <a:r>
                <a:rPr lang="en-US" sz="2000" dirty="0">
                  <a:solidFill>
                    <a:srgbClr val="4472C4">
                      <a:lumMod val="75000"/>
                    </a:srgbClr>
                  </a:solidFill>
                  <a:cs typeface="Arial" panose="020B0604020202020204" pitchFamily="34" charset="0"/>
                </a:rPr>
                <a:t>Administrative and IT support; Marketing and PR</a:t>
              </a:r>
              <a:endParaRPr lang="ru-RU" sz="2400" dirty="0">
                <a:solidFill>
                  <a:srgbClr val="4472C4">
                    <a:lumMod val="75000"/>
                  </a:srgb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EF6F2CBB-E05D-9F48-9C3E-4D089190B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20" y="972879"/>
            <a:ext cx="2190616" cy="2045359"/>
          </a:xfrm>
        </p:spPr>
        <p:txBody>
          <a:bodyPr anchor="ctr">
            <a:normAutofit/>
          </a:bodyPr>
          <a:lstStyle/>
          <a:p>
            <a:r>
              <a:rPr lang="en-US" sz="3600" b="1" dirty="0">
                <a:latin typeface="+mj-lt"/>
              </a:rPr>
              <a:t>Proposed high-level structure</a:t>
            </a:r>
            <a:endParaRPr lang="en-US" sz="3600" b="1" cap="none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49706F4-8301-5648-A770-464346488E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1081002"/>
              </p:ext>
            </p:extLst>
          </p:nvPr>
        </p:nvGraphicFramePr>
        <p:xfrm>
          <a:off x="628658" y="3764919"/>
          <a:ext cx="809428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0EA6030-A0B9-194C-8767-178DAAE8C88C}"/>
              </a:ext>
            </a:extLst>
          </p:cNvPr>
          <p:cNvSpPr txBox="1"/>
          <p:nvPr/>
        </p:nvSpPr>
        <p:spPr>
          <a:xfrm>
            <a:off x="346935" y="4125816"/>
            <a:ext cx="8376003" cy="501473"/>
          </a:xfrm>
          <a:prstGeom prst="rect">
            <a:avLst/>
          </a:prstGeom>
          <a:solidFill>
            <a:schemeClr val="tx2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CAREC Green Energy Alliance - Mechanism Summary</a:t>
            </a:r>
          </a:p>
        </p:txBody>
      </p:sp>
    </p:spTree>
    <p:extLst>
      <p:ext uri="{BB962C8B-B14F-4D97-AF65-F5344CB8AC3E}">
        <p14:creationId xmlns:p14="http://schemas.microsoft.com/office/powerpoint/2010/main" val="136584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74FB0E-8CC0-459B-A38A-FEC45A39DD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76EC50-7034-44BF-BE0B-43DA029E1198}">
  <ds:schemaRefs>
    <ds:schemaRef ds:uri="e30a273d-d6ae-4788-9422-d2fa4deaadf4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c0101cd4-d4a0-41a2-b320-d72d96077b7f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D5ABD90-3210-450E-AAF2-017055A5F79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263</Words>
  <Application>Microsoft Macintosh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Lato Light</vt:lpstr>
      <vt:lpstr>Poppins</vt:lpstr>
      <vt:lpstr>Office Theme</vt:lpstr>
      <vt:lpstr>PowerPoint Presentation</vt:lpstr>
      <vt:lpstr>Why a CAREC Green Energy Alliance? </vt:lpstr>
      <vt:lpstr>Target Group</vt:lpstr>
      <vt:lpstr>The Concept – Digital Platform</vt:lpstr>
      <vt:lpstr>Proposed high-level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Sarin Abado</dc:creator>
  <cp:lastModifiedBy>Sarin Abado</cp:lastModifiedBy>
  <cp:revision>2</cp:revision>
  <dcterms:created xsi:type="dcterms:W3CDTF">2022-03-21T14:25:52Z</dcterms:created>
  <dcterms:modified xsi:type="dcterms:W3CDTF">2022-03-21T20:08:38Z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2022-03-21T14:25:52Z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f9a4de71-0772-43dc-8bd4-dfffde731f97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ContentTypeId">
    <vt:lpwstr>0x0101009FDAEA74914DCF4CB1BBCF0E2E5EDB11</vt:lpwstr>
  </property>
</Properties>
</file>