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sldIdLst>
    <p:sldId id="4131" r:id="rId5"/>
    <p:sldId id="4133" r:id="rId6"/>
    <p:sldId id="4136" r:id="rId7"/>
    <p:sldId id="4137" r:id="rId8"/>
    <p:sldId id="413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E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32"/>
    <p:restoredTop sz="95687"/>
  </p:normalViewPr>
  <p:slideViewPr>
    <p:cSldViewPr snapToGrid="0" snapToObjects="1">
      <p:cViewPr varScale="1">
        <p:scale>
          <a:sx n="108" d="100"/>
          <a:sy n="108" d="100"/>
        </p:scale>
        <p:origin x="11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 Abado" userId="9aa6e333-4837-4fc6-80aa-6080a6408121" providerId="ADAL" clId="{7D18E738-152B-B144-9CA9-9D39118DD16D}"/>
    <pc:docChg chg="modSld">
      <pc:chgData name="Sarin Abado" userId="9aa6e333-4837-4fc6-80aa-6080a6408121" providerId="ADAL" clId="{7D18E738-152B-B144-9CA9-9D39118DD16D}" dt="2022-03-21T20:04:13.886" v="32" actId="20577"/>
      <pc:docMkLst>
        <pc:docMk/>
      </pc:docMkLst>
      <pc:sldChg chg="modSp mod">
        <pc:chgData name="Sarin Abado" userId="9aa6e333-4837-4fc6-80aa-6080a6408121" providerId="ADAL" clId="{7D18E738-152B-B144-9CA9-9D39118DD16D}" dt="2022-03-21T20:04:13.886" v="32" actId="20577"/>
        <pc:sldMkLst>
          <pc:docMk/>
          <pc:sldMk cId="1661200086" sldId="4131"/>
        </pc:sldMkLst>
        <pc:spChg chg="mod">
          <ac:chgData name="Sarin Abado" userId="9aa6e333-4837-4fc6-80aa-6080a6408121" providerId="ADAL" clId="{7D18E738-152B-B144-9CA9-9D39118DD16D}" dt="2022-03-21T20:04:13.886" v="32" actId="20577"/>
          <ac:spMkLst>
            <pc:docMk/>
            <pc:sldMk cId="1661200086" sldId="4131"/>
            <ac:spMk id="4" creationId="{1F8BC066-EA1E-E543-99D9-94DB30CDEBD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216106-D058-8345-A881-D719181DF80F}" type="doc">
      <dgm:prSet loTypeId="urn:microsoft.com/office/officeart/2005/8/layout/venn1" loCatId="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D03F6A9-EF0B-6D4E-A676-5DB430F71A53}">
      <dgm:prSet phldrT="[Text]" custT="1"/>
      <dgm:spPr/>
      <dgm:t>
        <a:bodyPr/>
        <a:lstStyle/>
        <a:p>
          <a:pPr algn="ctr"/>
          <a:r>
            <a:rPr lang="en-US" sz="1600" b="1" dirty="0"/>
            <a:t>Tariff Reform</a:t>
          </a:r>
        </a:p>
      </dgm:t>
    </dgm:pt>
    <dgm:pt modelId="{2831008D-71BC-9F41-B9EE-54E403B84E7C}" type="parTrans" cxnId="{A9768F66-0E28-B94C-86FB-29BCC0731C73}">
      <dgm:prSet/>
      <dgm:spPr/>
      <dgm:t>
        <a:bodyPr/>
        <a:lstStyle/>
        <a:p>
          <a:endParaRPr lang="en-US"/>
        </a:p>
      </dgm:t>
    </dgm:pt>
    <dgm:pt modelId="{CBF8C93A-FC85-B948-A63D-9655369BDC8B}" type="sibTrans" cxnId="{A9768F66-0E28-B94C-86FB-29BCC0731C73}">
      <dgm:prSet/>
      <dgm:spPr/>
      <dgm:t>
        <a:bodyPr/>
        <a:lstStyle/>
        <a:p>
          <a:endParaRPr lang="en-US"/>
        </a:p>
      </dgm:t>
    </dgm:pt>
    <dgm:pt modelId="{41A90801-40A9-BE47-84A1-655BB4001B68}">
      <dgm:prSet phldrT="[Text]" custT="1"/>
      <dgm:spPr/>
      <dgm:t>
        <a:bodyPr/>
        <a:lstStyle/>
        <a:p>
          <a:pPr algn="ctr"/>
          <a:r>
            <a:rPr lang="en-US" sz="1600" b="1" dirty="0"/>
            <a:t>Unbundling</a:t>
          </a:r>
        </a:p>
      </dgm:t>
    </dgm:pt>
    <dgm:pt modelId="{22A678C2-2417-1B49-A5C0-2225F6245BA5}" type="parTrans" cxnId="{5857307C-2686-1A43-AE2E-486C94B00B9F}">
      <dgm:prSet/>
      <dgm:spPr/>
      <dgm:t>
        <a:bodyPr/>
        <a:lstStyle/>
        <a:p>
          <a:endParaRPr lang="en-US"/>
        </a:p>
      </dgm:t>
    </dgm:pt>
    <dgm:pt modelId="{DE5314BB-D104-D549-B6B2-7D4370CBADFB}" type="sibTrans" cxnId="{5857307C-2686-1A43-AE2E-486C94B00B9F}">
      <dgm:prSet/>
      <dgm:spPr/>
      <dgm:t>
        <a:bodyPr/>
        <a:lstStyle/>
        <a:p>
          <a:endParaRPr lang="en-US"/>
        </a:p>
      </dgm:t>
    </dgm:pt>
    <dgm:pt modelId="{2922EB8B-C1D7-B84A-B276-79139CD94310}">
      <dgm:prSet phldrT="[Text]" custT="1"/>
      <dgm:spPr/>
      <dgm:t>
        <a:bodyPr/>
        <a:lstStyle/>
        <a:p>
          <a:pPr algn="ctr"/>
          <a:r>
            <a:rPr lang="en-US" sz="1600" b="1" dirty="0"/>
            <a:t>Vulnerable Consumer Protection</a:t>
          </a:r>
        </a:p>
      </dgm:t>
    </dgm:pt>
    <dgm:pt modelId="{664CAFDF-2AA7-AA45-A1F4-F59ED944382B}" type="parTrans" cxnId="{3A524CE7-F67E-E245-B157-27F177FF5544}">
      <dgm:prSet/>
      <dgm:spPr/>
      <dgm:t>
        <a:bodyPr/>
        <a:lstStyle/>
        <a:p>
          <a:endParaRPr lang="en-US"/>
        </a:p>
      </dgm:t>
    </dgm:pt>
    <dgm:pt modelId="{0969F6EE-150C-6A45-8128-D96C19DC0F1A}" type="sibTrans" cxnId="{3A524CE7-F67E-E245-B157-27F177FF5544}">
      <dgm:prSet/>
      <dgm:spPr/>
      <dgm:t>
        <a:bodyPr/>
        <a:lstStyle/>
        <a:p>
          <a:endParaRPr lang="en-US"/>
        </a:p>
      </dgm:t>
    </dgm:pt>
    <dgm:pt modelId="{E2D6799F-343E-5F40-9FF0-542E4FDCD016}" type="pres">
      <dgm:prSet presAssocID="{F3216106-D058-8345-A881-D719181DF80F}" presName="compositeShape" presStyleCnt="0">
        <dgm:presLayoutVars>
          <dgm:chMax val="7"/>
          <dgm:dir/>
          <dgm:resizeHandles val="exact"/>
        </dgm:presLayoutVars>
      </dgm:prSet>
      <dgm:spPr/>
    </dgm:pt>
    <dgm:pt modelId="{941DCAC5-1FDD-584E-91F3-E60305D70E20}" type="pres">
      <dgm:prSet presAssocID="{CD03F6A9-EF0B-6D4E-A676-5DB430F71A53}" presName="circ1" presStyleLbl="vennNode1" presStyleIdx="0" presStyleCnt="3"/>
      <dgm:spPr/>
    </dgm:pt>
    <dgm:pt modelId="{0A3410B5-105F-654F-9448-292DDDA63E55}" type="pres">
      <dgm:prSet presAssocID="{CD03F6A9-EF0B-6D4E-A676-5DB430F71A5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B4A259E-7D4A-0D45-8782-1D9762954E6E}" type="pres">
      <dgm:prSet presAssocID="{41A90801-40A9-BE47-84A1-655BB4001B68}" presName="circ2" presStyleLbl="vennNode1" presStyleIdx="1" presStyleCnt="3"/>
      <dgm:spPr/>
    </dgm:pt>
    <dgm:pt modelId="{DE8C53ED-DD9B-A04E-8B67-BC9022D2D5BE}" type="pres">
      <dgm:prSet presAssocID="{41A90801-40A9-BE47-84A1-655BB4001B6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E78AECF-49D2-A64F-8196-FB58F115FCFA}" type="pres">
      <dgm:prSet presAssocID="{2922EB8B-C1D7-B84A-B276-79139CD94310}" presName="circ3" presStyleLbl="vennNode1" presStyleIdx="2" presStyleCnt="3"/>
      <dgm:spPr/>
    </dgm:pt>
    <dgm:pt modelId="{33D9F792-0E25-2A4F-958B-C65FF797701B}" type="pres">
      <dgm:prSet presAssocID="{2922EB8B-C1D7-B84A-B276-79139CD9431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0A3FC04-2D6F-DE47-A86E-3C5ED8E05681}" type="presOf" srcId="{41A90801-40A9-BE47-84A1-655BB4001B68}" destId="{0B4A259E-7D4A-0D45-8782-1D9762954E6E}" srcOrd="0" destOrd="0" presId="urn:microsoft.com/office/officeart/2005/8/layout/venn1"/>
    <dgm:cxn modelId="{50FC1228-6FC0-0E4B-9ECB-7510082F25C9}" type="presOf" srcId="{CD03F6A9-EF0B-6D4E-A676-5DB430F71A53}" destId="{0A3410B5-105F-654F-9448-292DDDA63E55}" srcOrd="1" destOrd="0" presId="urn:microsoft.com/office/officeart/2005/8/layout/venn1"/>
    <dgm:cxn modelId="{61D47E28-F2A4-AC46-9350-B4A252AA8E5D}" type="presOf" srcId="{41A90801-40A9-BE47-84A1-655BB4001B68}" destId="{DE8C53ED-DD9B-A04E-8B67-BC9022D2D5BE}" srcOrd="1" destOrd="0" presId="urn:microsoft.com/office/officeart/2005/8/layout/venn1"/>
    <dgm:cxn modelId="{4D9EFC3D-881E-1841-89E2-5E332583159F}" type="presOf" srcId="{2922EB8B-C1D7-B84A-B276-79139CD94310}" destId="{33D9F792-0E25-2A4F-958B-C65FF797701B}" srcOrd="1" destOrd="0" presId="urn:microsoft.com/office/officeart/2005/8/layout/venn1"/>
    <dgm:cxn modelId="{C6411858-736A-CC41-A860-FA7F9AFE6635}" type="presOf" srcId="{CD03F6A9-EF0B-6D4E-A676-5DB430F71A53}" destId="{941DCAC5-1FDD-584E-91F3-E60305D70E20}" srcOrd="0" destOrd="0" presId="urn:microsoft.com/office/officeart/2005/8/layout/venn1"/>
    <dgm:cxn modelId="{A9768F66-0E28-B94C-86FB-29BCC0731C73}" srcId="{F3216106-D058-8345-A881-D719181DF80F}" destId="{CD03F6A9-EF0B-6D4E-A676-5DB430F71A53}" srcOrd="0" destOrd="0" parTransId="{2831008D-71BC-9F41-B9EE-54E403B84E7C}" sibTransId="{CBF8C93A-FC85-B948-A63D-9655369BDC8B}"/>
    <dgm:cxn modelId="{5857307C-2686-1A43-AE2E-486C94B00B9F}" srcId="{F3216106-D058-8345-A881-D719181DF80F}" destId="{41A90801-40A9-BE47-84A1-655BB4001B68}" srcOrd="1" destOrd="0" parTransId="{22A678C2-2417-1B49-A5C0-2225F6245BA5}" sibTransId="{DE5314BB-D104-D549-B6B2-7D4370CBADFB}"/>
    <dgm:cxn modelId="{62440690-8664-174B-8368-017C3B41BC92}" type="presOf" srcId="{2922EB8B-C1D7-B84A-B276-79139CD94310}" destId="{AE78AECF-49D2-A64F-8196-FB58F115FCFA}" srcOrd="0" destOrd="0" presId="urn:microsoft.com/office/officeart/2005/8/layout/venn1"/>
    <dgm:cxn modelId="{3A524CE7-F67E-E245-B157-27F177FF5544}" srcId="{F3216106-D058-8345-A881-D719181DF80F}" destId="{2922EB8B-C1D7-B84A-B276-79139CD94310}" srcOrd="2" destOrd="0" parTransId="{664CAFDF-2AA7-AA45-A1F4-F59ED944382B}" sibTransId="{0969F6EE-150C-6A45-8128-D96C19DC0F1A}"/>
    <dgm:cxn modelId="{86D68CF7-2585-4B4F-BE7D-E7B4FCBD4150}" type="presOf" srcId="{F3216106-D058-8345-A881-D719181DF80F}" destId="{E2D6799F-343E-5F40-9FF0-542E4FDCD016}" srcOrd="0" destOrd="0" presId="urn:microsoft.com/office/officeart/2005/8/layout/venn1"/>
    <dgm:cxn modelId="{3D63846C-E4E3-D64B-88CC-9BA80A385BC7}" type="presParOf" srcId="{E2D6799F-343E-5F40-9FF0-542E4FDCD016}" destId="{941DCAC5-1FDD-584E-91F3-E60305D70E20}" srcOrd="0" destOrd="0" presId="urn:microsoft.com/office/officeart/2005/8/layout/venn1"/>
    <dgm:cxn modelId="{A11D2446-4086-6D45-AFC3-37DC4458F0AC}" type="presParOf" srcId="{E2D6799F-343E-5F40-9FF0-542E4FDCD016}" destId="{0A3410B5-105F-654F-9448-292DDDA63E55}" srcOrd="1" destOrd="0" presId="urn:microsoft.com/office/officeart/2005/8/layout/venn1"/>
    <dgm:cxn modelId="{6EB25C74-8390-E443-A583-194D2E274227}" type="presParOf" srcId="{E2D6799F-343E-5F40-9FF0-542E4FDCD016}" destId="{0B4A259E-7D4A-0D45-8782-1D9762954E6E}" srcOrd="2" destOrd="0" presId="urn:microsoft.com/office/officeart/2005/8/layout/venn1"/>
    <dgm:cxn modelId="{59210C60-9507-1E4E-B615-6B0BCC8D79AD}" type="presParOf" srcId="{E2D6799F-343E-5F40-9FF0-542E4FDCD016}" destId="{DE8C53ED-DD9B-A04E-8B67-BC9022D2D5BE}" srcOrd="3" destOrd="0" presId="urn:microsoft.com/office/officeart/2005/8/layout/venn1"/>
    <dgm:cxn modelId="{AA525FD5-6C44-494D-9BD5-A7E285A5BDAF}" type="presParOf" srcId="{E2D6799F-343E-5F40-9FF0-542E4FDCD016}" destId="{AE78AECF-49D2-A64F-8196-FB58F115FCFA}" srcOrd="4" destOrd="0" presId="urn:microsoft.com/office/officeart/2005/8/layout/venn1"/>
    <dgm:cxn modelId="{614AD305-2D90-EC46-9497-82629D1F8834}" type="presParOf" srcId="{E2D6799F-343E-5F40-9FF0-542E4FDCD016}" destId="{33D9F792-0E25-2A4F-958B-C65FF797701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DCAC5-1FDD-584E-91F3-E60305D70E20}">
      <dsp:nvSpPr>
        <dsp:cNvPr id="0" name=""/>
        <dsp:cNvSpPr/>
      </dsp:nvSpPr>
      <dsp:spPr>
        <a:xfrm>
          <a:off x="1667984" y="48114"/>
          <a:ext cx="2309506" cy="230950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Tariff Reform</a:t>
          </a:r>
        </a:p>
      </dsp:txBody>
      <dsp:txXfrm>
        <a:off x="1975918" y="452278"/>
        <a:ext cx="1693637" cy="1039277"/>
      </dsp:txXfrm>
    </dsp:sp>
    <dsp:sp modelId="{0B4A259E-7D4A-0D45-8782-1D9762954E6E}">
      <dsp:nvSpPr>
        <dsp:cNvPr id="0" name=""/>
        <dsp:cNvSpPr/>
      </dsp:nvSpPr>
      <dsp:spPr>
        <a:xfrm>
          <a:off x="2501331" y="1491556"/>
          <a:ext cx="2309506" cy="2309506"/>
        </a:xfrm>
        <a:prstGeom prst="ellipse">
          <a:avLst/>
        </a:prstGeom>
        <a:solidFill>
          <a:schemeClr val="accent5">
            <a:alpha val="50000"/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Unbundling</a:t>
          </a:r>
        </a:p>
      </dsp:txBody>
      <dsp:txXfrm>
        <a:off x="3207655" y="2088178"/>
        <a:ext cx="1385703" cy="1270228"/>
      </dsp:txXfrm>
    </dsp:sp>
    <dsp:sp modelId="{AE78AECF-49D2-A64F-8196-FB58F115FCFA}">
      <dsp:nvSpPr>
        <dsp:cNvPr id="0" name=""/>
        <dsp:cNvSpPr/>
      </dsp:nvSpPr>
      <dsp:spPr>
        <a:xfrm>
          <a:off x="834637" y="1491556"/>
          <a:ext cx="2309506" cy="2309506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Vulnerable Consumer Protection</a:t>
          </a:r>
        </a:p>
      </dsp:txBody>
      <dsp:txXfrm>
        <a:off x="1052116" y="2088178"/>
        <a:ext cx="1385703" cy="1270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9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4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3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atlas.carecenergy.org/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8BC066-EA1E-E543-99D9-94DB30CDEBD0}"/>
              </a:ext>
            </a:extLst>
          </p:cNvPr>
          <p:cNvSpPr txBox="1"/>
          <p:nvPr/>
        </p:nvSpPr>
        <p:spPr>
          <a:xfrm>
            <a:off x="1330036" y="2512756"/>
            <a:ext cx="648392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CAREC Energy Reform Atlas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A Virtual Toolkit to support energy </a:t>
            </a:r>
            <a:r>
              <a:rPr lang="en-US" sz="2400"/>
              <a:t>sector reform</a:t>
            </a:r>
          </a:p>
          <a:p>
            <a:pPr algn="ctr"/>
            <a:endParaRPr lang="en-US" sz="2400" dirty="0"/>
          </a:p>
          <a:p>
            <a:pPr algn="ctr"/>
            <a:r>
              <a:rPr lang="en-US" sz="2000" dirty="0"/>
              <a:t>32</a:t>
            </a:r>
            <a:r>
              <a:rPr lang="en-US" sz="2000" baseline="30000" dirty="0"/>
              <a:t>nd</a:t>
            </a:r>
            <a:r>
              <a:rPr lang="en-US" sz="2000" dirty="0"/>
              <a:t> ESCC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A5CA2-5D44-EE42-86D3-7ADCDD3C3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87" y="733392"/>
            <a:ext cx="3154560" cy="1526400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45BAFF2C-E6A6-D940-8235-8D82F322C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322" y="4689508"/>
            <a:ext cx="14351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EDDB032-0077-BE46-9D6C-B52A671F4779}"/>
              </a:ext>
            </a:extLst>
          </p:cNvPr>
          <p:cNvSpPr/>
          <p:nvPr/>
        </p:nvSpPr>
        <p:spPr>
          <a:xfrm>
            <a:off x="358348" y="440718"/>
            <a:ext cx="8427304" cy="114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en-US" sz="3600" dirty="0">
                <a:latin typeface="+mj-lt"/>
                <a:ea typeface="+mj-ea"/>
                <a:cs typeface="+mj-cs"/>
              </a:rPr>
              <a:t>What is the CAREC Energy Reform Atlas?</a:t>
            </a:r>
          </a:p>
          <a:p>
            <a:pPr algn="ctr"/>
            <a:endParaRPr lang="en-US" sz="1200" b="1" dirty="0">
              <a:solidFill>
                <a:srgbClr val="FF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https://atlas.carecenergy.org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A17D031-3DE5-D74B-823F-A7E2740468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7387051"/>
              </p:ext>
            </p:extLst>
          </p:nvPr>
        </p:nvGraphicFramePr>
        <p:xfrm>
          <a:off x="-344017" y="2651632"/>
          <a:ext cx="5645475" cy="3849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D2144A14-EE32-C846-BED6-826CDA14F494}"/>
              </a:ext>
            </a:extLst>
          </p:cNvPr>
          <p:cNvSpPr txBox="1">
            <a:spLocks/>
          </p:cNvSpPr>
          <p:nvPr/>
        </p:nvSpPr>
        <p:spPr>
          <a:xfrm>
            <a:off x="4854353" y="2651632"/>
            <a:ext cx="3931299" cy="4011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SzPct val="85000"/>
              <a:buFont typeface="Book Antiqua" pitchFamily="18" charset="0"/>
              <a:buChar char="►"/>
              <a:defRPr sz="1600" b="1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Book Antiqua" pitchFamily="18" charset="0"/>
              <a:buChar char="─"/>
              <a:defRPr sz="1200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000" kern="1200">
                <a:solidFill>
                  <a:schemeClr val="tx2"/>
                </a:solidFill>
                <a:latin typeface="Lucida Sans" pitchFamily="34" charset="0"/>
                <a:ea typeface="+mn-ea"/>
                <a:cs typeface="Lucida Sans" pitchFamily="34" charset="0"/>
              </a:defRPr>
            </a:lvl4pPr>
            <a:lvl5pPr marL="2057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spcBef>
                <a:spcPts val="0"/>
              </a:spcBef>
              <a:spcAft>
                <a:spcPts val="2400"/>
              </a:spcAft>
              <a:defRPr/>
            </a:pPr>
            <a:r>
              <a:rPr lang="en-US" dirty="0">
                <a:solidFill>
                  <a:schemeClr val="accent1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virtual toolkit </a:t>
            </a:r>
            <a:r>
              <a:rPr lang="en-US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with answers to typical dilemmas policymakers face during the reform process</a:t>
            </a:r>
          </a:p>
          <a:p>
            <a:pPr defTabSz="914400">
              <a:spcBef>
                <a:spcPts val="0"/>
              </a:spcBef>
              <a:spcAft>
                <a:spcPts val="2400"/>
              </a:spcAft>
              <a:defRPr/>
            </a:pPr>
            <a:r>
              <a:rPr lang="en-US" dirty="0">
                <a:solidFill>
                  <a:schemeClr val="accent1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interactive</a:t>
            </a:r>
            <a:r>
              <a:rPr lang="en-US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 features, logical navigation, and professional layout </a:t>
            </a:r>
          </a:p>
          <a:p>
            <a:pPr defTabSz="9144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accent1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key principles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Visually appealing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User-friendly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Easy to update &amp; extend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Links to examples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rgbClr val="0A006C"/>
                </a:solidFill>
                <a:ea typeface="PMingLiU" panose="02020500000000000000" pitchFamily="18" charset="-120"/>
                <a:cs typeface="Times New Roman" panose="02020603050405020304" pitchFamily="18" charset="0"/>
              </a:rPr>
              <a:t>Multi-lingual</a:t>
            </a:r>
          </a:p>
        </p:txBody>
      </p:sp>
      <p:sp>
        <p:nvSpPr>
          <p:cNvPr id="5" name="Rectangle: Rounded Corners 15">
            <a:extLst>
              <a:ext uri="{FF2B5EF4-FFF2-40B4-BE49-F238E27FC236}">
                <a16:creationId xmlns:a16="http://schemas.microsoft.com/office/drawing/2014/main" id="{54C2A623-0174-5949-B78A-4F0B5C985EE1}"/>
              </a:ext>
            </a:extLst>
          </p:cNvPr>
          <p:cNvSpPr/>
          <p:nvPr/>
        </p:nvSpPr>
        <p:spPr>
          <a:xfrm>
            <a:off x="211315" y="1971346"/>
            <a:ext cx="4196870" cy="457407"/>
          </a:xfrm>
          <a:prstGeom prst="roundRect">
            <a:avLst/>
          </a:prstGeom>
          <a:solidFill>
            <a:schemeClr val="accent5"/>
          </a:solidFill>
          <a:ln w="4445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" pitchFamily="34" charset="0"/>
                <a:ea typeface="Gulim" pitchFamily="34" charset="-127"/>
                <a:cs typeface="+mn-cs"/>
              </a:rPr>
              <a:t>3 areas of focus</a:t>
            </a:r>
          </a:p>
        </p:txBody>
      </p:sp>
      <p:sp>
        <p:nvSpPr>
          <p:cNvPr id="6" name="Rectangle: Rounded Corners 15">
            <a:extLst>
              <a:ext uri="{FF2B5EF4-FFF2-40B4-BE49-F238E27FC236}">
                <a16:creationId xmlns:a16="http://schemas.microsoft.com/office/drawing/2014/main" id="{7CE0B187-4B6C-0A46-8BEB-483F0AB5335A}"/>
              </a:ext>
            </a:extLst>
          </p:cNvPr>
          <p:cNvSpPr/>
          <p:nvPr/>
        </p:nvSpPr>
        <p:spPr>
          <a:xfrm>
            <a:off x="4735817" y="1984941"/>
            <a:ext cx="4196870" cy="443812"/>
          </a:xfrm>
          <a:prstGeom prst="roundRect">
            <a:avLst/>
          </a:prstGeom>
          <a:solidFill>
            <a:schemeClr val="accent5"/>
          </a:solidFill>
          <a:ln w="4445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" pitchFamily="34" charset="0"/>
                <a:ea typeface="Gulim" pitchFamily="34" charset="-127"/>
                <a:cs typeface="+mn-cs"/>
              </a:rPr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3268250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540E-1337-4C45-9A5E-FA022A7B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751"/>
            <a:ext cx="7886700" cy="1325563"/>
          </a:xfrm>
        </p:spPr>
        <p:txBody>
          <a:bodyPr/>
          <a:lstStyle/>
          <a:p>
            <a:r>
              <a:rPr lang="en-US" sz="3600" dirty="0"/>
              <a:t>Tariff Reform Toolkit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7165B-D04F-1A4C-886F-A46FEE458165}"/>
              </a:ext>
            </a:extLst>
          </p:cNvPr>
          <p:cNvSpPr txBox="1"/>
          <p:nvPr/>
        </p:nvSpPr>
        <p:spPr>
          <a:xfrm>
            <a:off x="665592" y="1218610"/>
            <a:ext cx="7790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chemeClr val="tx2"/>
                </a:solidFill>
                <a:latin typeface="Lucida Sans" pitchFamily="34" charset="0"/>
                <a:cs typeface="Lucida Sans" pitchFamily="34" charset="0"/>
              </a:rPr>
              <a:t>Describes how energy tariffs are set, explains the pros and cons of various tariff methodologies and shows how to take appropriate decisions in your local context - selected snapshots:</a:t>
            </a:r>
          </a:p>
        </p:txBody>
      </p:sp>
      <p:sp>
        <p:nvSpPr>
          <p:cNvPr id="6" name="Rectangle: Rounded Corners 73">
            <a:extLst>
              <a:ext uri="{FF2B5EF4-FFF2-40B4-BE49-F238E27FC236}">
                <a16:creationId xmlns:a16="http://schemas.microsoft.com/office/drawing/2014/main" id="{90B2E30D-9E4D-1A4B-8A4B-7116406C852A}"/>
              </a:ext>
            </a:extLst>
          </p:cNvPr>
          <p:cNvSpPr/>
          <p:nvPr/>
        </p:nvSpPr>
        <p:spPr>
          <a:xfrm>
            <a:off x="149726" y="2406337"/>
            <a:ext cx="2802143" cy="492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Lucida Sans" panose="020B0602030504020204" pitchFamily="34" charset="0"/>
              </a:rPr>
              <a:t>Approaches to designing cost-reflective tariffs</a:t>
            </a:r>
          </a:p>
        </p:txBody>
      </p:sp>
      <p:sp>
        <p:nvSpPr>
          <p:cNvPr id="7" name="Rectangle: Rounded Corners 77">
            <a:extLst>
              <a:ext uri="{FF2B5EF4-FFF2-40B4-BE49-F238E27FC236}">
                <a16:creationId xmlns:a16="http://schemas.microsoft.com/office/drawing/2014/main" id="{36E2485C-28E7-0846-9E1F-55A305CD7679}"/>
              </a:ext>
            </a:extLst>
          </p:cNvPr>
          <p:cNvSpPr/>
          <p:nvPr/>
        </p:nvSpPr>
        <p:spPr>
          <a:xfrm>
            <a:off x="149726" y="3012101"/>
            <a:ext cx="2819005" cy="3798910"/>
          </a:xfrm>
          <a:prstGeom prst="roundRect">
            <a:avLst>
              <a:gd name="adj" fmla="val 839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1"/>
                </a:solidFill>
                <a:latin typeface="Lucida Sans" panose="020B0602030504020204" pitchFamily="34" charset="0"/>
              </a:rPr>
              <a:t>Cost-of-service ratemaking </a:t>
            </a:r>
            <a:br>
              <a:rPr lang="en-US" sz="1600" b="1" dirty="0">
                <a:solidFill>
                  <a:schemeClr val="accent1"/>
                </a:solidFill>
                <a:latin typeface="Lucida Sans" panose="020B0602030504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Lucida Sans" panose="020B0602030504020204" pitchFamily="34" charset="0"/>
              </a:rPr>
              <a:t>involves determining electricity rates based on the </a:t>
            </a:r>
            <a:r>
              <a:rPr lang="en-US" sz="1200" b="1" dirty="0">
                <a:solidFill>
                  <a:schemeClr val="tx1"/>
                </a:solidFill>
                <a:latin typeface="Lucida Sans" panose="020B0602030504020204" pitchFamily="34" charset="0"/>
              </a:rPr>
              <a:t>cost of operating the utility business </a:t>
            </a:r>
            <a:r>
              <a:rPr lang="en-US" sz="1200" dirty="0">
                <a:solidFill>
                  <a:schemeClr val="tx1"/>
                </a:solidFill>
                <a:latin typeface="Lucida Sans" panose="020B0602030504020204" pitchFamily="34" charset="0"/>
              </a:rPr>
              <a:t>and allocating these costs across a utility’s customers</a:t>
            </a:r>
            <a:endParaRPr lang="en-US" sz="300" b="1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1"/>
                </a:solidFill>
                <a:latin typeface="Lucida Sans" panose="020B0602030504020204" pitchFamily="34" charset="0"/>
              </a:rPr>
              <a:t>Performance-based ratemaking </a:t>
            </a:r>
            <a:br>
              <a:rPr lang="en-US" sz="1600" b="1" dirty="0">
                <a:solidFill>
                  <a:schemeClr val="accent1"/>
                </a:solidFill>
                <a:latin typeface="Lucida Sans" panose="020B0602030504020204" pitchFamily="34" charset="0"/>
              </a:rPr>
            </a:br>
            <a:r>
              <a:rPr lang="en-US" sz="1200" dirty="0">
                <a:solidFill>
                  <a:schemeClr val="tx1"/>
                </a:solidFill>
                <a:latin typeface="Lucida Sans" panose="020B0602030504020204" pitchFamily="34" charset="0"/>
              </a:rPr>
              <a:t>is a regulatory approach that aims to provide </a:t>
            </a:r>
            <a:r>
              <a:rPr lang="en-US" sz="1200" b="1" dirty="0">
                <a:solidFill>
                  <a:schemeClr val="tx1"/>
                </a:solidFill>
                <a:latin typeface="Lucida Sans" panose="020B0602030504020204" pitchFamily="34" charset="0"/>
              </a:rPr>
              <a:t>incentives</a:t>
            </a:r>
            <a:r>
              <a:rPr lang="en-US" sz="1200" dirty="0">
                <a:solidFill>
                  <a:schemeClr val="tx1"/>
                </a:solidFill>
                <a:latin typeface="Lucida Sans" panose="020B0602030504020204" pitchFamily="34" charset="0"/>
              </a:rPr>
              <a:t> for regulated utilities </a:t>
            </a:r>
            <a:r>
              <a:rPr lang="en-US" sz="1200" b="1" dirty="0">
                <a:solidFill>
                  <a:schemeClr val="tx1"/>
                </a:solidFill>
                <a:latin typeface="Lucida Sans" panose="020B0602030504020204" pitchFamily="34" charset="0"/>
              </a:rPr>
              <a:t>to improve efficiency</a:t>
            </a:r>
          </a:p>
        </p:txBody>
      </p:sp>
      <p:pic>
        <p:nvPicPr>
          <p:cNvPr id="8" name="Picture 7" descr="Shape, arrow&#10;&#10;Description automatically generated with medium confidence">
            <a:extLst>
              <a:ext uri="{FF2B5EF4-FFF2-40B4-BE49-F238E27FC236}">
                <a16:creationId xmlns:a16="http://schemas.microsoft.com/office/drawing/2014/main" id="{2A46FC00-4CC7-BC4E-A4D9-F93B200363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5" b="14319"/>
          <a:stretch/>
        </p:blipFill>
        <p:spPr>
          <a:xfrm flipH="1">
            <a:off x="3296238" y="3504587"/>
            <a:ext cx="6156520" cy="335191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ADC9F3-37F3-A844-9781-D0BD7F2B82C3}"/>
              </a:ext>
            </a:extLst>
          </p:cNvPr>
          <p:cNvCxnSpPr>
            <a:cxnSpLocks/>
          </p:cNvCxnSpPr>
          <p:nvPr/>
        </p:nvCxnSpPr>
        <p:spPr bwMode="auto">
          <a:xfrm>
            <a:off x="4830878" y="3057587"/>
            <a:ext cx="0" cy="321272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C86564-A242-5D47-A61C-81194DE2928A}"/>
              </a:ext>
            </a:extLst>
          </p:cNvPr>
          <p:cNvGrpSpPr/>
          <p:nvPr/>
        </p:nvGrpSpPr>
        <p:grpSpPr>
          <a:xfrm>
            <a:off x="3611907" y="3076082"/>
            <a:ext cx="307777" cy="307777"/>
            <a:chOff x="1117836" y="3294462"/>
            <a:chExt cx="485432" cy="485432"/>
          </a:xfrm>
        </p:grpSpPr>
        <p:sp>
          <p:nvSpPr>
            <p:cNvPr id="23" name="Teardrop 22">
              <a:extLst>
                <a:ext uri="{FF2B5EF4-FFF2-40B4-BE49-F238E27FC236}">
                  <a16:creationId xmlns:a16="http://schemas.microsoft.com/office/drawing/2014/main" id="{8F3BF87A-2292-1443-9F94-42AF0FF97489}"/>
                </a:ext>
              </a:extLst>
            </p:cNvPr>
            <p:cNvSpPr/>
            <p:nvPr/>
          </p:nvSpPr>
          <p:spPr>
            <a:xfrm rot="8191966">
              <a:off x="1117836" y="3294462"/>
              <a:ext cx="485432" cy="485432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A6C2CF4-CBAC-B94C-9077-5650FCC5B65D}"/>
                </a:ext>
              </a:extLst>
            </p:cNvPr>
            <p:cNvSpPr/>
            <p:nvPr/>
          </p:nvSpPr>
          <p:spPr>
            <a:xfrm>
              <a:off x="1196963" y="3373586"/>
              <a:ext cx="327172" cy="3271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1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2A63B01-3A87-E443-A33B-2A0B470718A1}"/>
              </a:ext>
            </a:extLst>
          </p:cNvPr>
          <p:cNvGrpSpPr/>
          <p:nvPr/>
        </p:nvGrpSpPr>
        <p:grpSpPr>
          <a:xfrm>
            <a:off x="4678970" y="3130410"/>
            <a:ext cx="307777" cy="307777"/>
            <a:chOff x="1117834" y="3294457"/>
            <a:chExt cx="485431" cy="485431"/>
          </a:xfrm>
        </p:grpSpPr>
        <p:sp>
          <p:nvSpPr>
            <p:cNvPr id="26" name="Teardrop 25">
              <a:extLst>
                <a:ext uri="{FF2B5EF4-FFF2-40B4-BE49-F238E27FC236}">
                  <a16:creationId xmlns:a16="http://schemas.microsoft.com/office/drawing/2014/main" id="{F517638C-6DDC-F342-8C2B-71AA42A8E8D7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A1D0FD7-CFF3-A746-8813-9D01C99D542C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2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0B23A3E-6BF4-5D42-B302-718149A96C7F}"/>
              </a:ext>
            </a:extLst>
          </p:cNvPr>
          <p:cNvGrpSpPr/>
          <p:nvPr/>
        </p:nvGrpSpPr>
        <p:grpSpPr>
          <a:xfrm>
            <a:off x="4936576" y="3674726"/>
            <a:ext cx="307777" cy="307777"/>
            <a:chOff x="1117834" y="3294457"/>
            <a:chExt cx="485431" cy="485431"/>
          </a:xfrm>
        </p:grpSpPr>
        <p:sp>
          <p:nvSpPr>
            <p:cNvPr id="37" name="Teardrop 36">
              <a:extLst>
                <a:ext uri="{FF2B5EF4-FFF2-40B4-BE49-F238E27FC236}">
                  <a16:creationId xmlns:a16="http://schemas.microsoft.com/office/drawing/2014/main" id="{51D7AD0C-4935-5646-909B-133F5A59DB65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E9E4590-1000-3349-9451-16CCCFD693F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3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D337459-2476-8048-86D6-A4022E658183}"/>
              </a:ext>
            </a:extLst>
          </p:cNvPr>
          <p:cNvGrpSpPr/>
          <p:nvPr/>
        </p:nvGrpSpPr>
        <p:grpSpPr>
          <a:xfrm>
            <a:off x="5723043" y="3800562"/>
            <a:ext cx="307777" cy="307777"/>
            <a:chOff x="1117834" y="3294457"/>
            <a:chExt cx="485431" cy="485431"/>
          </a:xfrm>
        </p:grpSpPr>
        <p:sp>
          <p:nvSpPr>
            <p:cNvPr id="43" name="Teardrop 42">
              <a:extLst>
                <a:ext uri="{FF2B5EF4-FFF2-40B4-BE49-F238E27FC236}">
                  <a16:creationId xmlns:a16="http://schemas.microsoft.com/office/drawing/2014/main" id="{38DCD728-8385-6243-944A-61B353478379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AB3238AE-98AF-B644-8C13-3F5BE46846DF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4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C38B76B-00F2-074E-B398-004B4915749B}"/>
              </a:ext>
            </a:extLst>
          </p:cNvPr>
          <p:cNvGrpSpPr/>
          <p:nvPr/>
        </p:nvGrpSpPr>
        <p:grpSpPr>
          <a:xfrm>
            <a:off x="6771709" y="3894277"/>
            <a:ext cx="307777" cy="307777"/>
            <a:chOff x="1117834" y="3294457"/>
            <a:chExt cx="485431" cy="485431"/>
          </a:xfrm>
        </p:grpSpPr>
        <p:sp>
          <p:nvSpPr>
            <p:cNvPr id="49" name="Teardrop 48">
              <a:extLst>
                <a:ext uri="{FF2B5EF4-FFF2-40B4-BE49-F238E27FC236}">
                  <a16:creationId xmlns:a16="http://schemas.microsoft.com/office/drawing/2014/main" id="{8AA444B7-CBC3-374C-9190-BCFE959ECCCA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D55F4FD-92B9-6F47-83BD-E396C2A6BDB2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5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3564E6E1-8C1F-2947-B130-AD7FC008E916}"/>
              </a:ext>
            </a:extLst>
          </p:cNvPr>
          <p:cNvGrpSpPr/>
          <p:nvPr/>
        </p:nvGrpSpPr>
        <p:grpSpPr>
          <a:xfrm>
            <a:off x="7503957" y="4243259"/>
            <a:ext cx="307777" cy="307777"/>
            <a:chOff x="1117834" y="3294457"/>
            <a:chExt cx="485431" cy="485431"/>
          </a:xfrm>
        </p:grpSpPr>
        <p:sp>
          <p:nvSpPr>
            <p:cNvPr id="55" name="Teardrop 54">
              <a:extLst>
                <a:ext uri="{FF2B5EF4-FFF2-40B4-BE49-F238E27FC236}">
                  <a16:creationId xmlns:a16="http://schemas.microsoft.com/office/drawing/2014/main" id="{335956E0-3D35-3147-B6F2-A28F8D8E720C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2F4065A-B842-9846-AD85-F1D7E14480AC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6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DEF45AA-933E-7C48-B431-22382A1893F3}"/>
              </a:ext>
            </a:extLst>
          </p:cNvPr>
          <p:cNvGrpSpPr/>
          <p:nvPr/>
        </p:nvGrpSpPr>
        <p:grpSpPr>
          <a:xfrm>
            <a:off x="6508613" y="4509129"/>
            <a:ext cx="307777" cy="307777"/>
            <a:chOff x="1117834" y="3294457"/>
            <a:chExt cx="485431" cy="485431"/>
          </a:xfrm>
        </p:grpSpPr>
        <p:sp>
          <p:nvSpPr>
            <p:cNvPr id="61" name="Teardrop 60">
              <a:extLst>
                <a:ext uri="{FF2B5EF4-FFF2-40B4-BE49-F238E27FC236}">
                  <a16:creationId xmlns:a16="http://schemas.microsoft.com/office/drawing/2014/main" id="{E2C2FA61-8CE9-9B4A-BBEC-C2934B9E18B8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ABDA8553-96E4-774B-AD2A-5A85B846E75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7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07FBA4B-A438-FC47-893F-D260DBDCE8F8}"/>
              </a:ext>
            </a:extLst>
          </p:cNvPr>
          <p:cNvGrpSpPr/>
          <p:nvPr/>
        </p:nvGrpSpPr>
        <p:grpSpPr>
          <a:xfrm>
            <a:off x="5502405" y="4743921"/>
            <a:ext cx="307777" cy="307777"/>
            <a:chOff x="1117834" y="3294457"/>
            <a:chExt cx="485431" cy="485431"/>
          </a:xfrm>
        </p:grpSpPr>
        <p:sp>
          <p:nvSpPr>
            <p:cNvPr id="67" name="Teardrop 66">
              <a:extLst>
                <a:ext uri="{FF2B5EF4-FFF2-40B4-BE49-F238E27FC236}">
                  <a16:creationId xmlns:a16="http://schemas.microsoft.com/office/drawing/2014/main" id="{2B1EA091-062D-1349-ACE9-CE327B505BCB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EF5D4F50-7CCA-7045-97E9-C206707D0F67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8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AE785AD-AA3B-3F4A-AF84-DB32CA9C346B}"/>
              </a:ext>
            </a:extLst>
          </p:cNvPr>
          <p:cNvGrpSpPr/>
          <p:nvPr/>
        </p:nvGrpSpPr>
        <p:grpSpPr>
          <a:xfrm>
            <a:off x="5013608" y="5312235"/>
            <a:ext cx="307777" cy="307777"/>
            <a:chOff x="1117834" y="3294457"/>
            <a:chExt cx="485431" cy="485431"/>
          </a:xfrm>
        </p:grpSpPr>
        <p:sp>
          <p:nvSpPr>
            <p:cNvPr id="73" name="Teardrop 72">
              <a:extLst>
                <a:ext uri="{FF2B5EF4-FFF2-40B4-BE49-F238E27FC236}">
                  <a16:creationId xmlns:a16="http://schemas.microsoft.com/office/drawing/2014/main" id="{D8A6C272-4114-3B4C-AC5E-A459012476BD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B9FAE348-39A4-384E-AC6C-9180713A65D9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9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41D0E8DE-9BFA-0E42-AA8D-AFDC9D704AF7}"/>
              </a:ext>
            </a:extLst>
          </p:cNvPr>
          <p:cNvGrpSpPr/>
          <p:nvPr/>
        </p:nvGrpSpPr>
        <p:grpSpPr>
          <a:xfrm>
            <a:off x="5651964" y="5797431"/>
            <a:ext cx="307777" cy="307777"/>
            <a:chOff x="4806731" y="5865763"/>
            <a:chExt cx="307777" cy="307777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F9E94538-773A-FE44-B52F-64A97069EA94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81" name="Teardrop 80">
                <a:extLst>
                  <a:ext uri="{FF2B5EF4-FFF2-40B4-BE49-F238E27FC236}">
                    <a16:creationId xmlns:a16="http://schemas.microsoft.com/office/drawing/2014/main" id="{FDD4FB87-306F-3C4F-BDAB-EBA7FF158F20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E2A7841-577A-624B-B11D-4AA69426DA3C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1EDE4516-7FD4-E54A-98C0-213E9F119B0F}"/>
                </a:ext>
              </a:extLst>
            </p:cNvPr>
            <p:cNvSpPr txBox="1"/>
            <p:nvPr/>
          </p:nvSpPr>
          <p:spPr>
            <a:xfrm>
              <a:off x="4865410" y="5940755"/>
              <a:ext cx="14747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10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CCEC25D-DCDE-564F-B24B-C97B068C5BC4}"/>
              </a:ext>
            </a:extLst>
          </p:cNvPr>
          <p:cNvGrpSpPr/>
          <p:nvPr/>
        </p:nvGrpSpPr>
        <p:grpSpPr>
          <a:xfrm>
            <a:off x="6508612" y="6197839"/>
            <a:ext cx="307777" cy="307777"/>
            <a:chOff x="4806731" y="5865763"/>
            <a:chExt cx="307777" cy="307777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D50A284F-7A74-294A-9E86-CF493C30AFB2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89" name="Teardrop 88">
                <a:extLst>
                  <a:ext uri="{FF2B5EF4-FFF2-40B4-BE49-F238E27FC236}">
                    <a16:creationId xmlns:a16="http://schemas.microsoft.com/office/drawing/2014/main" id="{14FEB528-4E1D-8446-9AD3-E70C42BF05FD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054D6843-295D-7E41-A362-A890FC7C9073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21CEF18-11A5-7741-B5EB-F2B371009506}"/>
                </a:ext>
              </a:extLst>
            </p:cNvPr>
            <p:cNvSpPr txBox="1"/>
            <p:nvPr/>
          </p:nvSpPr>
          <p:spPr>
            <a:xfrm>
              <a:off x="4865410" y="5940755"/>
              <a:ext cx="14747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11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26532DEB-9E5B-8048-AFBC-E658DBE5E243}"/>
              </a:ext>
            </a:extLst>
          </p:cNvPr>
          <p:cNvGrpSpPr/>
          <p:nvPr/>
        </p:nvGrpSpPr>
        <p:grpSpPr>
          <a:xfrm>
            <a:off x="7395933" y="6349675"/>
            <a:ext cx="307777" cy="307777"/>
            <a:chOff x="4806731" y="5865763"/>
            <a:chExt cx="307777" cy="307777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A69F0A21-4655-AF4F-9843-5CF7B1103237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97" name="Teardrop 96">
                <a:extLst>
                  <a:ext uri="{FF2B5EF4-FFF2-40B4-BE49-F238E27FC236}">
                    <a16:creationId xmlns:a16="http://schemas.microsoft.com/office/drawing/2014/main" id="{80FB7099-AC99-E241-8D4B-65B0D280FAEF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F5163F85-9143-C44C-8FFD-5F9D409F1494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750BA2B5-280B-214C-AB85-E5085C88D8F2}"/>
                </a:ext>
              </a:extLst>
            </p:cNvPr>
            <p:cNvSpPr txBox="1"/>
            <p:nvPr/>
          </p:nvSpPr>
          <p:spPr>
            <a:xfrm>
              <a:off x="4865410" y="5940755"/>
              <a:ext cx="14747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12</a:t>
              </a:r>
            </a:p>
          </p:txBody>
        </p:sp>
      </p:grpSp>
      <p:sp>
        <p:nvSpPr>
          <p:cNvPr id="100" name="Rectangle: Rounded Corners 73">
            <a:extLst>
              <a:ext uri="{FF2B5EF4-FFF2-40B4-BE49-F238E27FC236}">
                <a16:creationId xmlns:a16="http://schemas.microsoft.com/office/drawing/2014/main" id="{A65D9D7C-18BA-2E4E-B8F3-D46C8BAD1E34}"/>
              </a:ext>
            </a:extLst>
          </p:cNvPr>
          <p:cNvSpPr/>
          <p:nvPr/>
        </p:nvSpPr>
        <p:spPr>
          <a:xfrm>
            <a:off x="3394469" y="2406337"/>
            <a:ext cx="5400032" cy="49209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Lucida Sans" panose="020B0602030504020204" pitchFamily="34" charset="0"/>
              </a:rPr>
              <a:t>Digital Roadmap – 12 Steps to Tariff Reform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B09DF79-E832-8143-89FF-8F70A9529C5B}"/>
              </a:ext>
            </a:extLst>
          </p:cNvPr>
          <p:cNvSpPr txBox="1"/>
          <p:nvPr/>
        </p:nvSpPr>
        <p:spPr>
          <a:xfrm>
            <a:off x="5265985" y="2969374"/>
            <a:ext cx="367648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https://</a:t>
            </a:r>
            <a:r>
              <a:rPr lang="en-US" sz="1600" b="1" dirty="0" err="1">
                <a:solidFill>
                  <a:srgbClr val="FF0000"/>
                </a:solidFill>
              </a:rPr>
              <a:t>atlas.carecenergy.org</a:t>
            </a:r>
            <a:r>
              <a:rPr lang="en-US" sz="1600" b="1" dirty="0">
                <a:solidFill>
                  <a:srgbClr val="FF0000"/>
                </a:solidFill>
              </a:rPr>
              <a:t>/home-</a:t>
            </a:r>
            <a:r>
              <a:rPr lang="en-US" sz="1600" b="1" dirty="0" err="1">
                <a:solidFill>
                  <a:srgbClr val="FF0000"/>
                </a:solidFill>
              </a:rPr>
              <a:t>trf</a:t>
            </a:r>
            <a:r>
              <a:rPr lang="en-US" sz="1600" b="1" dirty="0">
                <a:solidFill>
                  <a:srgbClr val="FF0000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1274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540E-1337-4C45-9A5E-FA022A7B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751"/>
            <a:ext cx="7886700" cy="1325563"/>
          </a:xfrm>
        </p:spPr>
        <p:txBody>
          <a:bodyPr/>
          <a:lstStyle/>
          <a:p>
            <a:r>
              <a:rPr lang="en-US" sz="3600" dirty="0"/>
              <a:t>Unbundling Toolkit</a:t>
            </a:r>
          </a:p>
        </p:txBody>
      </p:sp>
      <p:sp>
        <p:nvSpPr>
          <p:cNvPr id="6" name="Rectangle: Rounded Corners 34">
            <a:extLst>
              <a:ext uri="{FF2B5EF4-FFF2-40B4-BE49-F238E27FC236}">
                <a16:creationId xmlns:a16="http://schemas.microsoft.com/office/drawing/2014/main" id="{A27467FD-DE2F-5C45-A530-1A5C0367736F}"/>
              </a:ext>
            </a:extLst>
          </p:cNvPr>
          <p:cNvSpPr/>
          <p:nvPr/>
        </p:nvSpPr>
        <p:spPr>
          <a:xfrm>
            <a:off x="250704" y="2392299"/>
            <a:ext cx="2802143" cy="492096"/>
          </a:xfrm>
          <a:prstGeom prst="roundRect">
            <a:avLst/>
          </a:prstGeom>
          <a:solidFill>
            <a:srgbClr val="9EED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Lucida Sans" panose="020B0602030504020204" pitchFamily="34" charset="0"/>
              </a:rPr>
              <a:t>Degrees of unbundling</a:t>
            </a:r>
          </a:p>
        </p:txBody>
      </p:sp>
      <p:sp>
        <p:nvSpPr>
          <p:cNvPr id="12" name="Rectangle: Rounded Corners 36">
            <a:extLst>
              <a:ext uri="{FF2B5EF4-FFF2-40B4-BE49-F238E27FC236}">
                <a16:creationId xmlns:a16="http://schemas.microsoft.com/office/drawing/2014/main" id="{2294079E-9F30-884A-BA33-8B6BFF1514C9}"/>
              </a:ext>
            </a:extLst>
          </p:cNvPr>
          <p:cNvSpPr/>
          <p:nvPr/>
        </p:nvSpPr>
        <p:spPr>
          <a:xfrm>
            <a:off x="186583" y="2978434"/>
            <a:ext cx="2802143" cy="3766749"/>
          </a:xfrm>
          <a:prstGeom prst="roundRect">
            <a:avLst>
              <a:gd name="adj" fmla="val 839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endParaRPr lang="en-US" sz="1200" b="1" dirty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13" name="Table 39">
            <a:extLst>
              <a:ext uri="{FF2B5EF4-FFF2-40B4-BE49-F238E27FC236}">
                <a16:creationId xmlns:a16="http://schemas.microsoft.com/office/drawing/2014/main" id="{D4EEB5DE-08F7-3B4C-9417-D7BAAF1C1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873178"/>
              </p:ext>
            </p:extLst>
          </p:nvPr>
        </p:nvGraphicFramePr>
        <p:xfrm>
          <a:off x="169959" y="3113211"/>
          <a:ext cx="2774920" cy="353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920">
                  <a:extLst>
                    <a:ext uri="{9D8B030D-6E8A-4147-A177-3AD203B41FA5}">
                      <a16:colId xmlns:a16="http://schemas.microsoft.com/office/drawing/2014/main" val="2604822852"/>
                    </a:ext>
                  </a:extLst>
                </a:gridCol>
              </a:tblGrid>
              <a:tr h="79442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7030A0"/>
                          </a:solidFill>
                          <a:latin typeface="Lucida Sans" panose="020B0602030504020204" pitchFamily="34" charset="0"/>
                        </a:rPr>
                        <a:t>Vertically Integrated</a:t>
                      </a:r>
                    </a:p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Accounting unbundling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36096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Functional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unbundling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571960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Operational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unbundling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303103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Legal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unbundling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794220"/>
                  </a:ext>
                </a:extLst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2"/>
                          </a:solidFill>
                          <a:latin typeface="Lucida Sans" panose="020B0602030504020204" pitchFamily="34" charset="0"/>
                        </a:rPr>
                        <a:t>Ownership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accent2"/>
                          </a:solidFill>
                          <a:latin typeface="Lucida Sans" panose="020B0602030504020204" pitchFamily="34" charset="0"/>
                        </a:rPr>
                        <a:t>(full) unbundling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690318"/>
                  </a:ext>
                </a:extLst>
              </a:tr>
            </a:tbl>
          </a:graphicData>
        </a:graphic>
      </p:graphicFrame>
      <p:sp>
        <p:nvSpPr>
          <p:cNvPr id="14" name="Arrow: Down 39">
            <a:extLst>
              <a:ext uri="{FF2B5EF4-FFF2-40B4-BE49-F238E27FC236}">
                <a16:creationId xmlns:a16="http://schemas.microsoft.com/office/drawing/2014/main" id="{270DC79E-0469-7042-A1E5-D04D0C75B7F7}"/>
              </a:ext>
            </a:extLst>
          </p:cNvPr>
          <p:cNvSpPr/>
          <p:nvPr/>
        </p:nvSpPr>
        <p:spPr>
          <a:xfrm>
            <a:off x="1509891" y="3859698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40">
            <a:extLst>
              <a:ext uri="{FF2B5EF4-FFF2-40B4-BE49-F238E27FC236}">
                <a16:creationId xmlns:a16="http://schemas.microsoft.com/office/drawing/2014/main" id="{771DC018-2093-4E4D-8D0E-6F5CCEA931C5}"/>
              </a:ext>
            </a:extLst>
          </p:cNvPr>
          <p:cNvSpPr/>
          <p:nvPr/>
        </p:nvSpPr>
        <p:spPr>
          <a:xfrm>
            <a:off x="1509890" y="4521387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41">
            <a:extLst>
              <a:ext uri="{FF2B5EF4-FFF2-40B4-BE49-F238E27FC236}">
                <a16:creationId xmlns:a16="http://schemas.microsoft.com/office/drawing/2014/main" id="{9B2DAAD6-28A7-0A4F-B2B3-23C83402BCA3}"/>
              </a:ext>
            </a:extLst>
          </p:cNvPr>
          <p:cNvSpPr/>
          <p:nvPr/>
        </p:nvSpPr>
        <p:spPr>
          <a:xfrm>
            <a:off x="1509890" y="5206830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42">
            <a:extLst>
              <a:ext uri="{FF2B5EF4-FFF2-40B4-BE49-F238E27FC236}">
                <a16:creationId xmlns:a16="http://schemas.microsoft.com/office/drawing/2014/main" id="{75C2371D-F444-7F46-A6C8-43B7B81A41CB}"/>
              </a:ext>
            </a:extLst>
          </p:cNvPr>
          <p:cNvSpPr/>
          <p:nvPr/>
        </p:nvSpPr>
        <p:spPr>
          <a:xfrm>
            <a:off x="1509890" y="5868526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D3FB85-7243-3043-86F9-BC10DDFA8656}"/>
              </a:ext>
            </a:extLst>
          </p:cNvPr>
          <p:cNvSpPr txBox="1"/>
          <p:nvPr/>
        </p:nvSpPr>
        <p:spPr>
          <a:xfrm>
            <a:off x="665592" y="1218610"/>
            <a:ext cx="77909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solidFill>
                  <a:schemeClr val="tx2"/>
                </a:solidFill>
                <a:latin typeface="Lucida Sans" pitchFamily="34" charset="0"/>
                <a:cs typeface="Lucida Sans" pitchFamily="34" charset="0"/>
              </a:rPr>
              <a:t>Describes the concept of energy sector unbundling, why and how it is done and what the ingredients are to make it work – selected snapshots:</a:t>
            </a:r>
          </a:p>
        </p:txBody>
      </p:sp>
      <p:pic>
        <p:nvPicPr>
          <p:cNvPr id="19" name="Picture 18" descr="Shape, arrow&#10;&#10;Description automatically generated with medium confidence">
            <a:extLst>
              <a:ext uri="{FF2B5EF4-FFF2-40B4-BE49-F238E27FC236}">
                <a16:creationId xmlns:a16="http://schemas.microsoft.com/office/drawing/2014/main" id="{9E31FCF3-CB1B-E64C-AC38-F522A3646E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85" b="14319"/>
          <a:stretch/>
        </p:blipFill>
        <p:spPr>
          <a:xfrm flipH="1">
            <a:off x="3296238" y="3504587"/>
            <a:ext cx="6156520" cy="335191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5F7A0CE-C2FA-2E4B-AA85-4B09C34B96EF}"/>
              </a:ext>
            </a:extLst>
          </p:cNvPr>
          <p:cNvCxnSpPr>
            <a:cxnSpLocks/>
          </p:cNvCxnSpPr>
          <p:nvPr/>
        </p:nvCxnSpPr>
        <p:spPr bwMode="auto">
          <a:xfrm>
            <a:off x="4830878" y="3057587"/>
            <a:ext cx="0" cy="321272"/>
          </a:xfrm>
          <a:prstGeom prst="line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AB74EE8-AC88-6442-9AAB-BC50DAABE027}"/>
              </a:ext>
            </a:extLst>
          </p:cNvPr>
          <p:cNvGrpSpPr/>
          <p:nvPr/>
        </p:nvGrpSpPr>
        <p:grpSpPr>
          <a:xfrm>
            <a:off x="3611907" y="3076082"/>
            <a:ext cx="307777" cy="307777"/>
            <a:chOff x="1117836" y="3294462"/>
            <a:chExt cx="485432" cy="485432"/>
          </a:xfrm>
        </p:grpSpPr>
        <p:sp>
          <p:nvSpPr>
            <p:cNvPr id="22" name="Teardrop 21">
              <a:extLst>
                <a:ext uri="{FF2B5EF4-FFF2-40B4-BE49-F238E27FC236}">
                  <a16:creationId xmlns:a16="http://schemas.microsoft.com/office/drawing/2014/main" id="{C9A8CACF-313B-4A41-A87C-8AD4B7A824DD}"/>
                </a:ext>
              </a:extLst>
            </p:cNvPr>
            <p:cNvSpPr/>
            <p:nvPr/>
          </p:nvSpPr>
          <p:spPr>
            <a:xfrm rot="8191966">
              <a:off x="1117836" y="3294462"/>
              <a:ext cx="485432" cy="485432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0C47B90-EA7E-BB4F-9823-69BEC7CF22ED}"/>
                </a:ext>
              </a:extLst>
            </p:cNvPr>
            <p:cNvSpPr/>
            <p:nvPr/>
          </p:nvSpPr>
          <p:spPr>
            <a:xfrm>
              <a:off x="1196963" y="3373586"/>
              <a:ext cx="327172" cy="3271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1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EE90379-2083-8445-9120-656970904FBF}"/>
              </a:ext>
            </a:extLst>
          </p:cNvPr>
          <p:cNvGrpSpPr/>
          <p:nvPr/>
        </p:nvGrpSpPr>
        <p:grpSpPr>
          <a:xfrm>
            <a:off x="4678970" y="3130410"/>
            <a:ext cx="307777" cy="307777"/>
            <a:chOff x="1117834" y="3294457"/>
            <a:chExt cx="485431" cy="485431"/>
          </a:xfrm>
        </p:grpSpPr>
        <p:sp>
          <p:nvSpPr>
            <p:cNvPr id="25" name="Teardrop 24">
              <a:extLst>
                <a:ext uri="{FF2B5EF4-FFF2-40B4-BE49-F238E27FC236}">
                  <a16:creationId xmlns:a16="http://schemas.microsoft.com/office/drawing/2014/main" id="{426CF5A5-B98A-554C-A611-420087DF8063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BA5DB99-BE2F-404A-82EB-9EEC8D508F2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2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A92069C-E746-BE43-A07E-DAF4F661EFF9}"/>
              </a:ext>
            </a:extLst>
          </p:cNvPr>
          <p:cNvGrpSpPr/>
          <p:nvPr/>
        </p:nvGrpSpPr>
        <p:grpSpPr>
          <a:xfrm>
            <a:off x="4936576" y="3674726"/>
            <a:ext cx="307777" cy="307777"/>
            <a:chOff x="1117834" y="3294457"/>
            <a:chExt cx="485431" cy="485431"/>
          </a:xfrm>
        </p:grpSpPr>
        <p:sp>
          <p:nvSpPr>
            <p:cNvPr id="28" name="Teardrop 27">
              <a:extLst>
                <a:ext uri="{FF2B5EF4-FFF2-40B4-BE49-F238E27FC236}">
                  <a16:creationId xmlns:a16="http://schemas.microsoft.com/office/drawing/2014/main" id="{AD035CEF-1014-EE45-8E36-B2501D6C323A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A3EFA6C-6EA8-B342-BA74-34AA8618E468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3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AA86E15-6F45-2143-97BC-73D1022E3456}"/>
              </a:ext>
            </a:extLst>
          </p:cNvPr>
          <p:cNvGrpSpPr/>
          <p:nvPr/>
        </p:nvGrpSpPr>
        <p:grpSpPr>
          <a:xfrm>
            <a:off x="5723043" y="3800562"/>
            <a:ext cx="307777" cy="307777"/>
            <a:chOff x="1117834" y="3294457"/>
            <a:chExt cx="485431" cy="485431"/>
          </a:xfrm>
        </p:grpSpPr>
        <p:sp>
          <p:nvSpPr>
            <p:cNvPr id="31" name="Teardrop 30">
              <a:extLst>
                <a:ext uri="{FF2B5EF4-FFF2-40B4-BE49-F238E27FC236}">
                  <a16:creationId xmlns:a16="http://schemas.microsoft.com/office/drawing/2014/main" id="{BBE37E2A-8416-3140-A843-44C2484F4893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557CEC9-FEA9-6F44-8FD8-3544A1037434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4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57C32FA-A3ED-004A-9387-611B96432C0C}"/>
              </a:ext>
            </a:extLst>
          </p:cNvPr>
          <p:cNvGrpSpPr/>
          <p:nvPr/>
        </p:nvGrpSpPr>
        <p:grpSpPr>
          <a:xfrm>
            <a:off x="6939815" y="3904279"/>
            <a:ext cx="307777" cy="307777"/>
            <a:chOff x="1117834" y="3294457"/>
            <a:chExt cx="485431" cy="485431"/>
          </a:xfrm>
        </p:grpSpPr>
        <p:sp>
          <p:nvSpPr>
            <p:cNvPr id="34" name="Teardrop 33">
              <a:extLst>
                <a:ext uri="{FF2B5EF4-FFF2-40B4-BE49-F238E27FC236}">
                  <a16:creationId xmlns:a16="http://schemas.microsoft.com/office/drawing/2014/main" id="{1863BFFF-7489-A748-87D3-6339B5B3DC6B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4A9CCBF-5C17-D04C-A10C-56158E63F0E7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5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95BA142-F3CA-FD4A-9E63-E8B2BD8E6ABD}"/>
              </a:ext>
            </a:extLst>
          </p:cNvPr>
          <p:cNvGrpSpPr/>
          <p:nvPr/>
        </p:nvGrpSpPr>
        <p:grpSpPr>
          <a:xfrm rot="1730185">
            <a:off x="6751937" y="4524113"/>
            <a:ext cx="307777" cy="307777"/>
            <a:chOff x="1117834" y="3294457"/>
            <a:chExt cx="485431" cy="485431"/>
          </a:xfrm>
        </p:grpSpPr>
        <p:sp>
          <p:nvSpPr>
            <p:cNvPr id="37" name="Teardrop 36">
              <a:extLst>
                <a:ext uri="{FF2B5EF4-FFF2-40B4-BE49-F238E27FC236}">
                  <a16:creationId xmlns:a16="http://schemas.microsoft.com/office/drawing/2014/main" id="{45F55AF8-403A-024F-8262-C2CD8C3DF90E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3DC99C4-E941-B94D-B325-67C414FDF636}"/>
                </a:ext>
              </a:extLst>
            </p:cNvPr>
            <p:cNvSpPr/>
            <p:nvPr/>
          </p:nvSpPr>
          <p:spPr>
            <a:xfrm rot="19318351">
              <a:off x="1196963" y="3373586"/>
              <a:ext cx="327172" cy="3271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6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665C584-965F-204D-8E77-C80549CCB721}"/>
              </a:ext>
            </a:extLst>
          </p:cNvPr>
          <p:cNvGrpSpPr/>
          <p:nvPr/>
        </p:nvGrpSpPr>
        <p:grpSpPr>
          <a:xfrm>
            <a:off x="5853617" y="4719837"/>
            <a:ext cx="307777" cy="307777"/>
            <a:chOff x="1117834" y="3294457"/>
            <a:chExt cx="485431" cy="485431"/>
          </a:xfrm>
        </p:grpSpPr>
        <p:sp>
          <p:nvSpPr>
            <p:cNvPr id="40" name="Teardrop 39">
              <a:extLst>
                <a:ext uri="{FF2B5EF4-FFF2-40B4-BE49-F238E27FC236}">
                  <a16:creationId xmlns:a16="http://schemas.microsoft.com/office/drawing/2014/main" id="{7F35ABBE-42A8-674E-A314-52172A27E7F0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ED98E2A-5F2F-E641-832E-E21D80BF4EEB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7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64C743-56D8-6F41-8904-9E31ACDD5E63}"/>
              </a:ext>
            </a:extLst>
          </p:cNvPr>
          <p:cNvGrpSpPr/>
          <p:nvPr/>
        </p:nvGrpSpPr>
        <p:grpSpPr>
          <a:xfrm>
            <a:off x="5090464" y="5283406"/>
            <a:ext cx="307777" cy="307777"/>
            <a:chOff x="1117834" y="3294457"/>
            <a:chExt cx="485431" cy="485431"/>
          </a:xfrm>
        </p:grpSpPr>
        <p:sp>
          <p:nvSpPr>
            <p:cNvPr id="43" name="Teardrop 42">
              <a:extLst>
                <a:ext uri="{FF2B5EF4-FFF2-40B4-BE49-F238E27FC236}">
                  <a16:creationId xmlns:a16="http://schemas.microsoft.com/office/drawing/2014/main" id="{E1CCD638-F824-E144-9351-67D4A5B7F464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FDC6E0DE-EFBC-C846-94E6-E868B413101B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8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DFE6C65-25F8-914B-A5B7-1279B43255F2}"/>
              </a:ext>
            </a:extLst>
          </p:cNvPr>
          <p:cNvGrpSpPr/>
          <p:nvPr/>
        </p:nvGrpSpPr>
        <p:grpSpPr>
          <a:xfrm>
            <a:off x="5826760" y="5946890"/>
            <a:ext cx="307777" cy="307777"/>
            <a:chOff x="1117834" y="3294457"/>
            <a:chExt cx="485431" cy="485431"/>
          </a:xfrm>
        </p:grpSpPr>
        <p:sp>
          <p:nvSpPr>
            <p:cNvPr id="46" name="Teardrop 45">
              <a:extLst>
                <a:ext uri="{FF2B5EF4-FFF2-40B4-BE49-F238E27FC236}">
                  <a16:creationId xmlns:a16="http://schemas.microsoft.com/office/drawing/2014/main" id="{79B8A0F5-5D59-374C-93A8-30FB7BE5DC7C}"/>
                </a:ext>
              </a:extLst>
            </p:cNvPr>
            <p:cNvSpPr/>
            <p:nvPr/>
          </p:nvSpPr>
          <p:spPr>
            <a:xfrm rot="8191966">
              <a:off x="1117834" y="3294457"/>
              <a:ext cx="485431" cy="485431"/>
            </a:xfrm>
            <a:prstGeom prst="teardrop">
              <a:avLst>
                <a:gd name="adj" fmla="val 12853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5A22C36-294F-374A-91A6-B1E856DFCE0E}"/>
                </a:ext>
              </a:extLst>
            </p:cNvPr>
            <p:cNvSpPr/>
            <p:nvPr/>
          </p:nvSpPr>
          <p:spPr>
            <a:xfrm>
              <a:off x="1196963" y="3373586"/>
              <a:ext cx="327171" cy="327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rPr>
                <a:t>9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2188E9A-3227-E248-9966-1E4B59D0BBA3}"/>
              </a:ext>
            </a:extLst>
          </p:cNvPr>
          <p:cNvGrpSpPr/>
          <p:nvPr/>
        </p:nvGrpSpPr>
        <p:grpSpPr>
          <a:xfrm>
            <a:off x="7029315" y="6254667"/>
            <a:ext cx="307777" cy="307777"/>
            <a:chOff x="4806731" y="5865763"/>
            <a:chExt cx="307777" cy="307777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DC8A7C6-9E4C-0449-B287-42FEA0B1629B}"/>
                </a:ext>
              </a:extLst>
            </p:cNvPr>
            <p:cNvGrpSpPr/>
            <p:nvPr/>
          </p:nvGrpSpPr>
          <p:grpSpPr>
            <a:xfrm>
              <a:off x="4806731" y="5865763"/>
              <a:ext cx="307777" cy="307777"/>
              <a:chOff x="1117834" y="3294457"/>
              <a:chExt cx="485431" cy="485431"/>
            </a:xfrm>
          </p:grpSpPr>
          <p:sp>
            <p:nvSpPr>
              <p:cNvPr id="51" name="Teardrop 50">
                <a:extLst>
                  <a:ext uri="{FF2B5EF4-FFF2-40B4-BE49-F238E27FC236}">
                    <a16:creationId xmlns:a16="http://schemas.microsoft.com/office/drawing/2014/main" id="{29365B28-0F3D-3243-A7BD-E4CD64BED945}"/>
                  </a:ext>
                </a:extLst>
              </p:cNvPr>
              <p:cNvSpPr/>
              <p:nvPr/>
            </p:nvSpPr>
            <p:spPr>
              <a:xfrm rot="8191966">
                <a:off x="1117834" y="3294457"/>
                <a:ext cx="485431" cy="485431"/>
              </a:xfrm>
              <a:prstGeom prst="teardrop">
                <a:avLst>
                  <a:gd name="adj" fmla="val 128534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7A0A248-2D87-7D47-80DF-F9D25BECB0C2}"/>
                  </a:ext>
                </a:extLst>
              </p:cNvPr>
              <p:cNvSpPr/>
              <p:nvPr/>
            </p:nvSpPr>
            <p:spPr>
              <a:xfrm>
                <a:off x="1196963" y="3373586"/>
                <a:ext cx="327171" cy="3271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b="1" dirty="0">
                  <a:solidFill>
                    <a:schemeClr val="tx1"/>
                  </a:solidFill>
                  <a:latin typeface="Lucida Sans" panose="020B0602030504020204" pitchFamily="34" charset="0"/>
                </a:endParaRPr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E88C201-2111-F84E-AD99-596F9F1E0C84}"/>
                </a:ext>
              </a:extLst>
            </p:cNvPr>
            <p:cNvSpPr txBox="1"/>
            <p:nvPr/>
          </p:nvSpPr>
          <p:spPr>
            <a:xfrm>
              <a:off x="4865410" y="5940755"/>
              <a:ext cx="147476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  <a:latin typeface="Lucida Sans" pitchFamily="34" charset="0"/>
                  <a:cs typeface="Lucida Sans" pitchFamily="34" charset="0"/>
                </a:rPr>
                <a:t>10</a:t>
              </a:r>
            </a:p>
          </p:txBody>
        </p:sp>
      </p:grpSp>
      <p:sp>
        <p:nvSpPr>
          <p:cNvPr id="63" name="Rectangle: Rounded Corners 73">
            <a:extLst>
              <a:ext uri="{FF2B5EF4-FFF2-40B4-BE49-F238E27FC236}">
                <a16:creationId xmlns:a16="http://schemas.microsoft.com/office/drawing/2014/main" id="{4DDBC367-FB39-C24A-9A4D-4CD873B1F014}"/>
              </a:ext>
            </a:extLst>
          </p:cNvPr>
          <p:cNvSpPr/>
          <p:nvPr/>
        </p:nvSpPr>
        <p:spPr>
          <a:xfrm>
            <a:off x="3394469" y="2406337"/>
            <a:ext cx="5400032" cy="492096"/>
          </a:xfrm>
          <a:prstGeom prst="roundRect">
            <a:avLst/>
          </a:prstGeom>
          <a:solidFill>
            <a:srgbClr val="9EEDC1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Lucida Sans" panose="020B0602030504020204" pitchFamily="34" charset="0"/>
              </a:rPr>
              <a:t>Digital Roadmap – 10 Steps to Unbundling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46C4B92-DAE0-B84F-A77C-7974E7646F49}"/>
              </a:ext>
            </a:extLst>
          </p:cNvPr>
          <p:cNvSpPr txBox="1"/>
          <p:nvPr/>
        </p:nvSpPr>
        <p:spPr>
          <a:xfrm>
            <a:off x="5265985" y="2969374"/>
            <a:ext cx="367648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https://</a:t>
            </a:r>
            <a:r>
              <a:rPr lang="en-US" sz="1600" b="1" dirty="0" err="1">
                <a:solidFill>
                  <a:srgbClr val="FF0000"/>
                </a:solidFill>
              </a:rPr>
              <a:t>atlas.carecenergy.org</a:t>
            </a:r>
            <a:r>
              <a:rPr lang="en-US" sz="1600" b="1" dirty="0">
                <a:solidFill>
                  <a:srgbClr val="FF0000"/>
                </a:solidFill>
              </a:rPr>
              <a:t>/home-</a:t>
            </a:r>
            <a:r>
              <a:rPr lang="en-US" sz="1600" b="1" dirty="0" err="1">
                <a:solidFill>
                  <a:srgbClr val="FF0000"/>
                </a:solidFill>
              </a:rPr>
              <a:t>utk</a:t>
            </a:r>
            <a:r>
              <a:rPr lang="en-US" sz="1600" b="1" dirty="0">
                <a:solidFill>
                  <a:srgbClr val="FF0000"/>
                </a:solidFill>
              </a:rPr>
              <a:t>/</a:t>
            </a:r>
          </a:p>
        </p:txBody>
      </p:sp>
      <p:sp>
        <p:nvSpPr>
          <p:cNvPr id="65" name="Arrow: Down 39">
            <a:extLst>
              <a:ext uri="{FF2B5EF4-FFF2-40B4-BE49-F238E27FC236}">
                <a16:creationId xmlns:a16="http://schemas.microsoft.com/office/drawing/2014/main" id="{2E663B0F-6F06-8542-B039-CE771F13FBB2}"/>
              </a:ext>
            </a:extLst>
          </p:cNvPr>
          <p:cNvSpPr/>
          <p:nvPr/>
        </p:nvSpPr>
        <p:spPr>
          <a:xfrm>
            <a:off x="1520000" y="3422562"/>
            <a:ext cx="155525" cy="18288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0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0540E-1337-4C45-9A5E-FA022A7B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0751"/>
            <a:ext cx="7886700" cy="1325563"/>
          </a:xfrm>
        </p:spPr>
        <p:txBody>
          <a:bodyPr/>
          <a:lstStyle/>
          <a:p>
            <a:r>
              <a:rPr lang="en-US" sz="3600" dirty="0"/>
              <a:t>Vulnerable Consumer Toolkit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A20970-5E02-1D47-844A-5598FC879BA1}"/>
              </a:ext>
            </a:extLst>
          </p:cNvPr>
          <p:cNvSpPr txBox="1"/>
          <p:nvPr/>
        </p:nvSpPr>
        <p:spPr>
          <a:xfrm>
            <a:off x="628651" y="1282820"/>
            <a:ext cx="78866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2"/>
                </a:solidFill>
                <a:latin typeface="Lucida Sans" pitchFamily="34" charset="0"/>
              </a:rPr>
              <a:t>Explains how to identify vulnerable energy consumers and provides a menu of measures to protect these consumers from possibly painful side effects of energy sector reform – selected snapshots: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3B17B73-3FC3-124F-9347-C0B6A0A3F9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528652"/>
              </p:ext>
            </p:extLst>
          </p:nvPr>
        </p:nvGraphicFramePr>
        <p:xfrm>
          <a:off x="3586956" y="3032883"/>
          <a:ext cx="5270700" cy="365456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45887">
                  <a:extLst>
                    <a:ext uri="{9D8B030D-6E8A-4147-A177-3AD203B41FA5}">
                      <a16:colId xmlns:a16="http://schemas.microsoft.com/office/drawing/2014/main" val="3164487513"/>
                    </a:ext>
                  </a:extLst>
                </a:gridCol>
                <a:gridCol w="3524813">
                  <a:extLst>
                    <a:ext uri="{9D8B030D-6E8A-4147-A177-3AD203B41FA5}">
                      <a16:colId xmlns:a16="http://schemas.microsoft.com/office/drawing/2014/main" val="2795814796"/>
                    </a:ext>
                  </a:extLst>
                </a:gridCol>
              </a:tblGrid>
              <a:tr h="264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Tool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How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837890"/>
                  </a:ext>
                </a:extLst>
              </a:tr>
              <a:tr h="398912">
                <a:tc>
                  <a:txBody>
                    <a:bodyPr/>
                    <a:lstStyle/>
                    <a:p>
                      <a:r>
                        <a:rPr lang="en-US" sz="1200" dirty="0"/>
                        <a:t>Pricing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Social Tariff only accessible by vulnerable consumers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72965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en-US" sz="1200" dirty="0"/>
                        <a:t>Financial support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Payments from government to help vulnerable consumers with their energy bills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97109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en-US" sz="1200" dirty="0"/>
                        <a:t>Regulation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Specific regulations that only apply to vulnerable consumers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989571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en-US" sz="1200" dirty="0"/>
                        <a:t>Energy Efficiency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Investments in the housing of vulnerable consumers to reduce energy use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56384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en-US" sz="1200" dirty="0"/>
                        <a:t>Education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Advice to vulnerable consumers on how to reduce energy use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108275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en-US" sz="1200" dirty="0"/>
                        <a:t>Digital technology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Digital tools like smart meters to help vulnerable consumers manage their energy use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429468"/>
                  </a:ext>
                </a:extLst>
              </a:tr>
              <a:tr h="491809">
                <a:tc>
                  <a:txBody>
                    <a:bodyPr/>
                    <a:lstStyle/>
                    <a:p>
                      <a:r>
                        <a:rPr lang="en-US" sz="1200" dirty="0"/>
                        <a:t>Competition</a:t>
                      </a:r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Allowing vulnerable consumers to choose their energy supplier</a:t>
                      </a:r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203497"/>
                  </a:ext>
                </a:extLst>
              </a:tr>
            </a:tbl>
          </a:graphicData>
        </a:graphic>
      </p:graphicFrame>
      <p:sp>
        <p:nvSpPr>
          <p:cNvPr id="8" name="Rectangle: Rounded Corners 73">
            <a:extLst>
              <a:ext uri="{FF2B5EF4-FFF2-40B4-BE49-F238E27FC236}">
                <a16:creationId xmlns:a16="http://schemas.microsoft.com/office/drawing/2014/main" id="{C51EA0A3-1BEF-CD47-BA5A-AB3A93B66991}"/>
              </a:ext>
            </a:extLst>
          </p:cNvPr>
          <p:cNvSpPr/>
          <p:nvPr/>
        </p:nvSpPr>
        <p:spPr>
          <a:xfrm>
            <a:off x="149726" y="2406337"/>
            <a:ext cx="3175365" cy="492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Lucida Sans" panose="020B0602030504020204" pitchFamily="34" charset="0"/>
              </a:rPr>
              <a:t>Selected Questions</a:t>
            </a:r>
          </a:p>
        </p:txBody>
      </p:sp>
      <p:sp>
        <p:nvSpPr>
          <p:cNvPr id="9" name="Rectangle: Rounded Corners 77">
            <a:extLst>
              <a:ext uri="{FF2B5EF4-FFF2-40B4-BE49-F238E27FC236}">
                <a16:creationId xmlns:a16="http://schemas.microsoft.com/office/drawing/2014/main" id="{96AEE9F1-8F74-F94E-8111-B13FE76B5691}"/>
              </a:ext>
            </a:extLst>
          </p:cNvPr>
          <p:cNvSpPr/>
          <p:nvPr/>
        </p:nvSpPr>
        <p:spPr>
          <a:xfrm>
            <a:off x="149726" y="3000671"/>
            <a:ext cx="3175365" cy="3798910"/>
          </a:xfrm>
          <a:prstGeom prst="roundRect">
            <a:avLst>
              <a:gd name="adj" fmla="val 839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914400"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schemeClr val="accent6"/>
                </a:solidFill>
                <a:latin typeface="Lucida Sans" panose="020B0602030504020204" pitchFamily="34" charset="0"/>
              </a:rPr>
              <a:t>Why vulnerable consumer protection? </a:t>
            </a: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Lucida Sans" panose="020B0602030504020204" pitchFamily="34" charset="0"/>
              </a:rPr>
            </a:br>
            <a:r>
              <a:rPr lang="en-GB" sz="1200" dirty="0">
                <a:solidFill>
                  <a:schemeClr val="tx1"/>
                </a:solidFill>
                <a:latin typeface="Lucida Sans" panose="020B0602030504020204" pitchFamily="34" charset="0"/>
              </a:rPr>
              <a:t>Energy is an essential service. Vulnerable consumers spend more of their income on energy. Targeted support for the vulnerable is less costly than universal energy subsidies</a:t>
            </a:r>
            <a:endParaRPr lang="en-AU" sz="1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171450" lvl="0" indent="-171450" defTabSz="914400">
              <a:buFont typeface="Arial" panose="020B0604020202020204" pitchFamily="34" charset="0"/>
              <a:buChar char="•"/>
              <a:defRPr/>
            </a:pPr>
            <a:r>
              <a:rPr lang="en-US" sz="1400" b="1" dirty="0">
                <a:solidFill>
                  <a:schemeClr val="accent6"/>
                </a:solidFill>
                <a:latin typeface="Lucida Sans" panose="020B0602030504020204" pitchFamily="34" charset="0"/>
              </a:rPr>
              <a:t>Who is a vulnerable consumer? </a:t>
            </a:r>
            <a:br>
              <a:rPr lang="en-US" sz="1400" b="1" dirty="0">
                <a:solidFill>
                  <a:schemeClr val="accent6"/>
                </a:solidFill>
                <a:latin typeface="Lucida Sans" panose="020B0602030504020204" pitchFamily="34" charset="0"/>
              </a:rPr>
            </a:br>
            <a:r>
              <a:rPr lang="en-GB" sz="1200" dirty="0">
                <a:solidFill>
                  <a:schemeClr val="tx1"/>
                </a:solidFill>
                <a:latin typeface="Lucida Sans" panose="020B0602030504020204" pitchFamily="34" charset="0"/>
              </a:rPr>
              <a:t>Possible criteria to determine who is vulnerable: Age, income, employment status, health, education, housing situation, location, gender, household size, climate </a:t>
            </a:r>
          </a:p>
        </p:txBody>
      </p:sp>
      <p:sp>
        <p:nvSpPr>
          <p:cNvPr id="10" name="Rectangle: Rounded Corners 73">
            <a:extLst>
              <a:ext uri="{FF2B5EF4-FFF2-40B4-BE49-F238E27FC236}">
                <a16:creationId xmlns:a16="http://schemas.microsoft.com/office/drawing/2014/main" id="{0D4C6249-E316-8748-95FD-99D94735990F}"/>
              </a:ext>
            </a:extLst>
          </p:cNvPr>
          <p:cNvSpPr/>
          <p:nvPr/>
        </p:nvSpPr>
        <p:spPr>
          <a:xfrm>
            <a:off x="3552666" y="2406337"/>
            <a:ext cx="5270700" cy="4920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Lucida Sans" panose="020B0602030504020204" pitchFamily="34" charset="0"/>
              </a:rPr>
              <a:t>How to protect vulnerable consumers - Options</a:t>
            </a:r>
          </a:p>
        </p:txBody>
      </p:sp>
    </p:spTree>
    <p:extLst>
      <p:ext uri="{BB962C8B-B14F-4D97-AF65-F5344CB8AC3E}">
        <p14:creationId xmlns:p14="http://schemas.microsoft.com/office/powerpoint/2010/main" val="1195719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fdd505-2570-46c2-bd04-3e0f2d874cf5" xsi:nil="true"/>
    <lcf76f155ced4ddcb4097134ff3c332f xmlns="4d0bf39f-aee5-4194-a8cf-9eb94d97790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6CEE26-8E6F-4109-9E3B-5A7561006C87}"/>
</file>

<file path=customXml/itemProps2.xml><?xml version="1.0" encoding="utf-8"?>
<ds:datastoreItem xmlns:ds="http://schemas.openxmlformats.org/officeDocument/2006/customXml" ds:itemID="{1E14FBC7-9925-4E6C-AB19-96836C8338AB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e30a273d-d6ae-4788-9422-d2fa4deaadf4"/>
    <ds:schemaRef ds:uri="http://purl.org/dc/terms/"/>
    <ds:schemaRef ds:uri="c0101cd4-d4a0-41a2-b320-d72d96077b7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4AB039-451B-40C2-80E0-7460A14D1B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456</Words>
  <Application>Microsoft Macintosh PowerPoint</Application>
  <PresentationFormat>On-screen Show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Calibri Light</vt:lpstr>
      <vt:lpstr>Lucida Sans</vt:lpstr>
      <vt:lpstr>Office Theme</vt:lpstr>
      <vt:lpstr>PowerPoint Presentation</vt:lpstr>
      <vt:lpstr>PowerPoint Presentation</vt:lpstr>
      <vt:lpstr>Tariff Reform Toolkit</vt:lpstr>
      <vt:lpstr>Unbundling Toolkit</vt:lpstr>
      <vt:lpstr>Vulnerable Consumer Toolkit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Sarin Abado</dc:creator>
  <cp:lastModifiedBy>Sarin Abado</cp:lastModifiedBy>
  <cp:revision>2</cp:revision>
  <dcterms:created xsi:type="dcterms:W3CDTF">2022-03-21T14:25:52Z</dcterms:created>
  <dcterms:modified xsi:type="dcterms:W3CDTF">2022-03-21T20:04:14Z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2022-03-21T14:25:52Z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f9a4de71-0772-43dc-8bd4-dfffde731f97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ContentTypeId">
    <vt:lpwstr>0x0101009FDAEA74914DCF4CB1BBCF0E2E5EDB11</vt:lpwstr>
  </property>
</Properties>
</file>