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76" r:id="rId5"/>
    <p:sldMasterId id="2147483690" r:id="rId6"/>
    <p:sldMasterId id="2147483706" r:id="rId7"/>
    <p:sldMasterId id="2147483736" r:id="rId8"/>
    <p:sldMasterId id="2147483750" r:id="rId9"/>
    <p:sldMasterId id="2147483765" r:id="rId10"/>
    <p:sldMasterId id="2147483776" r:id="rId11"/>
  </p:sldMasterIdLst>
  <p:notesMasterIdLst>
    <p:notesMasterId r:id="rId28"/>
  </p:notesMasterIdLst>
  <p:sldIdLst>
    <p:sldId id="256" r:id="rId12"/>
    <p:sldId id="4138" r:id="rId13"/>
    <p:sldId id="4135" r:id="rId14"/>
    <p:sldId id="4096" r:id="rId15"/>
    <p:sldId id="4097" r:id="rId16"/>
    <p:sldId id="4137" r:id="rId17"/>
    <p:sldId id="4100" r:id="rId18"/>
    <p:sldId id="4101" r:id="rId19"/>
    <p:sldId id="4139" r:id="rId20"/>
    <p:sldId id="424" r:id="rId21"/>
    <p:sldId id="4130" r:id="rId22"/>
    <p:sldId id="4132" r:id="rId23"/>
    <p:sldId id="4142" r:id="rId24"/>
    <p:sldId id="4141" r:id="rId25"/>
    <p:sldId id="4125" r:id="rId26"/>
    <p:sldId id="414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F93"/>
    <a:srgbClr val="E95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8F1CF-F4A6-EA4F-8CAF-EFB7191818A5}" v="478" dt="2022-04-11T21:02:48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/>
    <p:restoredTop sz="81361"/>
  </p:normalViewPr>
  <p:slideViewPr>
    <p:cSldViewPr snapToGrid="0" snapToObjects="1">
      <p:cViewPr varScale="1">
        <p:scale>
          <a:sx n="103" d="100"/>
          <a:sy n="103" d="100"/>
        </p:scale>
        <p:origin x="2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2D0E4-84F2-B641-93EC-12496B740FD4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36FC2-B4F3-9648-AF85-4AD4E1495806}">
      <dgm:prSet phldrT="[Text]"/>
      <dgm:spPr>
        <a:solidFill>
          <a:srgbClr val="FF0000"/>
        </a:solidFill>
      </dgm:spPr>
      <dgm:t>
        <a:bodyPr/>
        <a:lstStyle/>
        <a:p>
          <a:r>
            <a:rPr lang="ru-RU" b="1" dirty="0"/>
            <a:t>Энергетическая безопасность</a:t>
          </a:r>
          <a:endParaRPr lang="en-US" b="1" dirty="0"/>
        </a:p>
      </dgm:t>
    </dgm:pt>
    <dgm:pt modelId="{A653CCE5-DB50-9248-AA1E-8D01AF5CAEC0}" type="parTrans" cxnId="{25B6B30D-5D41-9F4D-AFF4-8B33DDA75BEF}">
      <dgm:prSet/>
      <dgm:spPr/>
      <dgm:t>
        <a:bodyPr/>
        <a:lstStyle/>
        <a:p>
          <a:endParaRPr lang="en-US" b="1"/>
        </a:p>
      </dgm:t>
    </dgm:pt>
    <dgm:pt modelId="{8716D711-F103-2A4D-A0DC-E2564E1C3C3E}" type="sibTrans" cxnId="{25B6B30D-5D41-9F4D-AFF4-8B33DDA75BEF}">
      <dgm:prSet/>
      <dgm:spPr/>
      <dgm:t>
        <a:bodyPr/>
        <a:lstStyle/>
        <a:p>
          <a:endParaRPr lang="en-US" b="1"/>
        </a:p>
      </dgm:t>
    </dgm:pt>
    <dgm:pt modelId="{574D6D1A-897C-1B41-90C4-144A90ACD3DE}">
      <dgm:prSet phldrT="[Text]"/>
      <dgm:spPr>
        <a:solidFill>
          <a:srgbClr val="00B0F0"/>
        </a:solidFill>
      </dgm:spPr>
      <dgm:t>
        <a:bodyPr/>
        <a:lstStyle/>
        <a:p>
          <a:r>
            <a:rPr lang="ru-RU" b="1" dirty="0"/>
            <a:t>Отраслевые реформы</a:t>
          </a:r>
          <a:endParaRPr lang="en-US" b="1" dirty="0"/>
        </a:p>
      </dgm:t>
    </dgm:pt>
    <dgm:pt modelId="{34C0A65B-7F7F-5849-92FF-D1FE4361BECD}" type="parTrans" cxnId="{F65AFC9F-A502-1141-A251-EDA2A1D7F40B}">
      <dgm:prSet/>
      <dgm:spPr/>
      <dgm:t>
        <a:bodyPr/>
        <a:lstStyle/>
        <a:p>
          <a:endParaRPr lang="en-US" b="1"/>
        </a:p>
      </dgm:t>
    </dgm:pt>
    <dgm:pt modelId="{25BE0104-678E-7D4D-8837-08C1193325EB}" type="sibTrans" cxnId="{F65AFC9F-A502-1141-A251-EDA2A1D7F40B}">
      <dgm:prSet/>
      <dgm:spPr/>
      <dgm:t>
        <a:bodyPr/>
        <a:lstStyle/>
        <a:p>
          <a:endParaRPr lang="en-US" b="1"/>
        </a:p>
      </dgm:t>
    </dgm:pt>
    <dgm:pt modelId="{CFAEE850-D605-964D-8917-60D77729909B}">
      <dgm:prSet phldrT="[Text]"/>
      <dgm:spPr>
        <a:solidFill>
          <a:schemeClr val="accent6"/>
        </a:solidFill>
      </dgm:spPr>
      <dgm:t>
        <a:bodyPr/>
        <a:lstStyle/>
        <a:p>
          <a:r>
            <a:rPr lang="ru-RU" b="1" dirty="0"/>
            <a:t>«Зеленая» энергия</a:t>
          </a:r>
          <a:endParaRPr lang="en-US" b="1" dirty="0"/>
        </a:p>
      </dgm:t>
    </dgm:pt>
    <dgm:pt modelId="{8DB8CC8A-73E2-384A-B810-BE186A4DC55F}" type="parTrans" cxnId="{7B575D4F-952F-3842-BB65-076EE81670AE}">
      <dgm:prSet/>
      <dgm:spPr/>
      <dgm:t>
        <a:bodyPr/>
        <a:lstStyle/>
        <a:p>
          <a:endParaRPr lang="en-US" b="1"/>
        </a:p>
      </dgm:t>
    </dgm:pt>
    <dgm:pt modelId="{8FA8319E-83D3-3D44-973F-98548DD38828}" type="sibTrans" cxnId="{7B575D4F-952F-3842-BB65-076EE81670AE}">
      <dgm:prSet/>
      <dgm:spPr/>
      <dgm:t>
        <a:bodyPr/>
        <a:lstStyle/>
        <a:p>
          <a:endParaRPr lang="en-US" b="1"/>
        </a:p>
      </dgm:t>
    </dgm:pt>
    <dgm:pt modelId="{CD7238CB-0886-F549-A6D0-0277726059CF}">
      <dgm:prSet phldrT="[Text]"/>
      <dgm:spPr>
        <a:solidFill>
          <a:schemeClr val="accent4"/>
        </a:solidFill>
      </dgm:spPr>
      <dgm:t>
        <a:bodyPr/>
        <a:lstStyle/>
        <a:p>
          <a:r>
            <a:rPr lang="ru-RU" b="1" dirty="0"/>
            <a:t>Знания и партнерство</a:t>
          </a:r>
          <a:endParaRPr lang="en-US" b="1" dirty="0"/>
        </a:p>
      </dgm:t>
    </dgm:pt>
    <dgm:pt modelId="{A68F9E0A-D9B7-F043-80B2-481216DADA04}" type="parTrans" cxnId="{E3229315-FACA-1440-B2B9-AECAAC2E4153}">
      <dgm:prSet/>
      <dgm:spPr/>
      <dgm:t>
        <a:bodyPr/>
        <a:lstStyle/>
        <a:p>
          <a:endParaRPr lang="en-US" b="1"/>
        </a:p>
      </dgm:t>
    </dgm:pt>
    <dgm:pt modelId="{433C1FBE-1FEB-CA45-B03E-C4C515145110}" type="sibTrans" cxnId="{E3229315-FACA-1440-B2B9-AECAAC2E4153}">
      <dgm:prSet/>
      <dgm:spPr/>
      <dgm:t>
        <a:bodyPr/>
        <a:lstStyle/>
        <a:p>
          <a:endParaRPr lang="en-US" b="1"/>
        </a:p>
      </dgm:t>
    </dgm:pt>
    <dgm:pt modelId="{0CF2D918-4779-7647-9CDC-19741F1D6150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b="1" dirty="0"/>
            <a:t>Улучшение работы с частным сектором</a:t>
          </a:r>
          <a:endParaRPr lang="en-US" b="1" dirty="0"/>
        </a:p>
      </dgm:t>
    </dgm:pt>
    <dgm:pt modelId="{33E1ACD4-9E3F-3F49-A400-092CB2DB4ED2}" type="parTrans" cxnId="{C048AE6C-DC9A-6E4C-AA35-6C9F0A6CC78E}">
      <dgm:prSet/>
      <dgm:spPr/>
      <dgm:t>
        <a:bodyPr/>
        <a:lstStyle/>
        <a:p>
          <a:endParaRPr lang="en-US" b="1"/>
        </a:p>
      </dgm:t>
    </dgm:pt>
    <dgm:pt modelId="{545EA9B7-B871-6D43-AC56-2A7DDB80C1D3}" type="sibTrans" cxnId="{C048AE6C-DC9A-6E4C-AA35-6C9F0A6CC78E}">
      <dgm:prSet/>
      <dgm:spPr/>
      <dgm:t>
        <a:bodyPr/>
        <a:lstStyle/>
        <a:p>
          <a:endParaRPr lang="en-US" b="1"/>
        </a:p>
      </dgm:t>
    </dgm:pt>
    <dgm:pt modelId="{E6E36D8D-A82C-BD4C-8C84-E68F29C4B90C}">
      <dgm:prSet phldrT="[Text]"/>
      <dgm:spPr>
        <a:solidFill>
          <a:srgbClr val="D60F93"/>
        </a:solidFill>
      </dgm:spPr>
      <dgm:t>
        <a:bodyPr/>
        <a:lstStyle/>
        <a:p>
          <a:r>
            <a:rPr lang="ru-RU" b="1" dirty="0"/>
            <a:t>Женщины в энергетике</a:t>
          </a:r>
          <a:endParaRPr lang="en-US" b="1" dirty="0"/>
        </a:p>
      </dgm:t>
    </dgm:pt>
    <dgm:pt modelId="{F9FF3624-4B4D-8046-B858-FDE747A94336}" type="parTrans" cxnId="{A6E1C50D-AFF0-184B-9185-F1132CEB8F9B}">
      <dgm:prSet/>
      <dgm:spPr/>
      <dgm:t>
        <a:bodyPr/>
        <a:lstStyle/>
        <a:p>
          <a:endParaRPr lang="en-US" b="1"/>
        </a:p>
      </dgm:t>
    </dgm:pt>
    <dgm:pt modelId="{75796962-6E97-E446-B570-1E142F30DE0D}" type="sibTrans" cxnId="{A6E1C50D-AFF0-184B-9185-F1132CEB8F9B}">
      <dgm:prSet/>
      <dgm:spPr/>
      <dgm:t>
        <a:bodyPr/>
        <a:lstStyle/>
        <a:p>
          <a:endParaRPr lang="en-US" b="1"/>
        </a:p>
      </dgm:t>
    </dgm:pt>
    <dgm:pt modelId="{1CAA9CFF-5C59-8C49-A002-A86868829158}" type="pres">
      <dgm:prSet presAssocID="{F052D0E4-84F2-B641-93EC-12496B740FD4}" presName="Name0" presStyleCnt="0">
        <dgm:presLayoutVars>
          <dgm:dir/>
          <dgm:resizeHandles val="exact"/>
        </dgm:presLayoutVars>
      </dgm:prSet>
      <dgm:spPr/>
    </dgm:pt>
    <dgm:pt modelId="{12BA126A-F845-CF47-B14E-1217C6961E81}" type="pres">
      <dgm:prSet presAssocID="{F052D0E4-84F2-B641-93EC-12496B740FD4}" presName="cycle" presStyleCnt="0"/>
      <dgm:spPr/>
    </dgm:pt>
    <dgm:pt modelId="{FA97ABCC-7337-D141-86E0-6101972712E9}" type="pres">
      <dgm:prSet presAssocID="{C4E36FC2-B4F3-9648-AF85-4AD4E1495806}" presName="nodeFirstNode" presStyleLbl="node1" presStyleIdx="0" presStyleCnt="6">
        <dgm:presLayoutVars>
          <dgm:bulletEnabled val="1"/>
        </dgm:presLayoutVars>
      </dgm:prSet>
      <dgm:spPr/>
    </dgm:pt>
    <dgm:pt modelId="{7B21D8D0-0E11-3E41-9287-5765847F85AE}" type="pres">
      <dgm:prSet presAssocID="{8716D711-F103-2A4D-A0DC-E2564E1C3C3E}" presName="sibTransFirstNode" presStyleLbl="bgShp" presStyleIdx="0" presStyleCnt="1"/>
      <dgm:spPr/>
    </dgm:pt>
    <dgm:pt modelId="{7C9BB09B-BA5B-C341-ABB3-10B33F1D2AC2}" type="pres">
      <dgm:prSet presAssocID="{574D6D1A-897C-1B41-90C4-144A90ACD3DE}" presName="nodeFollowingNodes" presStyleLbl="node1" presStyleIdx="1" presStyleCnt="6">
        <dgm:presLayoutVars>
          <dgm:bulletEnabled val="1"/>
        </dgm:presLayoutVars>
      </dgm:prSet>
      <dgm:spPr/>
    </dgm:pt>
    <dgm:pt modelId="{959B2F01-472E-9F43-8610-386A358CAE0F}" type="pres">
      <dgm:prSet presAssocID="{CFAEE850-D605-964D-8917-60D77729909B}" presName="nodeFollowingNodes" presStyleLbl="node1" presStyleIdx="2" presStyleCnt="6">
        <dgm:presLayoutVars>
          <dgm:bulletEnabled val="1"/>
        </dgm:presLayoutVars>
      </dgm:prSet>
      <dgm:spPr/>
    </dgm:pt>
    <dgm:pt modelId="{1349333C-8E74-A349-B41B-1DA416370471}" type="pres">
      <dgm:prSet presAssocID="{CD7238CB-0886-F549-A6D0-0277726059CF}" presName="nodeFollowingNodes" presStyleLbl="node1" presStyleIdx="3" presStyleCnt="6">
        <dgm:presLayoutVars>
          <dgm:bulletEnabled val="1"/>
        </dgm:presLayoutVars>
      </dgm:prSet>
      <dgm:spPr/>
    </dgm:pt>
    <dgm:pt modelId="{16F78583-A002-5943-8AD0-59FCE10ED387}" type="pres">
      <dgm:prSet presAssocID="{0CF2D918-4779-7647-9CDC-19741F1D6150}" presName="nodeFollowingNodes" presStyleLbl="node1" presStyleIdx="4" presStyleCnt="6">
        <dgm:presLayoutVars>
          <dgm:bulletEnabled val="1"/>
        </dgm:presLayoutVars>
      </dgm:prSet>
      <dgm:spPr/>
    </dgm:pt>
    <dgm:pt modelId="{6E40C66B-E6EF-F742-95D7-B4DF6A381CEB}" type="pres">
      <dgm:prSet presAssocID="{E6E36D8D-A82C-BD4C-8C84-E68F29C4B90C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25B6B30D-5D41-9F4D-AFF4-8B33DDA75BEF}" srcId="{F052D0E4-84F2-B641-93EC-12496B740FD4}" destId="{C4E36FC2-B4F3-9648-AF85-4AD4E1495806}" srcOrd="0" destOrd="0" parTransId="{A653CCE5-DB50-9248-AA1E-8D01AF5CAEC0}" sibTransId="{8716D711-F103-2A4D-A0DC-E2564E1C3C3E}"/>
    <dgm:cxn modelId="{A6E1C50D-AFF0-184B-9185-F1132CEB8F9B}" srcId="{F052D0E4-84F2-B641-93EC-12496B740FD4}" destId="{E6E36D8D-A82C-BD4C-8C84-E68F29C4B90C}" srcOrd="5" destOrd="0" parTransId="{F9FF3624-4B4D-8046-B858-FDE747A94336}" sibTransId="{75796962-6E97-E446-B570-1E142F30DE0D}"/>
    <dgm:cxn modelId="{8CAC5014-B3B2-3A4E-82F0-392A4A9D490F}" type="presOf" srcId="{CFAEE850-D605-964D-8917-60D77729909B}" destId="{959B2F01-472E-9F43-8610-386A358CAE0F}" srcOrd="0" destOrd="0" presId="urn:microsoft.com/office/officeart/2005/8/layout/cycle3"/>
    <dgm:cxn modelId="{E3229315-FACA-1440-B2B9-AECAAC2E4153}" srcId="{F052D0E4-84F2-B641-93EC-12496B740FD4}" destId="{CD7238CB-0886-F549-A6D0-0277726059CF}" srcOrd="3" destOrd="0" parTransId="{A68F9E0A-D9B7-F043-80B2-481216DADA04}" sibTransId="{433C1FBE-1FEB-CA45-B03E-C4C515145110}"/>
    <dgm:cxn modelId="{B314AF1F-DBE2-ED4B-8A4E-618756E84F47}" type="presOf" srcId="{E6E36D8D-A82C-BD4C-8C84-E68F29C4B90C}" destId="{6E40C66B-E6EF-F742-95D7-B4DF6A381CEB}" srcOrd="0" destOrd="0" presId="urn:microsoft.com/office/officeart/2005/8/layout/cycle3"/>
    <dgm:cxn modelId="{837A3C37-78C5-2248-96D3-E60B1F6A1788}" type="presOf" srcId="{574D6D1A-897C-1B41-90C4-144A90ACD3DE}" destId="{7C9BB09B-BA5B-C341-ABB3-10B33F1D2AC2}" srcOrd="0" destOrd="0" presId="urn:microsoft.com/office/officeart/2005/8/layout/cycle3"/>
    <dgm:cxn modelId="{609A053F-C91B-024D-AA38-203833A16030}" type="presOf" srcId="{C4E36FC2-B4F3-9648-AF85-4AD4E1495806}" destId="{FA97ABCC-7337-D141-86E0-6101972712E9}" srcOrd="0" destOrd="0" presId="urn:microsoft.com/office/officeart/2005/8/layout/cycle3"/>
    <dgm:cxn modelId="{CD220447-C4F4-3A4A-9F65-AE91E5950219}" type="presOf" srcId="{8716D711-F103-2A4D-A0DC-E2564E1C3C3E}" destId="{7B21D8D0-0E11-3E41-9287-5765847F85AE}" srcOrd="0" destOrd="0" presId="urn:microsoft.com/office/officeart/2005/8/layout/cycle3"/>
    <dgm:cxn modelId="{7B575D4F-952F-3842-BB65-076EE81670AE}" srcId="{F052D0E4-84F2-B641-93EC-12496B740FD4}" destId="{CFAEE850-D605-964D-8917-60D77729909B}" srcOrd="2" destOrd="0" parTransId="{8DB8CC8A-73E2-384A-B810-BE186A4DC55F}" sibTransId="{8FA8319E-83D3-3D44-973F-98548DD38828}"/>
    <dgm:cxn modelId="{C048AE6C-DC9A-6E4C-AA35-6C9F0A6CC78E}" srcId="{F052D0E4-84F2-B641-93EC-12496B740FD4}" destId="{0CF2D918-4779-7647-9CDC-19741F1D6150}" srcOrd="4" destOrd="0" parTransId="{33E1ACD4-9E3F-3F49-A400-092CB2DB4ED2}" sibTransId="{545EA9B7-B871-6D43-AC56-2A7DDB80C1D3}"/>
    <dgm:cxn modelId="{DAA6BC8B-DEFC-E542-9D5F-87B3D5A5F10E}" type="presOf" srcId="{F052D0E4-84F2-B641-93EC-12496B740FD4}" destId="{1CAA9CFF-5C59-8C49-A002-A86868829158}" srcOrd="0" destOrd="0" presId="urn:microsoft.com/office/officeart/2005/8/layout/cycle3"/>
    <dgm:cxn modelId="{F65AFC9F-A502-1141-A251-EDA2A1D7F40B}" srcId="{F052D0E4-84F2-B641-93EC-12496B740FD4}" destId="{574D6D1A-897C-1B41-90C4-144A90ACD3DE}" srcOrd="1" destOrd="0" parTransId="{34C0A65B-7F7F-5849-92FF-D1FE4361BECD}" sibTransId="{25BE0104-678E-7D4D-8837-08C1193325EB}"/>
    <dgm:cxn modelId="{CB498DC3-D2B1-CD4B-84DF-BA79121895CD}" type="presOf" srcId="{0CF2D918-4779-7647-9CDC-19741F1D6150}" destId="{16F78583-A002-5943-8AD0-59FCE10ED387}" srcOrd="0" destOrd="0" presId="urn:microsoft.com/office/officeart/2005/8/layout/cycle3"/>
    <dgm:cxn modelId="{CED85FFB-1447-DF4A-A2B0-254CAE20D613}" type="presOf" srcId="{CD7238CB-0886-F549-A6D0-0277726059CF}" destId="{1349333C-8E74-A349-B41B-1DA416370471}" srcOrd="0" destOrd="0" presId="urn:microsoft.com/office/officeart/2005/8/layout/cycle3"/>
    <dgm:cxn modelId="{7368837F-15AF-DE4D-A44E-E4BA8920B045}" type="presParOf" srcId="{1CAA9CFF-5C59-8C49-A002-A86868829158}" destId="{12BA126A-F845-CF47-B14E-1217C6961E81}" srcOrd="0" destOrd="0" presId="urn:microsoft.com/office/officeart/2005/8/layout/cycle3"/>
    <dgm:cxn modelId="{83305A44-60F6-E440-9E64-050745E6EA0D}" type="presParOf" srcId="{12BA126A-F845-CF47-B14E-1217C6961E81}" destId="{FA97ABCC-7337-D141-86E0-6101972712E9}" srcOrd="0" destOrd="0" presId="urn:microsoft.com/office/officeart/2005/8/layout/cycle3"/>
    <dgm:cxn modelId="{C55822C3-CF3C-2741-9E3C-7C84DA149812}" type="presParOf" srcId="{12BA126A-F845-CF47-B14E-1217C6961E81}" destId="{7B21D8D0-0E11-3E41-9287-5765847F85AE}" srcOrd="1" destOrd="0" presId="urn:microsoft.com/office/officeart/2005/8/layout/cycle3"/>
    <dgm:cxn modelId="{1B51FF5F-9150-5147-BC79-D2BC187F2E2D}" type="presParOf" srcId="{12BA126A-F845-CF47-B14E-1217C6961E81}" destId="{7C9BB09B-BA5B-C341-ABB3-10B33F1D2AC2}" srcOrd="2" destOrd="0" presId="urn:microsoft.com/office/officeart/2005/8/layout/cycle3"/>
    <dgm:cxn modelId="{451CF5DB-BA9D-9742-882E-7A73D1AEF96E}" type="presParOf" srcId="{12BA126A-F845-CF47-B14E-1217C6961E81}" destId="{959B2F01-472E-9F43-8610-386A358CAE0F}" srcOrd="3" destOrd="0" presId="urn:microsoft.com/office/officeart/2005/8/layout/cycle3"/>
    <dgm:cxn modelId="{C42C778F-F6F2-374E-9691-CEE88204A12E}" type="presParOf" srcId="{12BA126A-F845-CF47-B14E-1217C6961E81}" destId="{1349333C-8E74-A349-B41B-1DA416370471}" srcOrd="4" destOrd="0" presId="urn:microsoft.com/office/officeart/2005/8/layout/cycle3"/>
    <dgm:cxn modelId="{F63479C8-D947-6E41-8E2D-ECCCB72E89B9}" type="presParOf" srcId="{12BA126A-F845-CF47-B14E-1217C6961E81}" destId="{16F78583-A002-5943-8AD0-59FCE10ED387}" srcOrd="5" destOrd="0" presId="urn:microsoft.com/office/officeart/2005/8/layout/cycle3"/>
    <dgm:cxn modelId="{2BA65F06-459E-5842-B587-134D291A80FB}" type="presParOf" srcId="{12BA126A-F845-CF47-B14E-1217C6961E81}" destId="{6E40C66B-E6EF-F742-95D7-B4DF6A381CE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1D8D0-0E11-3E41-9287-5765847F85AE}">
      <dsp:nvSpPr>
        <dsp:cNvPr id="0" name=""/>
        <dsp:cNvSpPr/>
      </dsp:nvSpPr>
      <dsp:spPr>
        <a:xfrm>
          <a:off x="1453057" y="-6029"/>
          <a:ext cx="5114043" cy="5114043"/>
        </a:xfrm>
        <a:prstGeom prst="circularArrow">
          <a:avLst>
            <a:gd name="adj1" fmla="val 5274"/>
            <a:gd name="adj2" fmla="val 312630"/>
            <a:gd name="adj3" fmla="val 14229891"/>
            <a:gd name="adj4" fmla="val 1712598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7ABCC-7337-D141-86E0-6101972712E9}">
      <dsp:nvSpPr>
        <dsp:cNvPr id="0" name=""/>
        <dsp:cNvSpPr/>
      </dsp:nvSpPr>
      <dsp:spPr>
        <a:xfrm>
          <a:off x="3038888" y="232"/>
          <a:ext cx="1942382" cy="971191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Энергетическая безопасность</a:t>
          </a:r>
          <a:endParaRPr lang="en-US" sz="1700" b="1" kern="1200" dirty="0"/>
        </a:p>
      </dsp:txBody>
      <dsp:txXfrm>
        <a:off x="3086298" y="47642"/>
        <a:ext cx="1847562" cy="876371"/>
      </dsp:txXfrm>
    </dsp:sp>
    <dsp:sp modelId="{7C9BB09B-BA5B-C341-ABB3-10B33F1D2AC2}">
      <dsp:nvSpPr>
        <dsp:cNvPr id="0" name=""/>
        <dsp:cNvSpPr/>
      </dsp:nvSpPr>
      <dsp:spPr>
        <a:xfrm>
          <a:off x="4835598" y="1037564"/>
          <a:ext cx="1942382" cy="97119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Отраслевые реформы</a:t>
          </a:r>
          <a:endParaRPr lang="en-US" sz="1700" b="1" kern="1200" dirty="0"/>
        </a:p>
      </dsp:txBody>
      <dsp:txXfrm>
        <a:off x="4883008" y="1084974"/>
        <a:ext cx="1847562" cy="876371"/>
      </dsp:txXfrm>
    </dsp:sp>
    <dsp:sp modelId="{959B2F01-472E-9F43-8610-386A358CAE0F}">
      <dsp:nvSpPr>
        <dsp:cNvPr id="0" name=""/>
        <dsp:cNvSpPr/>
      </dsp:nvSpPr>
      <dsp:spPr>
        <a:xfrm>
          <a:off x="4835598" y="3112226"/>
          <a:ext cx="1942382" cy="97119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«Зеленая» энергия</a:t>
          </a:r>
          <a:endParaRPr lang="en-US" sz="1700" b="1" kern="1200" dirty="0"/>
        </a:p>
      </dsp:txBody>
      <dsp:txXfrm>
        <a:off x="4883008" y="3159636"/>
        <a:ext cx="1847562" cy="876371"/>
      </dsp:txXfrm>
    </dsp:sp>
    <dsp:sp modelId="{1349333C-8E74-A349-B41B-1DA416370471}">
      <dsp:nvSpPr>
        <dsp:cNvPr id="0" name=""/>
        <dsp:cNvSpPr/>
      </dsp:nvSpPr>
      <dsp:spPr>
        <a:xfrm>
          <a:off x="3038888" y="4149557"/>
          <a:ext cx="1942382" cy="971191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Знания и партнерство</a:t>
          </a:r>
          <a:endParaRPr lang="en-US" sz="1700" b="1" kern="1200" dirty="0"/>
        </a:p>
      </dsp:txBody>
      <dsp:txXfrm>
        <a:off x="3086298" y="4196967"/>
        <a:ext cx="1847562" cy="876371"/>
      </dsp:txXfrm>
    </dsp:sp>
    <dsp:sp modelId="{16F78583-A002-5943-8AD0-59FCE10ED387}">
      <dsp:nvSpPr>
        <dsp:cNvPr id="0" name=""/>
        <dsp:cNvSpPr/>
      </dsp:nvSpPr>
      <dsp:spPr>
        <a:xfrm>
          <a:off x="1242177" y="3112226"/>
          <a:ext cx="1942382" cy="971191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Улучшение работы с частным сектором</a:t>
          </a:r>
          <a:endParaRPr lang="en-US" sz="1700" b="1" kern="1200" dirty="0"/>
        </a:p>
      </dsp:txBody>
      <dsp:txXfrm>
        <a:off x="1289587" y="3159636"/>
        <a:ext cx="1847562" cy="876371"/>
      </dsp:txXfrm>
    </dsp:sp>
    <dsp:sp modelId="{6E40C66B-E6EF-F742-95D7-B4DF6A381CEB}">
      <dsp:nvSpPr>
        <dsp:cNvPr id="0" name=""/>
        <dsp:cNvSpPr/>
      </dsp:nvSpPr>
      <dsp:spPr>
        <a:xfrm>
          <a:off x="1242177" y="1037564"/>
          <a:ext cx="1942382" cy="971191"/>
        </a:xfrm>
        <a:prstGeom prst="roundRect">
          <a:avLst/>
        </a:prstGeom>
        <a:solidFill>
          <a:srgbClr val="D60F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Женщины в энергетике</a:t>
          </a:r>
          <a:endParaRPr lang="en-US" sz="1700" b="1" kern="1200" dirty="0"/>
        </a:p>
      </dsp:txBody>
      <dsp:txXfrm>
        <a:off x="1289587" y="1084974"/>
        <a:ext cx="1847562" cy="876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C1CAF-CC1E-6646-BE32-92487F6926FE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8902-6FC1-174D-8B2C-1F8BBBEB1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9113F-0DCE-7D40-9684-257778C51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3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8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2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9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1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2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3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9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35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42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74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3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88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43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0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99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35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51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84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95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07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88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699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893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410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66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075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34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00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82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730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22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45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18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93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8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66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450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50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94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791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19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6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72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96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96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58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2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08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953220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953220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953220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953220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10" y="1953220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3429001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3429001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3429001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3429001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10" y="3429001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8454628" y="6248400"/>
            <a:ext cx="335757" cy="2413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29BB10FE-1F50-6A4A-8D9B-EE549D71E34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12845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953220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953220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953220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953220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10" y="1953220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3429001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3429001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3429001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3429001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10" y="3429001"/>
            <a:ext cx="917972" cy="1223963"/>
          </a:xfr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8454628" y="6248400"/>
            <a:ext cx="335757" cy="2413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355BB0B9-C554-844A-8A1C-D7242B5F46A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44744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014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153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253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91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36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5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96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14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7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43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27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40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31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43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9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695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8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68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97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91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557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08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6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82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66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533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6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4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517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541356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010678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615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626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338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651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9809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73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6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1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46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9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84F924-DD89-42E7-BFB1-AFEFEB99CD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34760" y="123679"/>
            <a:ext cx="880208" cy="83644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0FA8AC0-7DEA-425D-ADE3-262E83B6A7A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248073" y="5944861"/>
            <a:ext cx="666895" cy="6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8369A-BD7C-DC4E-9B04-AF6F68574698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0756-85F7-4245-8B66-1209B9A6C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7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71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4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87DDA4-93F2-7A45-9BB3-0ED68A4AA170}"/>
              </a:ext>
            </a:extLst>
          </p:cNvPr>
          <p:cNvSpPr/>
          <p:nvPr userDrawn="1"/>
        </p:nvSpPr>
        <p:spPr>
          <a:xfrm>
            <a:off x="8365688" y="381000"/>
            <a:ext cx="207854" cy="2770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0" i="0" dirty="0">
              <a:latin typeface="Poppins Ligh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132A2-AB80-A845-8566-11C55587F84F}"/>
              </a:ext>
            </a:extLst>
          </p:cNvPr>
          <p:cNvSpPr txBox="1"/>
          <p:nvPr userDrawn="1"/>
        </p:nvSpPr>
        <p:spPr>
          <a:xfrm>
            <a:off x="8402289" y="461826"/>
            <a:ext cx="134652" cy="11541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750" b="0" i="0" spc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ctr"/>
              <a:t>‹#›</a:t>
            </a:fld>
            <a:endParaRPr lang="en-US" sz="1050" b="0" i="0" spc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813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hdr="0" ftr="0" dt="0"/>
  <p:txStyles>
    <p:titleStyle>
      <a:lvl1pPr algn="l" defTabSz="685846" rtl="0" eaLnBrk="1" latinLnBrk="0" hangingPunct="1">
        <a:lnSpc>
          <a:spcPct val="90000"/>
        </a:lnSpc>
        <a:spcBef>
          <a:spcPct val="0"/>
        </a:spcBef>
        <a:buNone/>
        <a:defRPr lang="en-US" sz="2251" b="1" i="0" kern="120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171462" indent="-171462" algn="l" defTabSz="6858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1pPr>
      <a:lvl2pPr marL="514384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2pPr>
      <a:lvl3pPr marL="857307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35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3pPr>
      <a:lvl4pPr marL="1200230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b="0" i="0" kern="1200" dirty="0" smtClean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4pPr>
      <a:lvl5pPr marL="1543153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b="0" i="0" kern="1200" dirty="0">
          <a:solidFill>
            <a:schemeClr val="tx1"/>
          </a:solidFill>
          <a:effectLst/>
          <a:latin typeface="Poppins Light" pitchFamily="2" charset="77"/>
          <a:ea typeface="Open Sans Light" panose="020B0306030504020204" pitchFamily="34" charset="0"/>
          <a:cs typeface="Open Sans" charset="0"/>
        </a:defRPr>
      </a:lvl5pPr>
      <a:lvl6pPr marL="1886076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8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1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4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6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7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6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D3D425-7647-4F0F-8ECD-51A644A10CB5}"/>
              </a:ext>
            </a:extLst>
          </p:cNvPr>
          <p:cNvSpPr txBox="1"/>
          <p:nvPr/>
        </p:nvSpPr>
        <p:spPr>
          <a:xfrm>
            <a:off x="486384" y="2673946"/>
            <a:ext cx="81712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Программа работы ККЭС на </a:t>
            </a:r>
            <a:r>
              <a:rPr lang="en-PH" sz="32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2020-2022</a:t>
            </a:r>
            <a:r>
              <a:rPr lang="ru-RU" sz="32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гг.</a:t>
            </a:r>
            <a:r>
              <a:rPr lang="en-PH" sz="32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: </a:t>
            </a:r>
          </a:p>
          <a:p>
            <a:r>
              <a:rPr lang="ru-RU" sz="32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достижение главной вехи в рамках реализации «Энергетической стратегии ЦАРЭС 2030»</a:t>
            </a:r>
            <a:endParaRPr lang="en-US" sz="24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Сарин Абадо</a:t>
            </a: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, </a:t>
            </a:r>
            <a:r>
              <a:rPr lang="ru-RU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Азиатский банк развития</a:t>
            </a:r>
            <a:endParaRPr lang="en-US" sz="24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32</a:t>
            </a:r>
            <a:r>
              <a:rPr lang="ru-RU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-е заседание ККЭС</a:t>
            </a:r>
            <a:endParaRPr lang="en-US" sz="24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21 </a:t>
            </a:r>
            <a:r>
              <a:rPr lang="ru-RU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апреля</a:t>
            </a: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2022</a:t>
            </a:r>
            <a:r>
              <a:rPr lang="ru-RU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г.</a:t>
            </a:r>
            <a:endParaRPr lang="en-US" sz="24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5F7C5-A4F5-9847-B6FF-8549D3CE2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82" y="1280376"/>
            <a:ext cx="3258326" cy="12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1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12D6454-AFB1-304F-97F9-DE4039E0EAAD}"/>
              </a:ext>
            </a:extLst>
          </p:cNvPr>
          <p:cNvSpPr txBox="1">
            <a:spLocks/>
          </p:cNvSpPr>
          <p:nvPr/>
        </p:nvSpPr>
        <p:spPr bwMode="auto">
          <a:xfrm>
            <a:off x="1232905" y="2655358"/>
            <a:ext cx="2389785" cy="11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2700" b="1" i="0" u="none" strike="noStrike" kern="1200" cap="none" spc="0" normalizeH="0" baseline="0" noProof="0" dirty="0">
                <a:ln>
                  <a:noFill/>
                </a:ln>
                <a:solidFill>
                  <a:srgbClr val="E2461C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Командная работа</a:t>
            </a:r>
            <a:r>
              <a:rPr kumimoji="0" lang="en-US" altLang="x-none" sz="2700" b="1" i="0" u="none" strike="noStrike" kern="1200" cap="none" spc="0" normalizeH="0" baseline="0" noProof="0" dirty="0">
                <a:ln>
                  <a:noFill/>
                </a:ln>
                <a:solidFill>
                  <a:srgbClr val="E2461C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b="1" i="0" u="none" strike="noStrike" kern="1200" cap="none" spc="0" normalizeH="0" baseline="0" noProof="0" dirty="0">
                <a:ln>
                  <a:noFill/>
                </a:ln>
                <a:solidFill>
                  <a:srgbClr val="2D82B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в составе новых рабочих групп</a:t>
            </a:r>
            <a:endParaRPr kumimoji="0" lang="x-none" altLang="x-none" b="1" i="0" u="none" strike="noStrike" kern="1200" cap="none" spc="0" normalizeH="0" baseline="0" noProof="0" dirty="0">
              <a:ln>
                <a:noFill/>
              </a:ln>
              <a:solidFill>
                <a:srgbClr val="2D82B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Open Sans Semibold" charset="0"/>
              <a:sym typeface="Poppins Medium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5036C0D-BAD4-4546-8B29-0D697A829144}"/>
              </a:ext>
            </a:extLst>
          </p:cNvPr>
          <p:cNvSpPr txBox="1">
            <a:spLocks/>
          </p:cNvSpPr>
          <p:nvPr/>
        </p:nvSpPr>
        <p:spPr bwMode="auto">
          <a:xfrm>
            <a:off x="4709624" y="2084010"/>
            <a:ext cx="3204356" cy="7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x-none" sz="2400" b="1" dirty="0">
                <a:solidFill>
                  <a:srgbClr val="E2461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Члены групп </a:t>
            </a:r>
            <a:r>
              <a:rPr kumimoji="0" lang="ru-RU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E2461C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выступают в качестве лидеров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x-none" b="1" dirty="0">
                <a:solidFill>
                  <a:srgbClr val="2D82BA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по направлениям работы</a:t>
            </a:r>
            <a:endParaRPr kumimoji="0" lang="x-none" altLang="x-none" b="1" i="0" u="none" strike="noStrike" kern="1200" cap="none" spc="0" normalizeH="0" baseline="0" noProof="0" dirty="0">
              <a:ln>
                <a:noFill/>
              </a:ln>
              <a:solidFill>
                <a:srgbClr val="2D82B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Open Sans Semibold" charset="0"/>
              <a:sym typeface="Poppins Medium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BEEBE8A-579F-CC46-8492-6565BB838802}"/>
              </a:ext>
            </a:extLst>
          </p:cNvPr>
          <p:cNvSpPr txBox="1">
            <a:spLocks/>
          </p:cNvSpPr>
          <p:nvPr/>
        </p:nvSpPr>
        <p:spPr bwMode="auto">
          <a:xfrm>
            <a:off x="3952238" y="4367157"/>
            <a:ext cx="2658483" cy="7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b="1" i="0" u="none" strike="noStrike" kern="1200" cap="none" spc="0" normalizeH="0" baseline="0" noProof="0" dirty="0">
                <a:ln>
                  <a:noFill/>
                </a:ln>
                <a:solidFill>
                  <a:srgbClr val="2D82B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Более качественные способы для</a:t>
            </a:r>
            <a:r>
              <a:rPr kumimoji="0" lang="en-US" altLang="x-none" b="1" i="0" u="none" strike="noStrike" kern="1200" cap="none" spc="0" normalizeH="0" baseline="0" noProof="0" dirty="0">
                <a:ln>
                  <a:noFill/>
                </a:ln>
                <a:solidFill>
                  <a:srgbClr val="2D82B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 </a:t>
            </a:r>
            <a:r>
              <a:rPr kumimoji="0" lang="ru-RU" altLang="x-none" sz="2700" b="1" i="0" u="none" strike="noStrike" kern="1200" cap="none" spc="0" normalizeH="0" baseline="0" noProof="0" dirty="0">
                <a:ln>
                  <a:noFill/>
                </a:ln>
                <a:solidFill>
                  <a:srgbClr val="E2461C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удаленной работы</a:t>
            </a:r>
            <a:endParaRPr kumimoji="0" lang="x-none" altLang="x-none" sz="2025" b="1" i="0" u="none" strike="noStrike" kern="1200" cap="none" spc="0" normalizeH="0" baseline="0" noProof="0" dirty="0">
              <a:ln>
                <a:noFill/>
              </a:ln>
              <a:solidFill>
                <a:srgbClr val="2D82B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Open Sans Semibold" charset="0"/>
              <a:sym typeface="Poppins Medium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052169-B1F2-134B-8944-0C0D54347EDE}"/>
              </a:ext>
            </a:extLst>
          </p:cNvPr>
          <p:cNvSpPr/>
          <p:nvPr/>
        </p:nvSpPr>
        <p:spPr>
          <a:xfrm>
            <a:off x="943888" y="1725544"/>
            <a:ext cx="3613354" cy="2898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CAD6FA-70C7-BD43-BC6C-D33140223B0D}"/>
              </a:ext>
            </a:extLst>
          </p:cNvPr>
          <p:cNvSpPr/>
          <p:nvPr/>
        </p:nvSpPr>
        <p:spPr>
          <a:xfrm>
            <a:off x="3267758" y="3533416"/>
            <a:ext cx="3613354" cy="2898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E481B0-010B-3B4D-BEAF-8D115A4CDAAD}"/>
              </a:ext>
            </a:extLst>
          </p:cNvPr>
          <p:cNvSpPr/>
          <p:nvPr/>
        </p:nvSpPr>
        <p:spPr>
          <a:xfrm>
            <a:off x="4212636" y="1538541"/>
            <a:ext cx="3613354" cy="2898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7F5C37-999A-C742-9CFE-FFF2949F7DD5}"/>
              </a:ext>
            </a:extLst>
          </p:cNvPr>
          <p:cNvSpPr txBox="1">
            <a:spLocks/>
          </p:cNvSpPr>
          <p:nvPr/>
        </p:nvSpPr>
        <p:spPr>
          <a:xfrm>
            <a:off x="628650" y="589493"/>
            <a:ext cx="7886700" cy="76204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9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Сотрудничество</a:t>
            </a:r>
            <a:r>
              <a:rPr lang="en-US" sz="39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255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3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225A6152-CEF1-F04F-A191-FDA9DAA1F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6" r="13285" b="3"/>
          <a:stretch/>
        </p:blipFill>
        <p:spPr>
          <a:xfrm>
            <a:off x="20" y="-52542"/>
            <a:ext cx="4574266" cy="3428990"/>
          </a:xfrm>
          <a:prstGeom prst="rect">
            <a:avLst/>
          </a:prstGeom>
        </p:spPr>
      </p:pic>
      <p:pic>
        <p:nvPicPr>
          <p:cNvPr id="5" name="Picture 4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F0D8F24A-15EB-2043-AA8C-08E3F17FA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54" r="12977" b="3"/>
          <a:stretch/>
        </p:blipFill>
        <p:spPr>
          <a:xfrm>
            <a:off x="4569714" y="10"/>
            <a:ext cx="4574286" cy="3428990"/>
          </a:xfrm>
          <a:prstGeom prst="rect">
            <a:avLst/>
          </a:prstGeom>
        </p:spPr>
      </p:pic>
      <p:pic>
        <p:nvPicPr>
          <p:cNvPr id="9" name="Picture 8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30CC5106-6C46-4E46-9F63-AB01B59B8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13" r="9979"/>
          <a:stretch/>
        </p:blipFill>
        <p:spPr>
          <a:xfrm>
            <a:off x="-1123" y="3428990"/>
            <a:ext cx="4691110" cy="3429000"/>
          </a:xfrm>
          <a:prstGeom prst="rect">
            <a:avLst/>
          </a:prstGeom>
        </p:spPr>
      </p:pic>
      <p:pic>
        <p:nvPicPr>
          <p:cNvPr id="7" name="Picture 6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90900220-D116-2842-AC9F-74826C5AE5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89" r="17040" b="1"/>
          <a:stretch/>
        </p:blipFill>
        <p:spPr>
          <a:xfrm>
            <a:off x="4568571" y="3445192"/>
            <a:ext cx="4574286" cy="3429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30E6CF-95A8-4645-A467-857CF99C8F3B}"/>
              </a:ext>
            </a:extLst>
          </p:cNvPr>
          <p:cNvSpPr txBox="1"/>
          <p:nvPr/>
        </p:nvSpPr>
        <p:spPr>
          <a:xfrm>
            <a:off x="3849328" y="3093650"/>
            <a:ext cx="52946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Многочисленные встречи рабочих групп</a:t>
            </a:r>
            <a:r>
              <a:rPr lang="en-US" sz="2400" b="1" dirty="0">
                <a:solidFill>
                  <a:schemeClr val="accent1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38578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664834-A724-314B-82BF-DD008BC21F4A}"/>
              </a:ext>
            </a:extLst>
          </p:cNvPr>
          <p:cNvSpPr/>
          <p:nvPr/>
        </p:nvSpPr>
        <p:spPr>
          <a:xfrm>
            <a:off x="3128175" y="5938769"/>
            <a:ext cx="28876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www.carecenergy.org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399B66-E9E0-734A-937B-112EFC71CD43}"/>
              </a:ext>
            </a:extLst>
          </p:cNvPr>
          <p:cNvCxnSpPr>
            <a:cxnSpLocks/>
          </p:cNvCxnSpPr>
          <p:nvPr/>
        </p:nvCxnSpPr>
        <p:spPr>
          <a:xfrm flipV="1">
            <a:off x="2625213" y="2490550"/>
            <a:ext cx="1386750" cy="38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177FA0-F99C-AE45-982E-DF33580B4CB4}"/>
              </a:ext>
            </a:extLst>
          </p:cNvPr>
          <p:cNvCxnSpPr>
            <a:cxnSpLocks/>
          </p:cNvCxnSpPr>
          <p:nvPr/>
        </p:nvCxnSpPr>
        <p:spPr>
          <a:xfrm flipH="1" flipV="1">
            <a:off x="5324168" y="2490550"/>
            <a:ext cx="1238864" cy="38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A740-AF1D-0A4F-8BC6-B46A5968983D}"/>
              </a:ext>
            </a:extLst>
          </p:cNvPr>
          <p:cNvCxnSpPr>
            <a:cxnSpLocks/>
          </p:cNvCxnSpPr>
          <p:nvPr/>
        </p:nvCxnSpPr>
        <p:spPr>
          <a:xfrm flipV="1">
            <a:off x="4572000" y="2490550"/>
            <a:ext cx="0" cy="38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E869FBF-75CF-9342-A7B2-692BE6EFEAF7}"/>
              </a:ext>
            </a:extLst>
          </p:cNvPr>
          <p:cNvSpPr txBox="1">
            <a:spLocks/>
          </p:cNvSpPr>
          <p:nvPr/>
        </p:nvSpPr>
        <p:spPr>
          <a:xfrm>
            <a:off x="322613" y="485666"/>
            <a:ext cx="8498774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b="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Платформа для нового режима удаленной работы и обзора</a:t>
            </a:r>
            <a:endParaRPr lang="en-US" sz="3800" b="0" dirty="0">
              <a:solidFill>
                <a:srgbClr val="007DB7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8F8E7-B2E8-1149-8E41-56B51AF2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6" y="1843548"/>
            <a:ext cx="8872908" cy="39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4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D55E-D711-BB4D-804D-7C877CC6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7047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Что предстоит сделать до </a:t>
            </a:r>
            <a: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2030</a:t>
            </a:r>
            <a:r>
              <a:rPr lang="ru-RU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года</a:t>
            </a:r>
            <a: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?</a:t>
            </a:r>
            <a:b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endParaRPr lang="en-US" sz="48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85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9BA1-D4B3-E041-B40C-9B4CD24B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3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Статус выполнения стратегии </a:t>
            </a:r>
            <a:endParaRPr lang="en-US" dirty="0"/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3392612-6E5A-5845-B474-858D9712B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9" t="11104" r="8210" b="9802"/>
          <a:stretch/>
        </p:blipFill>
        <p:spPr>
          <a:xfrm>
            <a:off x="450718" y="1399157"/>
            <a:ext cx="480189" cy="47603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D69C4C4-A519-7549-B1EE-23F808620C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6" t="18183" r="13092" b="12997"/>
          <a:stretch/>
        </p:blipFill>
        <p:spPr>
          <a:xfrm>
            <a:off x="450718" y="2336001"/>
            <a:ext cx="481456" cy="474784"/>
          </a:xfrm>
          <a:prstGeom prst="rect">
            <a:avLst/>
          </a:prstGeom>
        </p:spPr>
      </p:pic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4538D159-BECC-4E4D-A7E4-416FB07FC5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47" t="8383" r="14652" b="14811"/>
          <a:stretch/>
        </p:blipFill>
        <p:spPr>
          <a:xfrm>
            <a:off x="457713" y="3252771"/>
            <a:ext cx="499715" cy="4908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134178-FBB9-8943-8E43-4CFA7F560D7B}"/>
              </a:ext>
            </a:extLst>
          </p:cNvPr>
          <p:cNvSpPr/>
          <p:nvPr/>
        </p:nvSpPr>
        <p:spPr>
          <a:xfrm>
            <a:off x="1332676" y="3293493"/>
            <a:ext cx="2777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«Зеленая» энергия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DE8B2-511A-E340-A705-F4E2AC1FF616}"/>
              </a:ext>
            </a:extLst>
          </p:cNvPr>
          <p:cNvSpPr txBox="1"/>
          <p:nvPr/>
        </p:nvSpPr>
        <p:spPr>
          <a:xfrm>
            <a:off x="1418892" y="1473637"/>
            <a:ext cx="393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Энергетическая безопасность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489F7-57BC-2447-80A2-804FC6520482}"/>
              </a:ext>
            </a:extLst>
          </p:cNvPr>
          <p:cNvSpPr/>
          <p:nvPr/>
        </p:nvSpPr>
        <p:spPr>
          <a:xfrm>
            <a:off x="1349350" y="2381481"/>
            <a:ext cx="3646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Отраслевые реформы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8A840F6-6623-FF40-940F-6A8E7BE6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55" t="5786" r="5067" b="5708"/>
          <a:stretch/>
        </p:blipFill>
        <p:spPr>
          <a:xfrm>
            <a:off x="447837" y="5937084"/>
            <a:ext cx="475221" cy="47065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EB2F129-225F-B142-9702-7A0AC05276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30" t="8375" r="9310" b="7605"/>
          <a:stretch/>
        </p:blipFill>
        <p:spPr>
          <a:xfrm>
            <a:off x="431119" y="5093050"/>
            <a:ext cx="464411" cy="459945"/>
          </a:xfrm>
          <a:prstGeom prst="rect">
            <a:avLst/>
          </a:prstGeom>
        </p:spPr>
      </p:pic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5AF33CE5-D7DA-1745-AE56-CD208C5EE5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54" t="6995" r="7063" b="10335"/>
          <a:stretch/>
        </p:blipFill>
        <p:spPr>
          <a:xfrm>
            <a:off x="418341" y="4182068"/>
            <a:ext cx="519465" cy="514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944A8A-AE09-2848-B417-82E4BAB04EAE}"/>
              </a:ext>
            </a:extLst>
          </p:cNvPr>
          <p:cNvSpPr txBox="1"/>
          <p:nvPr/>
        </p:nvSpPr>
        <p:spPr>
          <a:xfrm>
            <a:off x="1349350" y="4236355"/>
            <a:ext cx="337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Знания и партнерство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F7D6FF-46DA-1848-B6B5-62D530C70582}"/>
              </a:ext>
            </a:extLst>
          </p:cNvPr>
          <p:cNvSpPr txBox="1"/>
          <p:nvPr/>
        </p:nvSpPr>
        <p:spPr>
          <a:xfrm>
            <a:off x="1364098" y="5180779"/>
            <a:ext cx="5173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Улучшение работы с частным сектором 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AF143-EA2B-814B-A11B-376031D9BABE}"/>
              </a:ext>
            </a:extLst>
          </p:cNvPr>
          <p:cNvSpPr txBox="1"/>
          <p:nvPr/>
        </p:nvSpPr>
        <p:spPr>
          <a:xfrm>
            <a:off x="1332676" y="5989553"/>
            <a:ext cx="366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Женщины в энергетике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96010-9CC3-A44D-92FE-E92E3018BE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291" y="7478624"/>
            <a:ext cx="9105900" cy="50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F6DC5C-5474-634B-B664-B0A82DE80B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254" r="1805" b="49306"/>
          <a:stretch/>
        </p:blipFill>
        <p:spPr>
          <a:xfrm>
            <a:off x="116680" y="1914831"/>
            <a:ext cx="8826164" cy="3423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5901D2-116C-3A49-9D0D-54C6DE9EC2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4226" r="1890" b="25373"/>
          <a:stretch/>
        </p:blipFill>
        <p:spPr>
          <a:xfrm>
            <a:off x="52368" y="2809287"/>
            <a:ext cx="8971169" cy="3788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ADDB4E-A4E5-DB40-8093-8D3AB7BDC3B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8105" r="1948" b="32386"/>
          <a:stretch/>
        </p:blipFill>
        <p:spPr>
          <a:xfrm>
            <a:off x="89218" y="3808737"/>
            <a:ext cx="8965851" cy="3130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805816-E706-7E46-981A-1B006704FE2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453" b="19543"/>
          <a:stretch/>
        </p:blipFill>
        <p:spPr>
          <a:xfrm>
            <a:off x="38100" y="4723067"/>
            <a:ext cx="9105900" cy="3352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1EB912-5E44-1046-909D-BB5B7D43A3F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41" t="23355" b="23887"/>
          <a:stretch/>
        </p:blipFill>
        <p:spPr>
          <a:xfrm>
            <a:off x="118025" y="5582004"/>
            <a:ext cx="8994000" cy="2986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C3840F-5D7C-D84A-8A33-D610D9E301B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8871" r="1309" b="26718"/>
          <a:stretch/>
        </p:blipFill>
        <p:spPr>
          <a:xfrm>
            <a:off x="30706" y="6441410"/>
            <a:ext cx="9024363" cy="3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92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9DB2DC-D5F4-A644-9C8C-12BCAFD7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31" y="1616427"/>
            <a:ext cx="6461538" cy="2519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FB9FC2-519F-6848-9334-5755FD0271B4}"/>
              </a:ext>
            </a:extLst>
          </p:cNvPr>
          <p:cNvSpPr/>
          <p:nvPr/>
        </p:nvSpPr>
        <p:spPr>
          <a:xfrm>
            <a:off x="3614881" y="4669926"/>
            <a:ext cx="4403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https://www.facebook.com/ADBCAREC</a:t>
            </a:r>
            <a:endParaRPr lang="en-PH" sz="2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60B2EC-25B2-DC4D-A808-90960A38B559}"/>
              </a:ext>
            </a:extLst>
          </p:cNvPr>
          <p:cNvSpPr/>
          <p:nvPr/>
        </p:nvSpPr>
        <p:spPr>
          <a:xfrm>
            <a:off x="3614881" y="5461643"/>
            <a:ext cx="3784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https://twitter.com/CARECEnergy</a:t>
            </a:r>
            <a:endParaRPr lang="en-PH" sz="2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45D9A-4149-B246-9B61-C0A2ABCF4B24}"/>
              </a:ext>
            </a:extLst>
          </p:cNvPr>
          <p:cNvSpPr/>
          <p:nvPr/>
        </p:nvSpPr>
        <p:spPr>
          <a:xfrm>
            <a:off x="3614881" y="5061533"/>
            <a:ext cx="4732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https://www.instagram.com/carecenergy/</a:t>
            </a:r>
            <a:endParaRPr lang="en-PH" sz="24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FF31E3F-444F-8548-9F68-4E67D972C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3" r="5494"/>
          <a:stretch/>
        </p:blipFill>
        <p:spPr>
          <a:xfrm>
            <a:off x="3341285" y="4729307"/>
            <a:ext cx="273596" cy="272845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3A228F3-1B03-114A-BF08-5772AFC9E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97" r="9391"/>
          <a:stretch/>
        </p:blipFill>
        <p:spPr>
          <a:xfrm>
            <a:off x="3341285" y="5521413"/>
            <a:ext cx="286090" cy="27284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48F1F53-03AC-4F49-BB0E-55B332C317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6" t="1906" r="6516"/>
          <a:stretch/>
        </p:blipFill>
        <p:spPr>
          <a:xfrm>
            <a:off x="3349407" y="5127074"/>
            <a:ext cx="269952" cy="2690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A4E56A-E4EB-1C4B-A893-EC5A312A792E}"/>
              </a:ext>
            </a:extLst>
          </p:cNvPr>
          <p:cNvSpPr/>
          <p:nvPr/>
        </p:nvSpPr>
        <p:spPr>
          <a:xfrm>
            <a:off x="4269052" y="3564780"/>
            <a:ext cx="2825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https://carecenergy.org/</a:t>
            </a:r>
            <a:endParaRPr lang="en-PH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3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6B0F-A783-E34F-9079-61EDE361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Главные события</a:t>
            </a:r>
            <a:endParaRPr lang="en-US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AE4C7D0-2935-D945-97C3-057F25716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88" y="1699351"/>
            <a:ext cx="3943350" cy="2158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7F5ACC-41D8-A644-9971-8DF500FB71EF}"/>
              </a:ext>
            </a:extLst>
          </p:cNvPr>
          <p:cNvSpPr/>
          <p:nvPr/>
        </p:nvSpPr>
        <p:spPr>
          <a:xfrm>
            <a:off x="3775587" y="4100052"/>
            <a:ext cx="1032387" cy="324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041826AC-AE48-FA47-976C-576602F15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380" y="4792716"/>
            <a:ext cx="2980410" cy="11972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212BCA-27DF-F74D-85FE-7F8B62D0458C}"/>
              </a:ext>
            </a:extLst>
          </p:cNvPr>
          <p:cNvSpPr txBox="1"/>
          <p:nvPr/>
        </p:nvSpPr>
        <p:spPr>
          <a:xfrm>
            <a:off x="4124164" y="1855405"/>
            <a:ext cx="515243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Инвестиции в энергоэффективность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Декабрь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2021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г.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удаленное мероприятие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Тематические сессии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Конкуренция стартапов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Видеоролики на тему энергоэффективности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83A477-3EA0-DB4B-AF05-E7EA0D323C56}"/>
              </a:ext>
            </a:extLst>
          </p:cNvPr>
          <p:cNvSpPr txBox="1"/>
          <p:nvPr/>
        </p:nvSpPr>
        <p:spPr>
          <a:xfrm>
            <a:off x="341950" y="4424516"/>
            <a:ext cx="57850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Актуально до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2030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г.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время перемен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Март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2022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г.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удаленное мероприятие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Запуск первой программы «Женщины в энергетике»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Тематические сессии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Презентации сети «Женщины в энергетике»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Коучинг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7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D55E-D711-BB4D-804D-7C877CC65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Дорога до </a:t>
            </a:r>
            <a: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2030</a:t>
            </a:r>
            <a:r>
              <a:rPr lang="ru-RU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г.</a:t>
            </a:r>
            <a:endParaRPr lang="en-US" sz="48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357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08">
            <a:extLst>
              <a:ext uri="{FF2B5EF4-FFF2-40B4-BE49-F238E27FC236}">
                <a16:creationId xmlns:a16="http://schemas.microsoft.com/office/drawing/2014/main" id="{393BA612-C2F3-4342-9D90-61A9C6790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992" y="2355625"/>
            <a:ext cx="239035" cy="239035"/>
          </a:xfrm>
          <a:custGeom>
            <a:avLst/>
            <a:gdLst>
              <a:gd name="T0" fmla="*/ 255 w 511"/>
              <a:gd name="T1" fmla="*/ 0 h 510"/>
              <a:gd name="T2" fmla="*/ 255 w 511"/>
              <a:gd name="T3" fmla="*/ 0 h 510"/>
              <a:gd name="T4" fmla="*/ 510 w 511"/>
              <a:gd name="T5" fmla="*/ 255 h 510"/>
              <a:gd name="T6" fmla="*/ 510 w 511"/>
              <a:gd name="T7" fmla="*/ 255 h 510"/>
              <a:gd name="T8" fmla="*/ 255 w 511"/>
              <a:gd name="T9" fmla="*/ 509 h 510"/>
              <a:gd name="T10" fmla="*/ 255 w 511"/>
              <a:gd name="T11" fmla="*/ 509 h 510"/>
              <a:gd name="T12" fmla="*/ 0 w 511"/>
              <a:gd name="T13" fmla="*/ 255 h 510"/>
              <a:gd name="T14" fmla="*/ 0 w 511"/>
              <a:gd name="T15" fmla="*/ 255 h 510"/>
              <a:gd name="T16" fmla="*/ 255 w 511"/>
              <a:gd name="T17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" h="510">
                <a:moveTo>
                  <a:pt x="255" y="0"/>
                </a:moveTo>
                <a:lnTo>
                  <a:pt x="255" y="0"/>
                </a:lnTo>
                <a:cubicBezTo>
                  <a:pt x="396" y="0"/>
                  <a:pt x="510" y="114"/>
                  <a:pt x="510" y="255"/>
                </a:cubicBezTo>
                <a:lnTo>
                  <a:pt x="510" y="255"/>
                </a:lnTo>
                <a:cubicBezTo>
                  <a:pt x="510" y="395"/>
                  <a:pt x="396" y="509"/>
                  <a:pt x="255" y="509"/>
                </a:cubicBezTo>
                <a:lnTo>
                  <a:pt x="255" y="509"/>
                </a:lnTo>
                <a:cubicBezTo>
                  <a:pt x="114" y="509"/>
                  <a:pt x="0" y="395"/>
                  <a:pt x="0" y="255"/>
                </a:cubicBezTo>
                <a:lnTo>
                  <a:pt x="0" y="255"/>
                </a:lnTo>
                <a:cubicBezTo>
                  <a:pt x="0" y="114"/>
                  <a:pt x="114" y="0"/>
                  <a:pt x="255" y="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Freeform 209">
            <a:extLst>
              <a:ext uri="{FF2B5EF4-FFF2-40B4-BE49-F238E27FC236}">
                <a16:creationId xmlns:a16="http://schemas.microsoft.com/office/drawing/2014/main" id="{668720CE-5D33-C14F-AB3B-CCBDBD414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203" y="3438609"/>
            <a:ext cx="239035" cy="236973"/>
          </a:xfrm>
          <a:custGeom>
            <a:avLst/>
            <a:gdLst>
              <a:gd name="T0" fmla="*/ 255 w 511"/>
              <a:gd name="T1" fmla="*/ 0 h 509"/>
              <a:gd name="T2" fmla="*/ 255 w 511"/>
              <a:gd name="T3" fmla="*/ 0 h 509"/>
              <a:gd name="T4" fmla="*/ 510 w 511"/>
              <a:gd name="T5" fmla="*/ 254 h 509"/>
              <a:gd name="T6" fmla="*/ 510 w 511"/>
              <a:gd name="T7" fmla="*/ 254 h 509"/>
              <a:gd name="T8" fmla="*/ 255 w 511"/>
              <a:gd name="T9" fmla="*/ 508 h 509"/>
              <a:gd name="T10" fmla="*/ 255 w 511"/>
              <a:gd name="T11" fmla="*/ 508 h 509"/>
              <a:gd name="T12" fmla="*/ 0 w 511"/>
              <a:gd name="T13" fmla="*/ 254 h 509"/>
              <a:gd name="T14" fmla="*/ 0 w 511"/>
              <a:gd name="T15" fmla="*/ 254 h 509"/>
              <a:gd name="T16" fmla="*/ 255 w 511"/>
              <a:gd name="T17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" h="509">
                <a:moveTo>
                  <a:pt x="255" y="0"/>
                </a:moveTo>
                <a:lnTo>
                  <a:pt x="255" y="0"/>
                </a:lnTo>
                <a:cubicBezTo>
                  <a:pt x="396" y="0"/>
                  <a:pt x="510" y="114"/>
                  <a:pt x="510" y="254"/>
                </a:cubicBezTo>
                <a:lnTo>
                  <a:pt x="510" y="254"/>
                </a:lnTo>
                <a:cubicBezTo>
                  <a:pt x="510" y="394"/>
                  <a:pt x="396" y="508"/>
                  <a:pt x="255" y="508"/>
                </a:cubicBezTo>
                <a:lnTo>
                  <a:pt x="255" y="508"/>
                </a:lnTo>
                <a:cubicBezTo>
                  <a:pt x="115" y="508"/>
                  <a:pt x="0" y="394"/>
                  <a:pt x="0" y="254"/>
                </a:cubicBezTo>
                <a:lnTo>
                  <a:pt x="0" y="254"/>
                </a:lnTo>
                <a:cubicBezTo>
                  <a:pt x="0" y="114"/>
                  <a:pt x="115" y="0"/>
                  <a:pt x="25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" name="Freeform 210">
            <a:extLst>
              <a:ext uri="{FF2B5EF4-FFF2-40B4-BE49-F238E27FC236}">
                <a16:creationId xmlns:a16="http://schemas.microsoft.com/office/drawing/2014/main" id="{BB02AB50-D120-524F-A47B-BF454F3B9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515" y="4529228"/>
            <a:ext cx="239035" cy="239035"/>
          </a:xfrm>
          <a:custGeom>
            <a:avLst/>
            <a:gdLst>
              <a:gd name="T0" fmla="*/ 255 w 511"/>
              <a:gd name="T1" fmla="*/ 0 h 511"/>
              <a:gd name="T2" fmla="*/ 255 w 511"/>
              <a:gd name="T3" fmla="*/ 0 h 511"/>
              <a:gd name="T4" fmla="*/ 510 w 511"/>
              <a:gd name="T5" fmla="*/ 255 h 511"/>
              <a:gd name="T6" fmla="*/ 510 w 511"/>
              <a:gd name="T7" fmla="*/ 255 h 511"/>
              <a:gd name="T8" fmla="*/ 255 w 511"/>
              <a:gd name="T9" fmla="*/ 510 h 511"/>
              <a:gd name="T10" fmla="*/ 255 w 511"/>
              <a:gd name="T11" fmla="*/ 510 h 511"/>
              <a:gd name="T12" fmla="*/ 0 w 511"/>
              <a:gd name="T13" fmla="*/ 255 h 511"/>
              <a:gd name="T14" fmla="*/ 0 w 511"/>
              <a:gd name="T15" fmla="*/ 255 h 511"/>
              <a:gd name="T16" fmla="*/ 255 w 511"/>
              <a:gd name="T17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" h="511">
                <a:moveTo>
                  <a:pt x="255" y="0"/>
                </a:moveTo>
                <a:lnTo>
                  <a:pt x="255" y="0"/>
                </a:lnTo>
                <a:cubicBezTo>
                  <a:pt x="396" y="0"/>
                  <a:pt x="510" y="114"/>
                  <a:pt x="510" y="255"/>
                </a:cubicBezTo>
                <a:lnTo>
                  <a:pt x="510" y="255"/>
                </a:lnTo>
                <a:cubicBezTo>
                  <a:pt x="510" y="395"/>
                  <a:pt x="396" y="510"/>
                  <a:pt x="255" y="510"/>
                </a:cubicBezTo>
                <a:lnTo>
                  <a:pt x="255" y="510"/>
                </a:lnTo>
                <a:cubicBezTo>
                  <a:pt x="115" y="510"/>
                  <a:pt x="0" y="395"/>
                  <a:pt x="0" y="255"/>
                </a:cubicBezTo>
                <a:lnTo>
                  <a:pt x="0" y="255"/>
                </a:lnTo>
                <a:cubicBezTo>
                  <a:pt x="0" y="114"/>
                  <a:pt x="115" y="0"/>
                  <a:pt x="255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FB9C6-EA64-584D-BED4-2D8F5E4DD5FE}"/>
              </a:ext>
            </a:extLst>
          </p:cNvPr>
          <p:cNvSpPr txBox="1"/>
          <p:nvPr/>
        </p:nvSpPr>
        <p:spPr>
          <a:xfrm>
            <a:off x="4549333" y="2352551"/>
            <a:ext cx="3852998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44546A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КУДА МЫ ХОТИМ ПРИЙТИ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DE782-041D-5640-93A7-BF0666E07891}"/>
              </a:ext>
            </a:extLst>
          </p:cNvPr>
          <p:cNvSpPr txBox="1"/>
          <p:nvPr/>
        </p:nvSpPr>
        <p:spPr>
          <a:xfrm>
            <a:off x="4549333" y="2660327"/>
            <a:ext cx="426532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ЭНЕРГЕТИЧЕСКАЯ СТРАТЕГИЯ ЦАРЭС 2030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61C32C-117D-F544-B77E-4D01420A2035}"/>
              </a:ext>
            </a:extLst>
          </p:cNvPr>
          <p:cNvSpPr txBox="1"/>
          <p:nvPr/>
        </p:nvSpPr>
        <p:spPr>
          <a:xfrm>
            <a:off x="4549333" y="3736008"/>
            <a:ext cx="426532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ПЛАН РАБОТЫ ККЭС НА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2020-2022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1ACC74-3B25-2D4E-8FA0-302A2529C736}"/>
              </a:ext>
            </a:extLst>
          </p:cNvPr>
          <p:cNvSpPr txBox="1"/>
          <p:nvPr/>
        </p:nvSpPr>
        <p:spPr>
          <a:xfrm>
            <a:off x="4601452" y="4810071"/>
            <a:ext cx="343728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РЕЗУЛЬТАТЫ ККЭС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60AE0C-1AF0-2146-AE4E-C763FBC8FD83}"/>
              </a:ext>
            </a:extLst>
          </p:cNvPr>
          <p:cNvSpPr txBox="1">
            <a:spLocks/>
          </p:cNvSpPr>
          <p:nvPr/>
        </p:nvSpPr>
        <p:spPr>
          <a:xfrm>
            <a:off x="353937" y="586596"/>
            <a:ext cx="8436126" cy="1381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43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Превращение видения в действия</a:t>
            </a:r>
            <a:endParaRPr lang="en-US" sz="43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17" name="Bildplatzhalter 3">
            <a:extLst>
              <a:ext uri="{FF2B5EF4-FFF2-40B4-BE49-F238E27FC236}">
                <a16:creationId xmlns:a16="http://schemas.microsoft.com/office/drawing/2014/main" id="{355AE3CB-6327-4A4A-9AAC-BAECD22F3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" t="1873" r="-4" b="11808"/>
          <a:stretch/>
        </p:blipFill>
        <p:spPr>
          <a:xfrm>
            <a:off x="353937" y="1857018"/>
            <a:ext cx="3535843" cy="3998742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CE7BF6-9636-D74A-AFF8-EA2E6AA5E4AE}"/>
              </a:ext>
            </a:extLst>
          </p:cNvPr>
          <p:cNvSpPr txBox="1"/>
          <p:nvPr/>
        </p:nvSpPr>
        <p:spPr>
          <a:xfrm>
            <a:off x="4549333" y="3386560"/>
            <a:ext cx="534703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44546A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КАКИМ ОБРАЗОМ МЫ ТУДА ПРИДЕМ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BEF822-A12D-4E4E-B87E-184C24B7F609}"/>
              </a:ext>
            </a:extLst>
          </p:cNvPr>
          <p:cNvSpPr txBox="1"/>
          <p:nvPr/>
        </p:nvSpPr>
        <p:spPr>
          <a:xfrm>
            <a:off x="4601452" y="4471517"/>
            <a:ext cx="3899631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endParaRPr lang="en-US" sz="16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1EFAC15-0539-6046-98C9-36D385A6874F}"/>
              </a:ext>
            </a:extLst>
          </p:cNvPr>
          <p:cNvSpPr>
            <a:spLocks noChangeArrowheads="1"/>
          </p:cNvSpPr>
          <p:nvPr/>
        </p:nvSpPr>
        <p:spPr bwMode="auto">
          <a:xfrm rot="20436682">
            <a:off x="639324" y="4305804"/>
            <a:ext cx="7614363" cy="8222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870167F3-97BE-C24E-9415-760B527C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92" y="3294100"/>
            <a:ext cx="1934705" cy="2213131"/>
          </a:xfrm>
          <a:custGeom>
            <a:avLst/>
            <a:gdLst>
              <a:gd name="T0" fmla="*/ 736 w 4141"/>
              <a:gd name="T1" fmla="*/ 736 h 4737"/>
              <a:gd name="T2" fmla="*/ 736 w 4141"/>
              <a:gd name="T3" fmla="*/ 736 h 4737"/>
              <a:gd name="T4" fmla="*/ 3404 w 4141"/>
              <a:gd name="T5" fmla="*/ 736 h 4737"/>
              <a:gd name="T6" fmla="*/ 3404 w 4141"/>
              <a:gd name="T7" fmla="*/ 736 h 4737"/>
              <a:gd name="T8" fmla="*/ 3404 w 4141"/>
              <a:gd name="T9" fmla="*/ 3402 h 4737"/>
              <a:gd name="T10" fmla="*/ 2070 w 4141"/>
              <a:gd name="T11" fmla="*/ 4736 h 4737"/>
              <a:gd name="T12" fmla="*/ 736 w 4141"/>
              <a:gd name="T13" fmla="*/ 3402 h 4737"/>
              <a:gd name="T14" fmla="*/ 736 w 4141"/>
              <a:gd name="T15" fmla="*/ 3402 h 4737"/>
              <a:gd name="T16" fmla="*/ 736 w 4141"/>
              <a:gd name="T17" fmla="*/ 736 h 4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1" h="4737">
                <a:moveTo>
                  <a:pt x="736" y="736"/>
                </a:moveTo>
                <a:lnTo>
                  <a:pt x="736" y="736"/>
                </a:lnTo>
                <a:cubicBezTo>
                  <a:pt x="1473" y="0"/>
                  <a:pt x="2667" y="0"/>
                  <a:pt x="3404" y="736"/>
                </a:cubicBezTo>
                <a:lnTo>
                  <a:pt x="3404" y="736"/>
                </a:lnTo>
                <a:cubicBezTo>
                  <a:pt x="4140" y="1472"/>
                  <a:pt x="4140" y="2666"/>
                  <a:pt x="3404" y="3402"/>
                </a:cubicBezTo>
                <a:lnTo>
                  <a:pt x="2070" y="4736"/>
                </a:lnTo>
                <a:lnTo>
                  <a:pt x="736" y="3402"/>
                </a:lnTo>
                <a:lnTo>
                  <a:pt x="736" y="3402"/>
                </a:lnTo>
                <a:cubicBezTo>
                  <a:pt x="0" y="2666"/>
                  <a:pt x="0" y="1472"/>
                  <a:pt x="736" y="73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Freeform 70">
            <a:extLst>
              <a:ext uri="{FF2B5EF4-FFF2-40B4-BE49-F238E27FC236}">
                <a16:creationId xmlns:a16="http://schemas.microsoft.com/office/drawing/2014/main" id="{C7418FC1-7A9C-5149-8B7B-38C9D88AE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842" y="2162592"/>
            <a:ext cx="1411365" cy="1615544"/>
          </a:xfrm>
          <a:custGeom>
            <a:avLst/>
            <a:gdLst>
              <a:gd name="T0" fmla="*/ 537 w 3021"/>
              <a:gd name="T1" fmla="*/ 537 h 3457"/>
              <a:gd name="T2" fmla="*/ 537 w 3021"/>
              <a:gd name="T3" fmla="*/ 537 h 3457"/>
              <a:gd name="T4" fmla="*/ 2483 w 3021"/>
              <a:gd name="T5" fmla="*/ 537 h 3457"/>
              <a:gd name="T6" fmla="*/ 2483 w 3021"/>
              <a:gd name="T7" fmla="*/ 537 h 3457"/>
              <a:gd name="T8" fmla="*/ 2483 w 3021"/>
              <a:gd name="T9" fmla="*/ 2483 h 3457"/>
              <a:gd name="T10" fmla="*/ 1510 w 3021"/>
              <a:gd name="T11" fmla="*/ 3456 h 3457"/>
              <a:gd name="T12" fmla="*/ 537 w 3021"/>
              <a:gd name="T13" fmla="*/ 2483 h 3457"/>
              <a:gd name="T14" fmla="*/ 537 w 3021"/>
              <a:gd name="T15" fmla="*/ 2483 h 3457"/>
              <a:gd name="T16" fmla="*/ 537 w 3021"/>
              <a:gd name="T17" fmla="*/ 537 h 3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1" h="3457">
                <a:moveTo>
                  <a:pt x="537" y="537"/>
                </a:moveTo>
                <a:lnTo>
                  <a:pt x="537" y="537"/>
                </a:lnTo>
                <a:cubicBezTo>
                  <a:pt x="1074" y="0"/>
                  <a:pt x="1946" y="0"/>
                  <a:pt x="2483" y="537"/>
                </a:cubicBezTo>
                <a:lnTo>
                  <a:pt x="2483" y="537"/>
                </a:lnTo>
                <a:cubicBezTo>
                  <a:pt x="3020" y="1074"/>
                  <a:pt x="3020" y="1946"/>
                  <a:pt x="2483" y="2483"/>
                </a:cubicBezTo>
                <a:lnTo>
                  <a:pt x="1510" y="3456"/>
                </a:lnTo>
                <a:lnTo>
                  <a:pt x="537" y="2483"/>
                </a:lnTo>
                <a:lnTo>
                  <a:pt x="537" y="2483"/>
                </a:lnTo>
                <a:cubicBezTo>
                  <a:pt x="0" y="1946"/>
                  <a:pt x="0" y="1074"/>
                  <a:pt x="537" y="53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A80A6135-BEE4-9544-9BE3-0D1629CF9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422" y="1951322"/>
            <a:ext cx="1203266" cy="1376509"/>
          </a:xfrm>
          <a:custGeom>
            <a:avLst/>
            <a:gdLst>
              <a:gd name="T0" fmla="*/ 457 w 2574"/>
              <a:gd name="T1" fmla="*/ 459 h 2946"/>
              <a:gd name="T2" fmla="*/ 457 w 2574"/>
              <a:gd name="T3" fmla="*/ 459 h 2946"/>
              <a:gd name="T4" fmla="*/ 2115 w 2574"/>
              <a:gd name="T5" fmla="*/ 459 h 2946"/>
              <a:gd name="T6" fmla="*/ 2115 w 2574"/>
              <a:gd name="T7" fmla="*/ 459 h 2946"/>
              <a:gd name="T8" fmla="*/ 2115 w 2574"/>
              <a:gd name="T9" fmla="*/ 2117 h 2946"/>
              <a:gd name="T10" fmla="*/ 1286 w 2574"/>
              <a:gd name="T11" fmla="*/ 2945 h 2946"/>
              <a:gd name="T12" fmla="*/ 457 w 2574"/>
              <a:gd name="T13" fmla="*/ 2117 h 2946"/>
              <a:gd name="T14" fmla="*/ 457 w 2574"/>
              <a:gd name="T15" fmla="*/ 2117 h 2946"/>
              <a:gd name="T16" fmla="*/ 457 w 2574"/>
              <a:gd name="T17" fmla="*/ 459 h 2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4" h="2946">
                <a:moveTo>
                  <a:pt x="457" y="459"/>
                </a:moveTo>
                <a:lnTo>
                  <a:pt x="457" y="459"/>
                </a:lnTo>
                <a:cubicBezTo>
                  <a:pt x="915" y="0"/>
                  <a:pt x="1657" y="0"/>
                  <a:pt x="2115" y="459"/>
                </a:cubicBezTo>
                <a:lnTo>
                  <a:pt x="2115" y="459"/>
                </a:lnTo>
                <a:cubicBezTo>
                  <a:pt x="2573" y="916"/>
                  <a:pt x="2573" y="1659"/>
                  <a:pt x="2115" y="2117"/>
                </a:cubicBezTo>
                <a:lnTo>
                  <a:pt x="1286" y="2945"/>
                </a:lnTo>
                <a:lnTo>
                  <a:pt x="457" y="2117"/>
                </a:lnTo>
                <a:lnTo>
                  <a:pt x="457" y="2117"/>
                </a:lnTo>
                <a:cubicBezTo>
                  <a:pt x="0" y="1659"/>
                  <a:pt x="0" y="916"/>
                  <a:pt x="457" y="459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Freeform 138">
            <a:extLst>
              <a:ext uri="{FF2B5EF4-FFF2-40B4-BE49-F238E27FC236}">
                <a16:creationId xmlns:a16="http://schemas.microsoft.com/office/drawing/2014/main" id="{E402D740-F5D4-CF48-ACB3-0C45FC215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11" y="2784019"/>
            <a:ext cx="1829624" cy="2093613"/>
          </a:xfrm>
          <a:custGeom>
            <a:avLst/>
            <a:gdLst>
              <a:gd name="T0" fmla="*/ 697 w 3917"/>
              <a:gd name="T1" fmla="*/ 696 h 4480"/>
              <a:gd name="T2" fmla="*/ 697 w 3917"/>
              <a:gd name="T3" fmla="*/ 696 h 4480"/>
              <a:gd name="T4" fmla="*/ 3219 w 3917"/>
              <a:gd name="T5" fmla="*/ 696 h 4480"/>
              <a:gd name="T6" fmla="*/ 3219 w 3917"/>
              <a:gd name="T7" fmla="*/ 696 h 4480"/>
              <a:gd name="T8" fmla="*/ 3219 w 3917"/>
              <a:gd name="T9" fmla="*/ 3218 h 4480"/>
              <a:gd name="T10" fmla="*/ 1958 w 3917"/>
              <a:gd name="T11" fmla="*/ 4479 h 4480"/>
              <a:gd name="T12" fmla="*/ 697 w 3917"/>
              <a:gd name="T13" fmla="*/ 3218 h 4480"/>
              <a:gd name="T14" fmla="*/ 697 w 3917"/>
              <a:gd name="T15" fmla="*/ 3218 h 4480"/>
              <a:gd name="T16" fmla="*/ 697 w 3917"/>
              <a:gd name="T17" fmla="*/ 696 h 4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17" h="4480">
                <a:moveTo>
                  <a:pt x="697" y="696"/>
                </a:moveTo>
                <a:lnTo>
                  <a:pt x="697" y="696"/>
                </a:lnTo>
                <a:cubicBezTo>
                  <a:pt x="1393" y="0"/>
                  <a:pt x="2522" y="0"/>
                  <a:pt x="3219" y="696"/>
                </a:cubicBezTo>
                <a:lnTo>
                  <a:pt x="3219" y="696"/>
                </a:lnTo>
                <a:cubicBezTo>
                  <a:pt x="3916" y="1392"/>
                  <a:pt x="3916" y="2522"/>
                  <a:pt x="3219" y="3218"/>
                </a:cubicBezTo>
                <a:lnTo>
                  <a:pt x="1958" y="4479"/>
                </a:lnTo>
                <a:lnTo>
                  <a:pt x="697" y="3218"/>
                </a:lnTo>
                <a:lnTo>
                  <a:pt x="697" y="3218"/>
                </a:lnTo>
                <a:cubicBezTo>
                  <a:pt x="0" y="2522"/>
                  <a:pt x="0" y="1392"/>
                  <a:pt x="697" y="69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205">
            <a:extLst>
              <a:ext uri="{FF2B5EF4-FFF2-40B4-BE49-F238E27FC236}">
                <a16:creationId xmlns:a16="http://schemas.microsoft.com/office/drawing/2014/main" id="{D1AD627E-3A35-A441-BF06-8C98E714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376" y="2386240"/>
            <a:ext cx="1673035" cy="1914338"/>
          </a:xfrm>
          <a:custGeom>
            <a:avLst/>
            <a:gdLst>
              <a:gd name="T0" fmla="*/ 637 w 3581"/>
              <a:gd name="T1" fmla="*/ 636 h 4096"/>
              <a:gd name="T2" fmla="*/ 637 w 3581"/>
              <a:gd name="T3" fmla="*/ 636 h 4096"/>
              <a:gd name="T4" fmla="*/ 2943 w 3581"/>
              <a:gd name="T5" fmla="*/ 636 h 4096"/>
              <a:gd name="T6" fmla="*/ 2943 w 3581"/>
              <a:gd name="T7" fmla="*/ 636 h 4096"/>
              <a:gd name="T8" fmla="*/ 2943 w 3581"/>
              <a:gd name="T9" fmla="*/ 2942 h 4096"/>
              <a:gd name="T10" fmla="*/ 1790 w 3581"/>
              <a:gd name="T11" fmla="*/ 4095 h 4096"/>
              <a:gd name="T12" fmla="*/ 637 w 3581"/>
              <a:gd name="T13" fmla="*/ 2942 h 4096"/>
              <a:gd name="T14" fmla="*/ 637 w 3581"/>
              <a:gd name="T15" fmla="*/ 2942 h 4096"/>
              <a:gd name="T16" fmla="*/ 637 w 3581"/>
              <a:gd name="T17" fmla="*/ 636 h 4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1" h="4096">
                <a:moveTo>
                  <a:pt x="637" y="636"/>
                </a:moveTo>
                <a:lnTo>
                  <a:pt x="637" y="636"/>
                </a:lnTo>
                <a:cubicBezTo>
                  <a:pt x="1273" y="0"/>
                  <a:pt x="2306" y="0"/>
                  <a:pt x="2943" y="636"/>
                </a:cubicBezTo>
                <a:lnTo>
                  <a:pt x="2943" y="636"/>
                </a:lnTo>
                <a:cubicBezTo>
                  <a:pt x="3580" y="1274"/>
                  <a:pt x="3580" y="2306"/>
                  <a:pt x="2943" y="2942"/>
                </a:cubicBezTo>
                <a:lnTo>
                  <a:pt x="1790" y="4095"/>
                </a:lnTo>
                <a:lnTo>
                  <a:pt x="637" y="2942"/>
                </a:lnTo>
                <a:lnTo>
                  <a:pt x="637" y="2942"/>
                </a:lnTo>
                <a:cubicBezTo>
                  <a:pt x="0" y="2306"/>
                  <a:pt x="0" y="1274"/>
                  <a:pt x="637" y="6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49" dirty="0"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EC5084-DAF4-6247-9E48-3E52D041DB22}"/>
              </a:ext>
            </a:extLst>
          </p:cNvPr>
          <p:cNvSpPr txBox="1"/>
          <p:nvPr/>
        </p:nvSpPr>
        <p:spPr>
          <a:xfrm>
            <a:off x="393117" y="4192855"/>
            <a:ext cx="1521570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685846"/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ВИДЕНИЕ</a:t>
            </a:r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265101-1E42-F54B-9AF2-C3A9E9C41DB6}"/>
              </a:ext>
            </a:extLst>
          </p:cNvPr>
          <p:cNvSpPr/>
          <p:nvPr/>
        </p:nvSpPr>
        <p:spPr>
          <a:xfrm>
            <a:off x="8309331" y="342192"/>
            <a:ext cx="303727" cy="308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6543233-C737-B040-8949-862F68C5B4B2}"/>
              </a:ext>
            </a:extLst>
          </p:cNvPr>
          <p:cNvSpPr txBox="1">
            <a:spLocks/>
          </p:cNvSpPr>
          <p:nvPr/>
        </p:nvSpPr>
        <p:spPr>
          <a:xfrm>
            <a:off x="574494" y="599717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51" b="1" i="0" kern="1200">
                <a:solidFill>
                  <a:schemeClr val="tx2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r>
              <a:rPr lang="ru-RU" sz="4300" b="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Путь</a:t>
            </a:r>
            <a:endParaRPr lang="en-PH" sz="4300" b="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61E8B7-0ABA-A141-A9D1-EFCB02007EDD}"/>
              </a:ext>
            </a:extLst>
          </p:cNvPr>
          <p:cNvSpPr txBox="1"/>
          <p:nvPr/>
        </p:nvSpPr>
        <p:spPr>
          <a:xfrm>
            <a:off x="2478112" y="3587313"/>
            <a:ext cx="92044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685846"/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ПЛАН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D22FE2-074A-3C43-AB56-2E0376821D2C}"/>
              </a:ext>
            </a:extLst>
          </p:cNvPr>
          <p:cNvSpPr txBox="1"/>
          <p:nvPr/>
        </p:nvSpPr>
        <p:spPr>
          <a:xfrm>
            <a:off x="3767889" y="3028890"/>
            <a:ext cx="163801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685846"/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РЕЗУЛЬТАТ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0C2963-AC45-4843-9EDD-BCE62EBE7A23}"/>
              </a:ext>
            </a:extLst>
          </p:cNvPr>
          <p:cNvSpPr txBox="1"/>
          <p:nvPr/>
        </p:nvSpPr>
        <p:spPr>
          <a:xfrm>
            <a:off x="5348117" y="2721114"/>
            <a:ext cx="1491499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685846"/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РЕЗУЛЬТАТ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4972FD-0F9B-D349-A177-C31F9614EA40}"/>
              </a:ext>
            </a:extLst>
          </p:cNvPr>
          <p:cNvSpPr txBox="1"/>
          <p:nvPr/>
        </p:nvSpPr>
        <p:spPr>
          <a:xfrm>
            <a:off x="6755399" y="2438431"/>
            <a:ext cx="1201804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685846"/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РЕЗУЛЬТАТ</a:t>
            </a: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A0B04A-1982-E649-A3CD-11037A6D88EE}"/>
              </a:ext>
            </a:extLst>
          </p:cNvPr>
          <p:cNvSpPr txBox="1"/>
          <p:nvPr/>
        </p:nvSpPr>
        <p:spPr>
          <a:xfrm>
            <a:off x="8095369" y="2354710"/>
            <a:ext cx="96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Цель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3E7C2-C0D5-0545-84BC-041FBFCA2315}"/>
              </a:ext>
            </a:extLst>
          </p:cNvPr>
          <p:cNvSpPr txBox="1"/>
          <p:nvPr/>
        </p:nvSpPr>
        <p:spPr>
          <a:xfrm rot="20564860">
            <a:off x="1103100" y="552624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2019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462B21-B232-3348-BF8D-D088DE2624BD}"/>
              </a:ext>
            </a:extLst>
          </p:cNvPr>
          <p:cNvSpPr txBox="1"/>
          <p:nvPr/>
        </p:nvSpPr>
        <p:spPr>
          <a:xfrm rot="20518652">
            <a:off x="2889349" y="501019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804500-2C34-DE4E-B1A2-D4D0E4D3A8F3}"/>
              </a:ext>
            </a:extLst>
          </p:cNvPr>
          <p:cNvSpPr txBox="1"/>
          <p:nvPr/>
        </p:nvSpPr>
        <p:spPr>
          <a:xfrm rot="20425200">
            <a:off x="4491970" y="44454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5A5FFA-8901-4546-9F30-99BB71AFC288}"/>
              </a:ext>
            </a:extLst>
          </p:cNvPr>
          <p:cNvSpPr txBox="1"/>
          <p:nvPr/>
        </p:nvSpPr>
        <p:spPr>
          <a:xfrm rot="20430011">
            <a:off x="6041038" y="3818752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2023-2030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4C0709-E6EB-6D4D-BA99-312B1564A12B}"/>
              </a:ext>
            </a:extLst>
          </p:cNvPr>
          <p:cNvCxnSpPr>
            <a:cxnSpLocks/>
          </p:cNvCxnSpPr>
          <p:nvPr/>
        </p:nvCxnSpPr>
        <p:spPr>
          <a:xfrm flipV="1">
            <a:off x="5667863" y="4005114"/>
            <a:ext cx="2668433" cy="100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D1C929-4C05-8A41-9FA6-D41643C6D4F7}"/>
              </a:ext>
            </a:extLst>
          </p:cNvPr>
          <p:cNvSpPr txBox="1"/>
          <p:nvPr/>
        </p:nvSpPr>
        <p:spPr>
          <a:xfrm rot="20430011">
            <a:off x="6584283" y="4411045"/>
            <a:ext cx="1618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Будущее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451374-6686-1444-9427-70A9CDDE7BF7}"/>
              </a:ext>
            </a:extLst>
          </p:cNvPr>
          <p:cNvCxnSpPr>
            <a:cxnSpLocks/>
          </p:cNvCxnSpPr>
          <p:nvPr/>
        </p:nvCxnSpPr>
        <p:spPr>
          <a:xfrm>
            <a:off x="5396666" y="1357755"/>
            <a:ext cx="16384" cy="454866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C9FFFB7-F9AA-5341-8EC1-39D27C87D153}"/>
              </a:ext>
            </a:extLst>
          </p:cNvPr>
          <p:cNvCxnSpPr>
            <a:cxnSpLocks/>
          </p:cNvCxnSpPr>
          <p:nvPr/>
        </p:nvCxnSpPr>
        <p:spPr>
          <a:xfrm flipH="1" flipV="1">
            <a:off x="7484870" y="1656532"/>
            <a:ext cx="609423" cy="454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39A62B5-93CF-E544-88C0-718E4E60504F}"/>
              </a:ext>
            </a:extLst>
          </p:cNvPr>
          <p:cNvCxnSpPr>
            <a:cxnSpLocks/>
          </p:cNvCxnSpPr>
          <p:nvPr/>
        </p:nvCxnSpPr>
        <p:spPr>
          <a:xfrm flipH="1" flipV="1">
            <a:off x="7971383" y="769246"/>
            <a:ext cx="492490" cy="134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BF61B5-951E-DA42-8D8A-DD00B6EA1136}"/>
              </a:ext>
            </a:extLst>
          </p:cNvPr>
          <p:cNvCxnSpPr>
            <a:cxnSpLocks/>
          </p:cNvCxnSpPr>
          <p:nvPr/>
        </p:nvCxnSpPr>
        <p:spPr>
          <a:xfrm flipV="1">
            <a:off x="8569506" y="1357755"/>
            <a:ext cx="312587" cy="76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6DCBFC8-DC6D-A44C-A7C3-15F8B79AA6E6}"/>
              </a:ext>
            </a:extLst>
          </p:cNvPr>
          <p:cNvSpPr txBox="1"/>
          <p:nvPr/>
        </p:nvSpPr>
        <p:spPr>
          <a:xfrm>
            <a:off x="6311656" y="1271671"/>
            <a:ext cx="1097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надежность</a:t>
            </a:r>
            <a:endParaRPr lang="en-US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D1E861-C4C3-E143-9920-FEA6BAA1B760}"/>
              </a:ext>
            </a:extLst>
          </p:cNvPr>
          <p:cNvSpPr txBox="1"/>
          <p:nvPr/>
        </p:nvSpPr>
        <p:spPr>
          <a:xfrm>
            <a:off x="6669603" y="950346"/>
            <a:ext cx="11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устойчивость</a:t>
            </a:r>
            <a:endParaRPr lang="en-US" sz="1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4A03E3-1951-D849-A0E8-50AC886EA0B2}"/>
              </a:ext>
            </a:extLst>
          </p:cNvPr>
          <p:cNvSpPr txBox="1"/>
          <p:nvPr/>
        </p:nvSpPr>
        <p:spPr>
          <a:xfrm>
            <a:off x="6449813" y="481480"/>
            <a:ext cx="256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борьба с изменением</a:t>
            </a:r>
            <a:r>
              <a:rPr lang="en-US" sz="1400" dirty="0"/>
              <a:t> </a:t>
            </a:r>
            <a:r>
              <a:rPr lang="ru-RU" sz="1400" dirty="0"/>
              <a:t>климата</a:t>
            </a:r>
            <a:endParaRPr lang="en-US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CD96EB-5396-0944-8340-CA998165D1A6}"/>
              </a:ext>
            </a:extLst>
          </p:cNvPr>
          <p:cNvSpPr txBox="1"/>
          <p:nvPr/>
        </p:nvSpPr>
        <p:spPr>
          <a:xfrm>
            <a:off x="8304041" y="931154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реформы</a:t>
            </a:r>
            <a:endParaRPr lang="en-US" sz="1400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4191B7F-07DB-DE48-8F0F-8E70D068FDE4}"/>
              </a:ext>
            </a:extLst>
          </p:cNvPr>
          <p:cNvCxnSpPr>
            <a:cxnSpLocks/>
          </p:cNvCxnSpPr>
          <p:nvPr/>
        </p:nvCxnSpPr>
        <p:spPr>
          <a:xfrm flipH="1" flipV="1">
            <a:off x="7842398" y="1306040"/>
            <a:ext cx="382445" cy="760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1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FACAD25-0E6A-2141-8578-596ACF65A213}"/>
              </a:ext>
            </a:extLst>
          </p:cNvPr>
          <p:cNvSpPr txBox="1">
            <a:spLocks/>
          </p:cNvSpPr>
          <p:nvPr/>
        </p:nvSpPr>
        <p:spPr>
          <a:xfrm>
            <a:off x="551309" y="-307415"/>
            <a:ext cx="8041381" cy="131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Стратегические приоритеты на </a:t>
            </a:r>
            <a:r>
              <a:rPr lang="en-US" sz="3600" b="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2030</a:t>
            </a:r>
            <a:r>
              <a:rPr lang="ru-RU" sz="3600" b="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г.</a:t>
            </a:r>
            <a:endParaRPr lang="en-US" sz="3600" b="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ECEF98F-8EE6-AC4E-8C79-CA0685E7C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690060"/>
              </p:ext>
            </p:extLst>
          </p:nvPr>
        </p:nvGraphicFramePr>
        <p:xfrm>
          <a:off x="278224" y="1361145"/>
          <a:ext cx="8020159" cy="51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1291B06-D8EE-1047-A157-B8B98ED362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99" t="11104" r="8210" b="9802"/>
          <a:stretch/>
        </p:blipFill>
        <p:spPr>
          <a:xfrm>
            <a:off x="7857451" y="1667558"/>
            <a:ext cx="704887" cy="698782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FEE413B-7758-8043-95E6-16F1F2B0C0C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216" t="18183" r="13092" b="12997"/>
          <a:stretch/>
        </p:blipFill>
        <p:spPr>
          <a:xfrm>
            <a:off x="7887802" y="2419286"/>
            <a:ext cx="701616" cy="691892"/>
          </a:xfrm>
          <a:prstGeom prst="rect">
            <a:avLst/>
          </a:prstGeom>
        </p:spPr>
      </p:pic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4C1B605-629E-4A46-865A-B5E1D035484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047" t="8383" r="14652" b="14811"/>
          <a:stretch/>
        </p:blipFill>
        <p:spPr>
          <a:xfrm>
            <a:off x="7874683" y="3145899"/>
            <a:ext cx="714735" cy="70199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8D1522E-1064-944D-8835-547AAA4F52C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555" t="5786" r="5067" b="5708"/>
          <a:stretch/>
        </p:blipFill>
        <p:spPr>
          <a:xfrm>
            <a:off x="7929336" y="5482136"/>
            <a:ext cx="708812" cy="70199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8D3060-26C2-8D4B-B706-0B32D7CD596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030" t="8375" r="9310" b="7605"/>
          <a:stretch/>
        </p:blipFill>
        <p:spPr>
          <a:xfrm>
            <a:off x="7887802" y="4700823"/>
            <a:ext cx="736293" cy="729213"/>
          </a:xfrm>
          <a:prstGeom prst="rect">
            <a:avLst/>
          </a:prstGeom>
        </p:spPr>
      </p:pic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A94EB46F-D659-A743-BE81-6F1D8BAA847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54" t="6995" r="7063" b="10335"/>
          <a:stretch/>
        </p:blipFill>
        <p:spPr>
          <a:xfrm>
            <a:off x="7887802" y="3929551"/>
            <a:ext cx="736293" cy="7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D55E-D711-BB4D-804D-7C877CC6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7047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Наши достижения</a:t>
            </a:r>
            <a:b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endParaRPr lang="en-US" sz="48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782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ECF5-8828-6A44-A583-20F5B8B65179}"/>
              </a:ext>
            </a:extLst>
          </p:cNvPr>
          <p:cNvSpPr txBox="1">
            <a:spLocks/>
          </p:cNvSpPr>
          <p:nvPr/>
        </p:nvSpPr>
        <p:spPr>
          <a:xfrm>
            <a:off x="628650" y="835442"/>
            <a:ext cx="7886700" cy="8469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План работы ККЭС на 2</a:t>
            </a:r>
            <a:r>
              <a:rPr lang="en-US" sz="4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020-2022</a:t>
            </a:r>
            <a:r>
              <a:rPr lang="ru-RU" sz="4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гг.</a:t>
            </a:r>
            <a:endParaRPr lang="en-US" sz="4000" dirty="0">
              <a:solidFill>
                <a:srgbClr val="007DB7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41629BE-BE75-8E41-8C55-52C8C4C4D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9" t="11104" r="8210" b="9802"/>
          <a:stretch/>
        </p:blipFill>
        <p:spPr>
          <a:xfrm>
            <a:off x="576241" y="2199482"/>
            <a:ext cx="856870" cy="849449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50AE3CB-2DCA-E547-BD54-ABCCD3BC8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6" t="18183" r="13092" b="12997"/>
          <a:stretch/>
        </p:blipFill>
        <p:spPr>
          <a:xfrm>
            <a:off x="576241" y="3599351"/>
            <a:ext cx="818161" cy="806823"/>
          </a:xfrm>
          <a:prstGeom prst="rect">
            <a:avLst/>
          </a:prstGeom>
        </p:spPr>
      </p:pic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93107CA-E2F9-964E-AD53-1ED7AC1D9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47" t="8383" r="14652" b="14811"/>
          <a:stretch/>
        </p:blipFill>
        <p:spPr>
          <a:xfrm>
            <a:off x="576416" y="4989717"/>
            <a:ext cx="817986" cy="8034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E7B667-B0FE-A64A-B1D3-22487E44CC39}"/>
              </a:ext>
            </a:extLst>
          </p:cNvPr>
          <p:cNvSpPr/>
          <p:nvPr/>
        </p:nvSpPr>
        <p:spPr>
          <a:xfrm>
            <a:off x="1349350" y="4923239"/>
            <a:ext cx="2777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«Зеленая» энергия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9C7C4E-DB61-F746-81D2-90018262D707}"/>
              </a:ext>
            </a:extLst>
          </p:cNvPr>
          <p:cNvSpPr txBox="1"/>
          <p:nvPr/>
        </p:nvSpPr>
        <p:spPr>
          <a:xfrm>
            <a:off x="1433110" y="2108142"/>
            <a:ext cx="454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Энергетическая безопасность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E430A9-D434-9147-968A-E975AEE0531B}"/>
              </a:ext>
            </a:extLst>
          </p:cNvPr>
          <p:cNvSpPr/>
          <p:nvPr/>
        </p:nvSpPr>
        <p:spPr>
          <a:xfrm>
            <a:off x="1340967" y="3527993"/>
            <a:ext cx="3977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Отраслевые реформы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6EDB6D-53D5-C746-B79E-5E33F01E67C7}"/>
              </a:ext>
            </a:extLst>
          </p:cNvPr>
          <p:cNvSpPr/>
          <p:nvPr/>
        </p:nvSpPr>
        <p:spPr>
          <a:xfrm>
            <a:off x="1433111" y="2436215"/>
            <a:ext cx="6367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Разработка концепции Региональной ассоциации предприятий электропередачи</a:t>
            </a:r>
            <a:endParaRPr lang="en-US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FC9609-E405-494F-BA12-7E91A515215B}"/>
              </a:ext>
            </a:extLst>
          </p:cNvPr>
          <p:cNvSpPr/>
          <p:nvPr/>
        </p:nvSpPr>
        <p:spPr>
          <a:xfrm>
            <a:off x="1394402" y="3845102"/>
            <a:ext cx="5060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Разработка онлайн Атласа реформ в энергетическом секторе региона ЦАРЭС</a:t>
            </a:r>
            <a:endParaRPr lang="en-US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F0038D-8286-A24C-B18D-21F6A8164504}"/>
              </a:ext>
            </a:extLst>
          </p:cNvPr>
          <p:cNvSpPr/>
          <p:nvPr/>
        </p:nvSpPr>
        <p:spPr>
          <a:xfrm>
            <a:off x="1464324" y="5241001"/>
            <a:ext cx="7422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Разработка концепции регионального механизма финансирования проектов в области получения «зеленой» энергии</a:t>
            </a:r>
            <a:endParaRPr lang="en-US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Разработка радио/ТВ материалов и информационных буклетов о рациональном потреблении энергии</a:t>
            </a:r>
            <a:endParaRPr lang="en-US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24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21547298-62AE-A643-AC9B-DA0BF2899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6966911" y="2453103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6F37D3FA-9AD5-4245-BA56-AA5DB31ED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5826277" y="3928103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A3E77439-A217-E346-AAFF-ABCA3AEAE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8469677" y="5199945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594C754B-2D1B-0540-ABA1-282DD68ED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8484351" y="5863685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8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65986C1-F2E7-6A4D-8BD4-E9234D8C3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5" t="5786" r="5067" b="5708"/>
          <a:stretch/>
        </p:blipFill>
        <p:spPr>
          <a:xfrm>
            <a:off x="883036" y="5079368"/>
            <a:ext cx="818159" cy="810293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0800B1-3E24-554E-9757-1F465615C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0" t="8375" r="9310" b="7605"/>
          <a:stretch/>
        </p:blipFill>
        <p:spPr>
          <a:xfrm>
            <a:off x="841968" y="3692445"/>
            <a:ext cx="818160" cy="810292"/>
          </a:xfrm>
          <a:prstGeom prst="rect">
            <a:avLst/>
          </a:prstGeom>
        </p:spPr>
      </p:pic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63203B27-E2D5-2445-B978-2C81B440E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54" t="6995" r="7063" b="10335"/>
          <a:stretch/>
        </p:blipFill>
        <p:spPr>
          <a:xfrm>
            <a:off x="843896" y="2260277"/>
            <a:ext cx="837378" cy="829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85105-99E0-684A-A569-7096EB6AB5F0}"/>
              </a:ext>
            </a:extLst>
          </p:cNvPr>
          <p:cNvSpPr txBox="1"/>
          <p:nvPr/>
        </p:nvSpPr>
        <p:spPr>
          <a:xfrm>
            <a:off x="1695562" y="2227764"/>
            <a:ext cx="337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Знания и партнерство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0FDDE-0D82-0E48-A9A4-448683664CEE}"/>
              </a:ext>
            </a:extLst>
          </p:cNvPr>
          <p:cNvSpPr txBox="1"/>
          <p:nvPr/>
        </p:nvSpPr>
        <p:spPr>
          <a:xfrm>
            <a:off x="1668954" y="3678170"/>
            <a:ext cx="477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Улучшение работы с частным сектором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6D5A5-2B18-874E-BCCD-39C2D5143AC3}"/>
              </a:ext>
            </a:extLst>
          </p:cNvPr>
          <p:cNvSpPr txBox="1"/>
          <p:nvPr/>
        </p:nvSpPr>
        <p:spPr>
          <a:xfrm>
            <a:off x="1693566" y="5079368"/>
            <a:ext cx="353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Женщины в энергетике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93B0A0-ADEC-EE4D-AD74-E20063DFC77B}"/>
              </a:ext>
            </a:extLst>
          </p:cNvPr>
          <p:cNvSpPr/>
          <p:nvPr/>
        </p:nvSpPr>
        <p:spPr>
          <a:xfrm>
            <a:off x="1660127" y="2525183"/>
            <a:ext cx="6062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Разработка первого «Прогноза энергетического сектора региона ЦАРЭС»</a:t>
            </a:r>
            <a:endParaRPr lang="en-US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09C490-6D8E-4A46-8FDA-B58B45D6B867}"/>
              </a:ext>
            </a:extLst>
          </p:cNvPr>
          <p:cNvSpPr/>
          <p:nvPr/>
        </p:nvSpPr>
        <p:spPr>
          <a:xfrm>
            <a:off x="1693566" y="3978699"/>
            <a:ext cx="6029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Организация Инвестиционного энергетического форума ЦАРЭС</a:t>
            </a:r>
            <a:endParaRPr lang="en-US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DAFBB7-9F13-C046-9561-77C5D295B13A}"/>
              </a:ext>
            </a:extLst>
          </p:cNvPr>
          <p:cNvSpPr/>
          <p:nvPr/>
        </p:nvSpPr>
        <p:spPr>
          <a:xfrm>
            <a:off x="1720294" y="5387867"/>
            <a:ext cx="6029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Разработка программы «Женщины в энергетике»</a:t>
            </a:r>
            <a:endParaRPr lang="en-US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Организация первого Саммита ЦАРЭС «Женщины в энергетике»</a:t>
            </a:r>
            <a:endParaRPr lang="en-US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00693D-5033-E44F-BFF1-42BFDAB584C1}"/>
              </a:ext>
            </a:extLst>
          </p:cNvPr>
          <p:cNvSpPr txBox="1">
            <a:spLocks/>
          </p:cNvSpPr>
          <p:nvPr/>
        </p:nvSpPr>
        <p:spPr>
          <a:xfrm>
            <a:off x="628650" y="905886"/>
            <a:ext cx="7886700" cy="76204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План работы ККЭС на 2</a:t>
            </a:r>
            <a:r>
              <a:rPr lang="en-US" sz="36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020-2022</a:t>
            </a:r>
            <a:r>
              <a:rPr lang="ru-RU" sz="36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гг.</a:t>
            </a:r>
            <a:endParaRPr lang="en-US" sz="36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n-US" sz="39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(</a:t>
            </a:r>
            <a:r>
              <a:rPr lang="ru-RU" sz="39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продолжение</a:t>
            </a:r>
            <a:r>
              <a:rPr lang="en-US" sz="39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12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73F27C9F-44D1-3246-9BD6-1A37B1AE6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7616871" y="2535833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68BFCDC2-ACB0-C446-842E-A679F96D2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7683523" y="3934351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83B276EA-8128-124E-B7BF-F7220EB65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7158049" y="5368588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37B90A5A-4126-6A46-A86E-67EF35872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9493" r="32250" b="16908"/>
          <a:stretch/>
        </p:blipFill>
        <p:spPr bwMode="auto">
          <a:xfrm>
            <a:off x="7158049" y="5900262"/>
            <a:ext cx="265657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5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D55E-D711-BB4D-804D-7C877CC6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7047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Как мы это сделали</a:t>
            </a:r>
            <a: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?</a:t>
            </a:r>
            <a:br>
              <a:rPr lang="en-US" sz="48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endParaRPr lang="en-US" sz="48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112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Default Theme">
  <a:themeElements>
    <a:clrScheme name="IGPIA - Theme 12 - Light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5DCEDB"/>
      </a:accent1>
      <a:accent2>
        <a:srgbClr val="5ECB95"/>
      </a:accent2>
      <a:accent3>
        <a:srgbClr val="F0D065"/>
      </a:accent3>
      <a:accent4>
        <a:srgbClr val="EC9F56"/>
      </a:accent4>
      <a:accent5>
        <a:srgbClr val="DC653D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fdd505-2570-46c2-bd04-3e0f2d874cf5" xsi:nil="true"/>
    <lcf76f155ced4ddcb4097134ff3c332f xmlns="4d0bf39f-aee5-4194-a8cf-9eb94d9779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719A6D-6055-4F14-BD65-94E59081E076}"/>
</file>

<file path=customXml/itemProps2.xml><?xml version="1.0" encoding="utf-8"?>
<ds:datastoreItem xmlns:ds="http://schemas.openxmlformats.org/officeDocument/2006/customXml" ds:itemID="{1C33BE44-6C99-4956-91D8-0F88D789FC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AFBE25-D352-40A3-AC67-28A4B09C70DD}">
  <ds:schemaRefs>
    <ds:schemaRef ds:uri="http://purl.org/dc/dcmitype/"/>
    <ds:schemaRef ds:uri="c0101cd4-d4a0-41a2-b320-d72d96077b7f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e30a273d-d6ae-4788-9422-d2fa4deaadf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3960</TotalTime>
  <Words>394</Words>
  <Application>Microsoft Macintosh PowerPoint</Application>
  <PresentationFormat>On-screen Show (4:3)</PresentationFormat>
  <Paragraphs>96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Calibri Light</vt:lpstr>
      <vt:lpstr>Lato Light</vt:lpstr>
      <vt:lpstr>Open Sans</vt:lpstr>
      <vt:lpstr>Poppins</vt:lpstr>
      <vt:lpstr>Poppins Light</vt:lpstr>
      <vt:lpstr>Segoe UI Symbol</vt:lpstr>
      <vt:lpstr>Office Theme</vt:lpstr>
      <vt:lpstr>1_Office Theme</vt:lpstr>
      <vt:lpstr>2_Office Theme</vt:lpstr>
      <vt:lpstr>3_Office Theme</vt:lpstr>
      <vt:lpstr>5_Office Theme</vt:lpstr>
      <vt:lpstr>4_Office Theme</vt:lpstr>
      <vt:lpstr>1_Custom Design</vt:lpstr>
      <vt:lpstr>Default Theme</vt:lpstr>
      <vt:lpstr>PowerPoint Presentation</vt:lpstr>
      <vt:lpstr>Дорога до 2030 г.</vt:lpstr>
      <vt:lpstr>PowerPoint Presentation</vt:lpstr>
      <vt:lpstr>PowerPoint Presentation</vt:lpstr>
      <vt:lpstr>PowerPoint Presentation</vt:lpstr>
      <vt:lpstr>Наши достижения </vt:lpstr>
      <vt:lpstr>PowerPoint Presentation</vt:lpstr>
      <vt:lpstr>PowerPoint Presentation</vt:lpstr>
      <vt:lpstr>Как мы это сделали? </vt:lpstr>
      <vt:lpstr>PowerPoint Presentation</vt:lpstr>
      <vt:lpstr>PowerPoint Presentation</vt:lpstr>
      <vt:lpstr>PowerPoint Presentation</vt:lpstr>
      <vt:lpstr>Что предстоит сделать до 2030 года? </vt:lpstr>
      <vt:lpstr>Статус выполнения стратегии </vt:lpstr>
      <vt:lpstr>PowerPoint Presentation</vt:lpstr>
      <vt:lpstr>Главные события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Sarin Abado</dc:creator>
  <cp:lastModifiedBy>Sarin Abado</cp:lastModifiedBy>
  <cp:revision>79</cp:revision>
  <dcterms:created xsi:type="dcterms:W3CDTF">2019-11-08T09:34:02Z</dcterms:created>
  <dcterms:modified xsi:type="dcterms:W3CDTF">2022-04-12T07:51:05Z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</Properties>
</file>